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</p:sldMasterIdLst>
  <p:notesMasterIdLst>
    <p:notesMasterId r:id="rId23"/>
  </p:notesMasterIdLst>
  <p:sldIdLst>
    <p:sldId id="366" r:id="rId2"/>
    <p:sldId id="381" r:id="rId3"/>
    <p:sldId id="358" r:id="rId4"/>
    <p:sldId id="256" r:id="rId5"/>
    <p:sldId id="330" r:id="rId6"/>
    <p:sldId id="382" r:id="rId7"/>
    <p:sldId id="387" r:id="rId8"/>
    <p:sldId id="389" r:id="rId9"/>
    <p:sldId id="393" r:id="rId10"/>
    <p:sldId id="391" r:id="rId11"/>
    <p:sldId id="403" r:id="rId12"/>
    <p:sldId id="407" r:id="rId13"/>
    <p:sldId id="388" r:id="rId14"/>
    <p:sldId id="395" r:id="rId15"/>
    <p:sldId id="396" r:id="rId16"/>
    <p:sldId id="399" r:id="rId17"/>
    <p:sldId id="400" r:id="rId18"/>
    <p:sldId id="401" r:id="rId19"/>
    <p:sldId id="404" r:id="rId20"/>
    <p:sldId id="405" r:id="rId21"/>
    <p:sldId id="406" r:id="rId2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913A"/>
    <a:srgbClr val="0087B1"/>
    <a:srgbClr val="0089E6"/>
    <a:srgbClr val="C00000"/>
    <a:srgbClr val="44546A"/>
    <a:srgbClr val="4472C4"/>
    <a:srgbClr val="F4BA18"/>
    <a:srgbClr val="22314D"/>
    <a:srgbClr val="040F25"/>
    <a:srgbClr val="FCBF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68" autoAdjust="0"/>
    <p:restoredTop sz="95529" autoAdjust="0"/>
  </p:normalViewPr>
  <p:slideViewPr>
    <p:cSldViewPr snapToGrid="0">
      <p:cViewPr varScale="1">
        <p:scale>
          <a:sx n="114" d="100"/>
          <a:sy n="114" d="100"/>
        </p:scale>
        <p:origin x="125" y="4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12.jpeg>
</file>

<file path=ppt/media/image13.png>
</file>

<file path=ppt/media/image14.jpeg>
</file>

<file path=ppt/media/image15.jpg>
</file>

<file path=ppt/media/image16.jpeg>
</file>

<file path=ppt/media/image17.jpeg>
</file>

<file path=ppt/media/image18.png>
</file>

<file path=ppt/media/image19.jpe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02C17-1937-9641-AD08-3D82D65EE5E6}" type="datetimeFigureOut">
              <a:rPr kumimoji="1" lang="zh-CN" altLang="en-US" smtClean="0"/>
              <a:t>2018/10/15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FEE05-ACFD-0245-98D8-6B71719D5E3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57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9EA5EF-8B33-4E36-8BBC-6EC297C8205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106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FEE05-ACFD-0245-98D8-6B71719D5E34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2137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FEE05-ACFD-0245-98D8-6B71719D5E34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7460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FEE05-ACFD-0245-98D8-6B71719D5E34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609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FEE05-ACFD-0245-98D8-6B71719D5E34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0035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1F5695-37DC-438C-ACC3-126F11BD02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5388" y="266701"/>
            <a:ext cx="9801225" cy="5146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5592202-DC96-4AF1-8955-CAAF110EBDE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95388" y="801094"/>
            <a:ext cx="9801225" cy="31360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4960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1715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5367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面版式_只有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2000" y="142852"/>
            <a:ext cx="10571283" cy="64294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zh-CN" altLang="en-US" sz="3200" b="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单击此处编辑</a:t>
            </a:r>
            <a:r>
              <a:rPr lang="en-US" altLang="zh-CN" dirty="0"/>
              <a:t>PPT</a:t>
            </a:r>
            <a:r>
              <a:rPr lang="zh-CN" altLang="en-US" dirty="0"/>
              <a:t>页面标题</a:t>
            </a:r>
          </a:p>
        </p:txBody>
      </p:sp>
    </p:spTree>
    <p:extLst>
      <p:ext uri="{BB962C8B-B14F-4D97-AF65-F5344CB8AC3E}">
        <p14:creationId xmlns:p14="http://schemas.microsoft.com/office/powerpoint/2010/main" val="3255826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4AE9D-D291-4F5D-9187-55AF910091EB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7520C-C48D-4296-A14C-514CDC0DE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86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612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38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6" r:id="rId2"/>
    <p:sldLayoutId id="2147483687" r:id="rId3"/>
    <p:sldLayoutId id="2147483689" r:id="rId4"/>
    <p:sldLayoutId id="2147483690" r:id="rId5"/>
    <p:sldLayoutId id="2147483691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C52BC6D-B76B-47BF-89F1-D8DAC7E048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8" b="552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D0AE6D7-610E-47D1-83BA-0E04259D36C2}"/>
              </a:ext>
            </a:extLst>
          </p:cNvPr>
          <p:cNvSpPr txBox="1"/>
          <p:nvPr/>
        </p:nvSpPr>
        <p:spPr>
          <a:xfrm>
            <a:off x="4881154" y="3333597"/>
            <a:ext cx="12148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E3FC1E0-2AC5-4709-86AA-8F8B996D29F2}"/>
              </a:ext>
            </a:extLst>
          </p:cNvPr>
          <p:cNvSpPr txBox="1"/>
          <p:nvPr/>
        </p:nvSpPr>
        <p:spPr>
          <a:xfrm>
            <a:off x="6618515" y="3676804"/>
            <a:ext cx="1889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平安智慧城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600498E-6C8D-46BE-B210-57F74E7BC8B7}"/>
              </a:ext>
            </a:extLst>
          </p:cNvPr>
          <p:cNvSpPr txBox="1"/>
          <p:nvPr/>
        </p:nvSpPr>
        <p:spPr>
          <a:xfrm>
            <a:off x="3683726" y="5564777"/>
            <a:ext cx="4824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项目合作提案</a:t>
            </a:r>
          </a:p>
        </p:txBody>
      </p:sp>
    </p:spTree>
    <p:extLst>
      <p:ext uri="{BB962C8B-B14F-4D97-AF65-F5344CB8AC3E}">
        <p14:creationId xmlns:p14="http://schemas.microsoft.com/office/powerpoint/2010/main" val="3081451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内容占位符 3">
            <a:extLst>
              <a:ext uri="{FF2B5EF4-FFF2-40B4-BE49-F238E27FC236}">
                <a16:creationId xmlns:a16="http://schemas.microsoft.com/office/drawing/2014/main" id="{7AD5E0F5-6F13-4D71-B409-A8E4BE5F80B8}"/>
              </a:ext>
            </a:extLst>
          </p:cNvPr>
          <p:cNvSpPr txBox="1">
            <a:spLocks/>
          </p:cNvSpPr>
          <p:nvPr/>
        </p:nvSpPr>
        <p:spPr>
          <a:xfrm>
            <a:off x="1195388" y="266701"/>
            <a:ext cx="9801225" cy="514696"/>
          </a:xfrm>
          <a:prstGeom prst="rect">
            <a:avLst/>
          </a:prstGeom>
        </p:spPr>
        <p:txBody>
          <a:bodyPr anchor="ctr" anchorCtr="0"/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预付费乘车二维码</a:t>
            </a:r>
          </a:p>
        </p:txBody>
      </p:sp>
      <p:sp>
        <p:nvSpPr>
          <p:cNvPr id="28" name="内容占位符 4">
            <a:extLst>
              <a:ext uri="{FF2B5EF4-FFF2-40B4-BE49-F238E27FC236}">
                <a16:creationId xmlns:a16="http://schemas.microsoft.com/office/drawing/2014/main" id="{87D1338D-7064-4C3A-990C-6B879A406B33}"/>
              </a:ext>
            </a:extLst>
          </p:cNvPr>
          <p:cNvSpPr txBox="1">
            <a:spLocks/>
          </p:cNvSpPr>
          <p:nvPr/>
        </p:nvSpPr>
        <p:spPr>
          <a:xfrm>
            <a:off x="1195388" y="801094"/>
            <a:ext cx="9801225" cy="313603"/>
          </a:xfrm>
          <a:prstGeom prst="rect">
            <a:avLst/>
          </a:prstGeom>
        </p:spPr>
        <p:txBody>
          <a:bodyPr anchor="ctr" anchorCtr="0"/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/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/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可享受政府补贴的、全新模式的乘车二维码</a:t>
            </a:r>
          </a:p>
        </p:txBody>
      </p:sp>
      <p:sp>
        <p:nvSpPr>
          <p:cNvPr id="5" name="Rectangle 42">
            <a:extLst>
              <a:ext uri="{FF2B5EF4-FFF2-40B4-BE49-F238E27FC236}">
                <a16:creationId xmlns:a16="http://schemas.microsoft.com/office/drawing/2014/main" id="{E6C6F0D6-8ECE-4C66-8EF3-81EF53E3EFC2}"/>
              </a:ext>
            </a:extLst>
          </p:cNvPr>
          <p:cNvSpPr/>
          <p:nvPr/>
        </p:nvSpPr>
        <p:spPr>
          <a:xfrm>
            <a:off x="4409439" y="1757680"/>
            <a:ext cx="7467601" cy="24688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在上述的沉淀资金收益下，可快速推出“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预付费乘车二维码</a:t>
            </a:r>
            <a:r>
              <a:rPr lang="zh-CN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”</a:t>
            </a:r>
            <a:endParaRPr lang="en-US" altLang="zh-CN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用户需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先充值、再乘车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夏都通从沉淀资金收益中，</a:t>
            </a:r>
            <a:r>
              <a:rPr lang="zh-CN" altLang="en-US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拿出一部分来按政府补贴</a:t>
            </a:r>
            <a:r>
              <a:rPr lang="zh-CN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标准返给用户</a:t>
            </a:r>
            <a:endParaRPr lang="en-US" altLang="zh-CN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补贴直接打入用户钱包</a:t>
            </a: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从而甩开微信、支付宝，获得稳定、大量的用户流量</a:t>
            </a:r>
            <a:endParaRPr lang="en-US" altLang="zh-CN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反哺、助推夏都通支付生态的扩建</a:t>
            </a:r>
            <a:endParaRPr lang="en-US" altLang="zh-CN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531D34E-059B-4AA8-B8A3-41A680A30A43}"/>
              </a:ext>
            </a:extLst>
          </p:cNvPr>
          <p:cNvSpPr/>
          <p:nvPr/>
        </p:nvSpPr>
        <p:spPr>
          <a:xfrm>
            <a:off x="4409439" y="4759712"/>
            <a:ext cx="7467601" cy="113877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建议：</a:t>
            </a:r>
            <a:endParaRPr lang="en-US" altLang="zh-CN" sz="1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因微信乘车码即将上线，最好能抢在其之前上线夏都通乘车码，抢占宣传先机，同时推出</a:t>
            </a: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享受补贴的乘车服务</a:t>
            </a:r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，作为夏都通二维码与互联网巨头竞争的核心手段。平安智慧一卡通团队将全力支持。</a:t>
            </a:r>
            <a:endParaRPr lang="en-US" altLang="zh-CN" sz="16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2545DD7-2BE7-46E3-A24B-BC3D732F0F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29" y="1357092"/>
            <a:ext cx="3007691" cy="47401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E69520A-0B83-4877-9232-2D6F0E1C45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904" y="3262644"/>
            <a:ext cx="574016" cy="574016"/>
          </a:xfrm>
          <a:prstGeom prst="roundRect">
            <a:avLst>
              <a:gd name="adj" fmla="val 0"/>
            </a:avLst>
          </a:prstGeom>
          <a:ln>
            <a:solidFill>
              <a:schemeClr val="bg1">
                <a:lumMod val="9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470020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C676B12-0D2C-4DAB-A36A-107476E8B13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商业资源支持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CCD6AF-9526-4D46-90B7-A36DF4E0F30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以小程序的方式，将平安商业资源加入至夏都通</a:t>
            </a:r>
            <a:r>
              <a:rPr lang="en-US" altLang="zh-CN" dirty="0"/>
              <a:t>App</a:t>
            </a:r>
            <a:r>
              <a:rPr lang="zh-CN" altLang="en-US" dirty="0"/>
              <a:t>中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476F74F7-2233-47B8-AA27-CF2F4E5E5C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974" y="2312034"/>
            <a:ext cx="2105438" cy="374487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56" name="组合 55">
            <a:extLst>
              <a:ext uri="{FF2B5EF4-FFF2-40B4-BE49-F238E27FC236}">
                <a16:creationId xmlns:a16="http://schemas.microsoft.com/office/drawing/2014/main" id="{CBE61F1D-B4E2-4CCB-8B04-DF7D30A6774E}"/>
              </a:ext>
            </a:extLst>
          </p:cNvPr>
          <p:cNvGrpSpPr/>
          <p:nvPr/>
        </p:nvGrpSpPr>
        <p:grpSpPr>
          <a:xfrm>
            <a:off x="4239467" y="2235694"/>
            <a:ext cx="8534682" cy="3555741"/>
            <a:chOff x="213078" y="1934197"/>
            <a:chExt cx="11723678" cy="4884349"/>
          </a:xfrm>
        </p:grpSpPr>
        <p:sp>
          <p:nvSpPr>
            <p:cNvPr id="57" name="TextBox 103">
              <a:extLst>
                <a:ext uri="{FF2B5EF4-FFF2-40B4-BE49-F238E27FC236}">
                  <a16:creationId xmlns:a16="http://schemas.microsoft.com/office/drawing/2014/main" id="{CCCD6938-D18A-48F5-9C60-EEECD8A4FAA7}"/>
                </a:ext>
              </a:extLst>
            </p:cNvPr>
            <p:cNvSpPr txBox="1"/>
            <p:nvPr/>
          </p:nvSpPr>
          <p:spPr>
            <a:xfrm>
              <a:off x="213078" y="4250349"/>
              <a:ext cx="3333287" cy="543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保险</a:t>
              </a:r>
              <a:endPara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algn="r"/>
              <a:r>
                <a:rPr lang="zh-CN" altLang="en-US" sz="1333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产险、寿险</a:t>
              </a:r>
              <a:endParaRPr 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422D409C-753F-49B0-B464-3C7F7ED5AC97}"/>
                </a:ext>
              </a:extLst>
            </p:cNvPr>
            <p:cNvGrpSpPr/>
            <p:nvPr/>
          </p:nvGrpSpPr>
          <p:grpSpPr>
            <a:xfrm>
              <a:off x="611188" y="1934197"/>
              <a:ext cx="11325568" cy="4884349"/>
              <a:chOff x="611188" y="1934197"/>
              <a:chExt cx="11325568" cy="4884349"/>
            </a:xfrm>
          </p:grpSpPr>
          <p:sp>
            <p:nvSpPr>
              <p:cNvPr id="59" name="Arc 140">
                <a:extLst>
                  <a:ext uri="{FF2B5EF4-FFF2-40B4-BE49-F238E27FC236}">
                    <a16:creationId xmlns:a16="http://schemas.microsoft.com/office/drawing/2014/main" id="{702D6DBB-6848-47D9-9D59-0E7A4D4AEE5E}"/>
                  </a:ext>
                </a:extLst>
              </p:cNvPr>
              <p:cNvSpPr/>
              <p:nvPr/>
            </p:nvSpPr>
            <p:spPr>
              <a:xfrm rot="16200000">
                <a:off x="3882588" y="2356721"/>
                <a:ext cx="4461827" cy="4461824"/>
              </a:xfrm>
              <a:prstGeom prst="arc">
                <a:avLst>
                  <a:gd name="adj1" fmla="val 16200000"/>
                  <a:gd name="adj2" fmla="val 5686778"/>
                </a:avLst>
              </a:prstGeom>
              <a:noFill/>
              <a:ln w="19050" cap="flat" cmpd="sng" algn="ctr">
                <a:solidFill>
                  <a:sysClr val="window" lastClr="FFFFFF">
                    <a:lumMod val="65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0" name="Oval 142">
                <a:extLst>
                  <a:ext uri="{FF2B5EF4-FFF2-40B4-BE49-F238E27FC236}">
                    <a16:creationId xmlns:a16="http://schemas.microsoft.com/office/drawing/2014/main" id="{DFE16C9C-C5C6-4ACB-906A-8673CA933F57}"/>
                  </a:ext>
                </a:extLst>
              </p:cNvPr>
              <p:cNvSpPr/>
              <p:nvPr/>
            </p:nvSpPr>
            <p:spPr>
              <a:xfrm rot="16200000">
                <a:off x="3611218" y="4384027"/>
                <a:ext cx="479085" cy="479085"/>
              </a:xfrm>
              <a:prstGeom prst="ellipse">
                <a:avLst/>
              </a:prstGeom>
              <a:solidFill>
                <a:srgbClr val="32D2FB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1" name="Oval 143">
                <a:extLst>
                  <a:ext uri="{FF2B5EF4-FFF2-40B4-BE49-F238E27FC236}">
                    <a16:creationId xmlns:a16="http://schemas.microsoft.com/office/drawing/2014/main" id="{703323B5-CC1C-48F5-B594-E5E828E5DFE6}"/>
                  </a:ext>
                </a:extLst>
              </p:cNvPr>
              <p:cNvSpPr/>
              <p:nvPr/>
            </p:nvSpPr>
            <p:spPr>
              <a:xfrm rot="16200000">
                <a:off x="3992902" y="3120298"/>
                <a:ext cx="479085" cy="479085"/>
              </a:xfrm>
              <a:prstGeom prst="ellipse">
                <a:avLst/>
              </a:prstGeom>
              <a:solidFill>
                <a:srgbClr val="0089E6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2" name="Oval 144">
                <a:extLst>
                  <a:ext uri="{FF2B5EF4-FFF2-40B4-BE49-F238E27FC236}">
                    <a16:creationId xmlns:a16="http://schemas.microsoft.com/office/drawing/2014/main" id="{04C3C404-57E3-4555-9FF4-938F58D6624D}"/>
                  </a:ext>
                </a:extLst>
              </p:cNvPr>
              <p:cNvSpPr/>
              <p:nvPr/>
            </p:nvSpPr>
            <p:spPr>
              <a:xfrm rot="16200000">
                <a:off x="4878387" y="2409098"/>
                <a:ext cx="479085" cy="479085"/>
              </a:xfrm>
              <a:prstGeom prst="ellipse">
                <a:avLst/>
              </a:prstGeom>
              <a:solidFill>
                <a:srgbClr val="32D2FB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3" name="Oval 145">
                <a:extLst>
                  <a:ext uri="{FF2B5EF4-FFF2-40B4-BE49-F238E27FC236}">
                    <a16:creationId xmlns:a16="http://schemas.microsoft.com/office/drawing/2014/main" id="{1A4BC24D-F5D2-4B72-B8AA-E9BB02B92F6C}"/>
                  </a:ext>
                </a:extLst>
              </p:cNvPr>
              <p:cNvSpPr/>
              <p:nvPr/>
            </p:nvSpPr>
            <p:spPr>
              <a:xfrm rot="16200000">
                <a:off x="6913361" y="2414235"/>
                <a:ext cx="479085" cy="479085"/>
              </a:xfrm>
              <a:prstGeom prst="ellipse">
                <a:avLst/>
              </a:prstGeom>
              <a:solidFill>
                <a:srgbClr val="0089E6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4" name="Oval 146">
                <a:extLst>
                  <a:ext uri="{FF2B5EF4-FFF2-40B4-BE49-F238E27FC236}">
                    <a16:creationId xmlns:a16="http://schemas.microsoft.com/office/drawing/2014/main" id="{E4DBF6A3-E2B2-4670-AEDB-D4275D65FD8B}"/>
                  </a:ext>
                </a:extLst>
              </p:cNvPr>
              <p:cNvSpPr/>
              <p:nvPr/>
            </p:nvSpPr>
            <p:spPr>
              <a:xfrm rot="16200000">
                <a:off x="7853702" y="3256432"/>
                <a:ext cx="479085" cy="479085"/>
              </a:xfrm>
              <a:prstGeom prst="ellipse">
                <a:avLst/>
              </a:prstGeom>
              <a:solidFill>
                <a:srgbClr val="32D2FB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5" name="Oval 148">
                <a:extLst>
                  <a:ext uri="{FF2B5EF4-FFF2-40B4-BE49-F238E27FC236}">
                    <a16:creationId xmlns:a16="http://schemas.microsoft.com/office/drawing/2014/main" id="{AA32E4EB-502E-46E3-A3C1-01479587A79A}"/>
                  </a:ext>
                </a:extLst>
              </p:cNvPr>
              <p:cNvSpPr/>
              <p:nvPr/>
            </p:nvSpPr>
            <p:spPr>
              <a:xfrm rot="16200000">
                <a:off x="8104871" y="4384027"/>
                <a:ext cx="479085" cy="479085"/>
              </a:xfrm>
              <a:prstGeom prst="ellipse">
                <a:avLst/>
              </a:prstGeom>
              <a:solidFill>
                <a:srgbClr val="0089E6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6" name="TextBox 100">
                <a:extLst>
                  <a:ext uri="{FF2B5EF4-FFF2-40B4-BE49-F238E27FC236}">
                    <a16:creationId xmlns:a16="http://schemas.microsoft.com/office/drawing/2014/main" id="{C7681D31-1D68-49C6-8547-06BF17E7E2A8}"/>
                  </a:ext>
                </a:extLst>
              </p:cNvPr>
              <p:cNvSpPr txBox="1"/>
              <p:nvPr/>
            </p:nvSpPr>
            <p:spPr>
              <a:xfrm>
                <a:off x="7418387" y="1934197"/>
                <a:ext cx="3352800" cy="5436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医疗</a:t>
                </a:r>
                <a:br>
                  <a:rPr lang="en-US" altLang="zh-CN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</a:br>
                <a:r>
                  <a:rPr lang="zh-CN" altLang="en-US" sz="1333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在线问诊、预约挂号、就医全流程</a:t>
                </a:r>
                <a:endParaRPr lang="en-US" sz="1333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7" name="TextBox 101">
                <a:extLst>
                  <a:ext uri="{FF2B5EF4-FFF2-40B4-BE49-F238E27FC236}">
                    <a16:creationId xmlns:a16="http://schemas.microsoft.com/office/drawing/2014/main" id="{5E9B6E72-85D0-4A8D-952F-119F60437864}"/>
                  </a:ext>
                </a:extLst>
              </p:cNvPr>
              <p:cNvSpPr txBox="1"/>
              <p:nvPr/>
            </p:nvSpPr>
            <p:spPr>
              <a:xfrm>
                <a:off x="1525588" y="1934197"/>
                <a:ext cx="3333287" cy="5436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信托</a:t>
                </a:r>
                <a:endPara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r"/>
                <a:r>
                  <a:rPr lang="zh-CN" altLang="en-US" sz="1333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理财、信托、投资</a:t>
                </a:r>
                <a:endParaRPr lang="en-US" sz="1333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8" name="TextBox 102">
                <a:extLst>
                  <a:ext uri="{FF2B5EF4-FFF2-40B4-BE49-F238E27FC236}">
                    <a16:creationId xmlns:a16="http://schemas.microsoft.com/office/drawing/2014/main" id="{B5DD5759-427A-43C8-B857-6FCE20B311A0}"/>
                  </a:ext>
                </a:extLst>
              </p:cNvPr>
              <p:cNvSpPr txBox="1"/>
              <p:nvPr/>
            </p:nvSpPr>
            <p:spPr>
              <a:xfrm>
                <a:off x="611188" y="2984448"/>
                <a:ext cx="3333287" cy="5436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银行</a:t>
                </a:r>
                <a:endPara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r"/>
                <a:r>
                  <a:rPr lang="zh-CN" altLang="en-US" sz="1333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信用卡、理财</a:t>
                </a:r>
                <a:endParaRPr lang="en-US" sz="1333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9" name="TextBox 104">
                <a:extLst>
                  <a:ext uri="{FF2B5EF4-FFF2-40B4-BE49-F238E27FC236}">
                    <a16:creationId xmlns:a16="http://schemas.microsoft.com/office/drawing/2014/main" id="{4172A641-1B30-440F-83F6-A2B954B3E360}"/>
                  </a:ext>
                </a:extLst>
              </p:cNvPr>
              <p:cNvSpPr txBox="1"/>
              <p:nvPr/>
            </p:nvSpPr>
            <p:spPr>
              <a:xfrm>
                <a:off x="8356563" y="3062272"/>
                <a:ext cx="3352800" cy="5436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汽车</a:t>
                </a:r>
                <a:endPara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r>
                  <a:rPr lang="zh-CN" altLang="en-US" sz="1333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汽车导购、车辆服务</a:t>
                </a:r>
                <a:endParaRPr lang="en-US" sz="1333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0" name="TextBox 105">
                <a:extLst>
                  <a:ext uri="{FF2B5EF4-FFF2-40B4-BE49-F238E27FC236}">
                    <a16:creationId xmlns:a16="http://schemas.microsoft.com/office/drawing/2014/main" id="{1D0ECC85-8D90-4D7B-AEEC-47BD2FFBE29F}"/>
                  </a:ext>
                </a:extLst>
              </p:cNvPr>
              <p:cNvSpPr txBox="1"/>
              <p:nvPr/>
            </p:nvSpPr>
            <p:spPr>
              <a:xfrm>
                <a:off x="8583956" y="4262740"/>
                <a:ext cx="3352800" cy="5436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好房</a:t>
                </a:r>
                <a:endPara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r>
                  <a:rPr lang="zh-CN" altLang="en-US" sz="1333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买房、租房</a:t>
                </a:r>
                <a:endParaRPr lang="en-US" sz="1333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grpSp>
            <p:nvGrpSpPr>
              <p:cNvPr id="71" name="组合 70">
                <a:extLst>
                  <a:ext uri="{FF2B5EF4-FFF2-40B4-BE49-F238E27FC236}">
                    <a16:creationId xmlns:a16="http://schemas.microsoft.com/office/drawing/2014/main" id="{B15FDCE8-5949-48A4-A22F-5BCA50B69DEC}"/>
                  </a:ext>
                </a:extLst>
              </p:cNvPr>
              <p:cNvGrpSpPr/>
              <p:nvPr/>
            </p:nvGrpSpPr>
            <p:grpSpPr>
              <a:xfrm>
                <a:off x="5040276" y="3790329"/>
                <a:ext cx="2352170" cy="1060468"/>
                <a:chOff x="446828" y="3233722"/>
                <a:chExt cx="2509340" cy="1131327"/>
              </a:xfrm>
            </p:grpSpPr>
            <p:pic>
              <p:nvPicPr>
                <p:cNvPr id="73" name="图片 72">
                  <a:extLst>
                    <a:ext uri="{FF2B5EF4-FFF2-40B4-BE49-F238E27FC236}">
                      <a16:creationId xmlns:a16="http://schemas.microsoft.com/office/drawing/2014/main" id="{5C8F8791-511A-43F0-BA6D-10D96DA3D2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duotone>
                    <a:prstClr val="black"/>
                    <a:schemeClr val="accent2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8847" b="33006"/>
                <a:stretch/>
              </p:blipFill>
              <p:spPr>
                <a:xfrm>
                  <a:off x="446828" y="3817309"/>
                  <a:ext cx="2509340" cy="547740"/>
                </a:xfrm>
                <a:prstGeom prst="rect">
                  <a:avLst/>
                </a:prstGeom>
              </p:spPr>
            </p:pic>
            <p:pic>
              <p:nvPicPr>
                <p:cNvPr id="74" name="图片 73">
                  <a:extLst>
                    <a:ext uri="{FF2B5EF4-FFF2-40B4-BE49-F238E27FC236}">
                      <a16:creationId xmlns:a16="http://schemas.microsoft.com/office/drawing/2014/main" id="{5FA2880B-36FE-4F85-8961-57B563FF8C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duotone>
                    <a:prstClr val="black"/>
                    <a:schemeClr val="accent2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54205" b="35472"/>
                <a:stretch/>
              </p:blipFill>
              <p:spPr>
                <a:xfrm>
                  <a:off x="578263" y="3233722"/>
                  <a:ext cx="2246470" cy="527572"/>
                </a:xfrm>
                <a:prstGeom prst="rect">
                  <a:avLst/>
                </a:prstGeom>
              </p:spPr>
            </p:pic>
          </p:grpSp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C21F5220-6A3E-40BE-B3EA-40308B888C5B}"/>
                  </a:ext>
                </a:extLst>
              </p:cNvPr>
              <p:cNvSpPr txBox="1"/>
              <p:nvPr/>
            </p:nvSpPr>
            <p:spPr>
              <a:xfrm>
                <a:off x="2638698" y="5607740"/>
                <a:ext cx="7772661" cy="887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平安系的所有资源，可用于变现</a:t>
                </a:r>
              </a:p>
              <a:p>
                <a:pPr algn="ctr"/>
                <a:r>
                  <a:rPr lang="zh-CN" altLang="en-US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让夏都通能在下一步</a:t>
                </a:r>
                <a:r>
                  <a:rPr lang="zh-CN" altLang="en-US" dirty="0">
                    <a:solidFill>
                      <a:srgbClr val="4472C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起步时</a:t>
                </a:r>
                <a:r>
                  <a:rPr lang="zh-CN" altLang="en-US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，就有稳定的变现资源</a:t>
                </a:r>
              </a:p>
            </p:txBody>
          </p:sp>
        </p:grp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5D4E1D82-52A5-4187-ABB2-0AE182DECA3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45" y="2312034"/>
            <a:ext cx="2106491" cy="37448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5" name="文本框 74">
            <a:extLst>
              <a:ext uri="{FF2B5EF4-FFF2-40B4-BE49-F238E27FC236}">
                <a16:creationId xmlns:a16="http://schemas.microsoft.com/office/drawing/2014/main" id="{5A80585D-8483-42B5-938C-0357F72A3813}"/>
              </a:ext>
            </a:extLst>
          </p:cNvPr>
          <p:cNvSpPr txBox="1"/>
          <p:nvPr/>
        </p:nvSpPr>
        <p:spPr>
          <a:xfrm>
            <a:off x="3021974" y="6145552"/>
            <a:ext cx="21628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平安资源小程序</a:t>
            </a:r>
          </a:p>
        </p:txBody>
      </p:sp>
      <p:sp>
        <p:nvSpPr>
          <p:cNvPr id="76" name="十字形 75">
            <a:extLst>
              <a:ext uri="{FF2B5EF4-FFF2-40B4-BE49-F238E27FC236}">
                <a16:creationId xmlns:a16="http://schemas.microsoft.com/office/drawing/2014/main" id="{0A5A463F-1726-4282-9D8D-AC836054B4C5}"/>
              </a:ext>
            </a:extLst>
          </p:cNvPr>
          <p:cNvSpPr/>
          <p:nvPr/>
        </p:nvSpPr>
        <p:spPr>
          <a:xfrm>
            <a:off x="2607264" y="3870014"/>
            <a:ext cx="341682" cy="338554"/>
          </a:xfrm>
          <a:prstGeom prst="plus">
            <a:avLst>
              <a:gd name="adj" fmla="val 441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2C6C7A0F-1B93-4686-BBE6-AB4803A092C6}"/>
              </a:ext>
            </a:extLst>
          </p:cNvPr>
          <p:cNvSpPr txBox="1"/>
          <p:nvPr/>
        </p:nvSpPr>
        <p:spPr>
          <a:xfrm>
            <a:off x="364078" y="6154108"/>
            <a:ext cx="21628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9A2C00F-E399-4271-AC08-3811346F6F56}"/>
              </a:ext>
            </a:extLst>
          </p:cNvPr>
          <p:cNvSpPr txBox="1"/>
          <p:nvPr/>
        </p:nvSpPr>
        <p:spPr>
          <a:xfrm>
            <a:off x="949305" y="1731360"/>
            <a:ext cx="365759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用户在夏都通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中直接使用夏都通电子钱包，购买平安系的服务，帮助夏都通实现变现</a:t>
            </a:r>
          </a:p>
        </p:txBody>
      </p:sp>
    </p:spTree>
    <p:extLst>
      <p:ext uri="{BB962C8B-B14F-4D97-AF65-F5344CB8AC3E}">
        <p14:creationId xmlns:p14="http://schemas.microsoft.com/office/powerpoint/2010/main" val="825398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B610DE25-46A6-4CF2-BDA6-572F9410342B}"/>
              </a:ext>
            </a:extLst>
          </p:cNvPr>
          <p:cNvSpPr/>
          <p:nvPr/>
        </p:nvSpPr>
        <p:spPr>
          <a:xfrm>
            <a:off x="1059188" y="1822044"/>
            <a:ext cx="10070592" cy="19994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C676B12-0D2C-4DAB-A36A-107476E8B13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行业资源支持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CCD6AF-9526-4D46-90B7-A36DF4E0F30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95388" y="802029"/>
            <a:ext cx="9801225" cy="313603"/>
          </a:xfrm>
        </p:spPr>
        <p:txBody>
          <a:bodyPr/>
          <a:lstStyle/>
          <a:p>
            <a:r>
              <a:rPr lang="zh-CN" altLang="en-US" dirty="0"/>
              <a:t>集合一卡通业内软硬件解决方案商，支持夏都通实现服务提升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840F6D9-A6A7-4AAE-862B-6E39D949A458}"/>
              </a:ext>
            </a:extLst>
          </p:cNvPr>
          <p:cNvSpPr txBox="1"/>
          <p:nvPr/>
        </p:nvSpPr>
        <p:spPr>
          <a:xfrm>
            <a:off x="1482062" y="2391992"/>
            <a:ext cx="3657599" cy="10370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存量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AC0758C-4299-4852-AA10-E011A538B3C3}"/>
              </a:ext>
            </a:extLst>
          </p:cNvPr>
          <p:cNvSpPr txBox="1"/>
          <p:nvPr/>
        </p:nvSpPr>
        <p:spPr>
          <a:xfrm>
            <a:off x="7146029" y="2391992"/>
            <a:ext cx="3657599" cy="1037008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银行卡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8C292B89-0082-4200-9EDE-F9D51997650E}"/>
              </a:ext>
            </a:extLst>
          </p:cNvPr>
          <p:cNvSpPr/>
          <p:nvPr/>
        </p:nvSpPr>
        <p:spPr>
          <a:xfrm>
            <a:off x="6040272" y="2391992"/>
            <a:ext cx="201336" cy="8808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24CB8B3-DD9B-4D40-8698-61749D029347}"/>
              </a:ext>
            </a:extLst>
          </p:cNvPr>
          <p:cNvSpPr txBox="1"/>
          <p:nvPr/>
        </p:nvSpPr>
        <p:spPr>
          <a:xfrm>
            <a:off x="1482062" y="1619806"/>
            <a:ext cx="6417141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联合平安银行或其他银行，探寻以联名卡方式更换的解决方案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E6446B4-771B-43B2-9450-5C8A61B8C9BE}"/>
              </a:ext>
            </a:extLst>
          </p:cNvPr>
          <p:cNvSpPr/>
          <p:nvPr/>
        </p:nvSpPr>
        <p:spPr>
          <a:xfrm>
            <a:off x="1059188" y="4201186"/>
            <a:ext cx="10070592" cy="19994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1D9C973-2873-4415-A5D3-F0D7C79A8CF8}"/>
              </a:ext>
            </a:extLst>
          </p:cNvPr>
          <p:cNvSpPr txBox="1"/>
          <p:nvPr/>
        </p:nvSpPr>
        <p:spPr>
          <a:xfrm>
            <a:off x="1482062" y="3998948"/>
            <a:ext cx="7340471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参考北上广深等城市自助终端模式，寻求适合西宁的自助充值解决方案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66E8FB8-2D04-4BB9-BA1C-5AC83769CD48}"/>
              </a:ext>
            </a:extLst>
          </p:cNvPr>
          <p:cNvSpPr txBox="1"/>
          <p:nvPr/>
        </p:nvSpPr>
        <p:spPr>
          <a:xfrm>
            <a:off x="1482061" y="4862123"/>
            <a:ext cx="2754379" cy="10370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卡亭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蓝牙自助充值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688A62-E7F9-4959-B9A7-D339E754D550}"/>
              </a:ext>
            </a:extLst>
          </p:cNvPr>
          <p:cNvSpPr txBox="1"/>
          <p:nvPr/>
        </p:nvSpPr>
        <p:spPr>
          <a:xfrm>
            <a:off x="4663586" y="4862123"/>
            <a:ext cx="2864828" cy="10370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万通顺达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自助充值、售卡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121B5AE-9E45-48C7-9641-97B316DE0A5E}"/>
              </a:ext>
            </a:extLst>
          </p:cNvPr>
          <p:cNvSpPr txBox="1"/>
          <p:nvPr/>
        </p:nvSpPr>
        <p:spPr>
          <a:xfrm>
            <a:off x="7955560" y="4847015"/>
            <a:ext cx="2864828" cy="10370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龙杰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轻便型读卡器</a:t>
            </a:r>
          </a:p>
        </p:txBody>
      </p:sp>
    </p:spTree>
    <p:extLst>
      <p:ext uri="{BB962C8B-B14F-4D97-AF65-F5344CB8AC3E}">
        <p14:creationId xmlns:p14="http://schemas.microsoft.com/office/powerpoint/2010/main" val="2254552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7A698B68-8AAC-42BF-BDC5-3D1505207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183" y="1809142"/>
            <a:ext cx="2375106" cy="2375106"/>
          </a:xfrm>
          <a:prstGeom prst="roundRect">
            <a:avLst>
              <a:gd name="adj" fmla="val 11912"/>
            </a:avLst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内容占位符 3">
            <a:extLst>
              <a:ext uri="{FF2B5EF4-FFF2-40B4-BE49-F238E27FC236}">
                <a16:creationId xmlns:a16="http://schemas.microsoft.com/office/drawing/2014/main" id="{7AD5E0F5-6F13-4D71-B409-A8E4BE5F80B8}"/>
              </a:ext>
            </a:extLst>
          </p:cNvPr>
          <p:cNvSpPr txBox="1">
            <a:spLocks/>
          </p:cNvSpPr>
          <p:nvPr/>
        </p:nvSpPr>
        <p:spPr>
          <a:xfrm>
            <a:off x="1195388" y="266701"/>
            <a:ext cx="9801225" cy="514696"/>
          </a:xfrm>
          <a:prstGeom prst="rect">
            <a:avLst/>
          </a:prstGeom>
        </p:spPr>
        <p:txBody>
          <a:bodyPr anchor="ctr" anchorCtr="0"/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产品技术支持</a:t>
            </a:r>
          </a:p>
        </p:txBody>
      </p:sp>
      <p:sp>
        <p:nvSpPr>
          <p:cNvPr id="28" name="内容占位符 4">
            <a:extLst>
              <a:ext uri="{FF2B5EF4-FFF2-40B4-BE49-F238E27FC236}">
                <a16:creationId xmlns:a16="http://schemas.microsoft.com/office/drawing/2014/main" id="{87D1338D-7064-4C3A-990C-6B879A406B33}"/>
              </a:ext>
            </a:extLst>
          </p:cNvPr>
          <p:cNvSpPr txBox="1">
            <a:spLocks/>
          </p:cNvSpPr>
          <p:nvPr/>
        </p:nvSpPr>
        <p:spPr>
          <a:xfrm>
            <a:off x="1195388" y="801094"/>
            <a:ext cx="9801225" cy="313603"/>
          </a:xfrm>
          <a:prstGeom prst="rect">
            <a:avLst/>
          </a:prstGeom>
        </p:spPr>
        <p:txBody>
          <a:bodyPr anchor="ctr" anchorCtr="0"/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/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/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为夏都通持续建设和丰富</a:t>
            </a:r>
            <a:r>
              <a:rPr lang="en-US" altLang="zh-CN" dirty="0"/>
              <a:t>App</a:t>
            </a:r>
            <a:r>
              <a:rPr lang="zh-CN" altLang="en-US" dirty="0"/>
              <a:t>服务能力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AFFE9D9E-D282-400B-AA35-90A5C46660F7}"/>
              </a:ext>
            </a:extLst>
          </p:cNvPr>
          <p:cNvGrpSpPr/>
          <p:nvPr/>
        </p:nvGrpSpPr>
        <p:grpSpPr>
          <a:xfrm>
            <a:off x="5533073" y="4177625"/>
            <a:ext cx="5602164" cy="1773200"/>
            <a:chOff x="2575892" y="1983695"/>
            <a:chExt cx="5602164" cy="1773200"/>
          </a:xfrm>
        </p:grpSpPr>
        <p:grpSp>
          <p:nvGrpSpPr>
            <p:cNvPr id="30" name="Group 35">
              <a:extLst>
                <a:ext uri="{FF2B5EF4-FFF2-40B4-BE49-F238E27FC236}">
                  <a16:creationId xmlns:a16="http://schemas.microsoft.com/office/drawing/2014/main" id="{0849DC36-38DE-401C-A211-47B1818D5EC8}"/>
                </a:ext>
              </a:extLst>
            </p:cNvPr>
            <p:cNvGrpSpPr/>
            <p:nvPr/>
          </p:nvGrpSpPr>
          <p:grpSpPr>
            <a:xfrm>
              <a:off x="2575892" y="1983695"/>
              <a:ext cx="629403" cy="629403"/>
              <a:chOff x="1619438" y="2077039"/>
              <a:chExt cx="753808" cy="753808"/>
            </a:xfrm>
          </p:grpSpPr>
          <p:sp>
            <p:nvSpPr>
              <p:cNvPr id="34" name="Oval 36">
                <a:extLst>
                  <a:ext uri="{FF2B5EF4-FFF2-40B4-BE49-F238E27FC236}">
                    <a16:creationId xmlns:a16="http://schemas.microsoft.com/office/drawing/2014/main" id="{8EC9E8D1-39F2-49C7-9F50-19EE501607C2}"/>
                  </a:ext>
                </a:extLst>
              </p:cNvPr>
              <p:cNvSpPr/>
              <p:nvPr/>
            </p:nvSpPr>
            <p:spPr>
              <a:xfrm>
                <a:off x="1619438" y="2077039"/>
                <a:ext cx="753808" cy="753808"/>
              </a:xfrm>
              <a:prstGeom prst="ellipse">
                <a:avLst/>
              </a:prstGeom>
              <a:solidFill>
                <a:srgbClr val="0EBEA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>
                  <a:defRPr/>
                </a:pPr>
                <a:endParaRPr lang="en-US" sz="24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5" name="Group 704">
                <a:extLst>
                  <a:ext uri="{FF2B5EF4-FFF2-40B4-BE49-F238E27FC236}">
                    <a16:creationId xmlns:a16="http://schemas.microsoft.com/office/drawing/2014/main" id="{A6B881D7-4A82-4D77-BFE6-90423C66A0D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68177" y="2262524"/>
                <a:ext cx="318604" cy="394204"/>
                <a:chOff x="0" y="0"/>
                <a:chExt cx="464" cy="573"/>
              </a:xfrm>
              <a:solidFill>
                <a:sysClr val="window" lastClr="FFFFFF"/>
              </a:solidFill>
            </p:grpSpPr>
            <p:sp>
              <p:nvSpPr>
                <p:cNvPr id="36" name="AutoShape 702">
                  <a:extLst>
                    <a:ext uri="{FF2B5EF4-FFF2-40B4-BE49-F238E27FC236}">
                      <a16:creationId xmlns:a16="http://schemas.microsoft.com/office/drawing/2014/main" id="{553981C4-C670-4113-9E1D-0328B97128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" y="24"/>
                  <a:ext cx="376" cy="322"/>
                </a:xfrm>
                <a:custGeom>
                  <a:avLst/>
                  <a:gdLst>
                    <a:gd name="T0" fmla="*/ 0 w 21115"/>
                    <a:gd name="T1" fmla="*/ 0 h 18556"/>
                    <a:gd name="T2" fmla="*/ 0 w 21115"/>
                    <a:gd name="T3" fmla="*/ 0 h 18556"/>
                    <a:gd name="T4" fmla="*/ 0 w 21115"/>
                    <a:gd name="T5" fmla="*/ 0 h 18556"/>
                    <a:gd name="T6" fmla="*/ 0 w 21115"/>
                    <a:gd name="T7" fmla="*/ 0 h 18556"/>
                    <a:gd name="T8" fmla="*/ 0 w 21115"/>
                    <a:gd name="T9" fmla="*/ 0 h 18556"/>
                    <a:gd name="T10" fmla="*/ 0 w 21115"/>
                    <a:gd name="T11" fmla="*/ 0 h 18556"/>
                    <a:gd name="T12" fmla="*/ 0 w 21115"/>
                    <a:gd name="T13" fmla="*/ 0 h 18556"/>
                    <a:gd name="T14" fmla="*/ 0 w 21115"/>
                    <a:gd name="T15" fmla="*/ 0 h 18556"/>
                    <a:gd name="T16" fmla="*/ 0 w 21115"/>
                    <a:gd name="T17" fmla="*/ 0 h 18556"/>
                    <a:gd name="T18" fmla="*/ 0 w 21115"/>
                    <a:gd name="T19" fmla="*/ 0 h 18556"/>
                    <a:gd name="T20" fmla="*/ 0 w 21115"/>
                    <a:gd name="T21" fmla="*/ 0 h 1855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115" h="18556">
                      <a:moveTo>
                        <a:pt x="20779" y="3635"/>
                      </a:moveTo>
                      <a:cubicBezTo>
                        <a:pt x="20779" y="3635"/>
                        <a:pt x="16054" y="3835"/>
                        <a:pt x="13538" y="4151"/>
                      </a:cubicBezTo>
                      <a:cubicBezTo>
                        <a:pt x="12114" y="4330"/>
                        <a:pt x="13006" y="1476"/>
                        <a:pt x="13006" y="911"/>
                      </a:cubicBezTo>
                      <a:cubicBezTo>
                        <a:pt x="13006" y="-1684"/>
                        <a:pt x="0" y="2094"/>
                        <a:pt x="0" y="2094"/>
                      </a:cubicBezTo>
                      <a:lnTo>
                        <a:pt x="0" y="17384"/>
                      </a:lnTo>
                      <a:cubicBezTo>
                        <a:pt x="0" y="17384"/>
                        <a:pt x="988" y="17824"/>
                        <a:pt x="2373" y="17286"/>
                      </a:cubicBezTo>
                      <a:cubicBezTo>
                        <a:pt x="5889" y="15919"/>
                        <a:pt x="11968" y="13959"/>
                        <a:pt x="10988" y="17189"/>
                      </a:cubicBezTo>
                      <a:cubicBezTo>
                        <a:pt x="10160" y="19916"/>
                        <a:pt x="20491" y="17722"/>
                        <a:pt x="20491" y="17722"/>
                      </a:cubicBezTo>
                      <a:cubicBezTo>
                        <a:pt x="20491" y="17722"/>
                        <a:pt x="19749" y="12037"/>
                        <a:pt x="20675" y="8735"/>
                      </a:cubicBezTo>
                      <a:cubicBezTo>
                        <a:pt x="21600" y="5433"/>
                        <a:pt x="20779" y="3635"/>
                        <a:pt x="20779" y="3635"/>
                      </a:cubicBezTo>
                      <a:close/>
                      <a:moveTo>
                        <a:pt x="20779" y="3635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>
                  <a:noAutofit/>
                </a:bodyPr>
                <a:lstStyle/>
                <a:p>
                  <a:pPr defTabSz="609585">
                    <a:defRPr/>
                  </a:pPr>
                  <a:endParaRPr lang="en-US" sz="2400" ker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7" name="AutoShape 703">
                  <a:extLst>
                    <a:ext uri="{FF2B5EF4-FFF2-40B4-BE49-F238E27FC236}">
                      <a16:creationId xmlns:a16="http://schemas.microsoft.com/office/drawing/2014/main" id="{B59C98F0-4A16-4501-B9B7-F4A6380690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0"/>
                  <a:ext cx="56" cy="573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21600" y="1065"/>
                      </a:moveTo>
                      <a:cubicBezTo>
                        <a:pt x="21600" y="477"/>
                        <a:pt x="16763" y="0"/>
                        <a:pt x="10802" y="0"/>
                      </a:cubicBezTo>
                      <a:cubicBezTo>
                        <a:pt x="4834" y="0"/>
                        <a:pt x="0" y="477"/>
                        <a:pt x="0" y="1065"/>
                      </a:cubicBez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600" y="1065"/>
                      </a:lnTo>
                      <a:close/>
                      <a:moveTo>
                        <a:pt x="21600" y="1065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>
                  <a:noAutofit/>
                </a:bodyPr>
                <a:lstStyle/>
                <a:p>
                  <a:pPr defTabSz="609585">
                    <a:defRPr/>
                  </a:pPr>
                  <a:endParaRPr lang="en-US" sz="2400" ker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31" name="Group 40">
              <a:extLst>
                <a:ext uri="{FF2B5EF4-FFF2-40B4-BE49-F238E27FC236}">
                  <a16:creationId xmlns:a16="http://schemas.microsoft.com/office/drawing/2014/main" id="{7FAA47C0-05D8-4ABC-B910-A40A6EF9728F}"/>
                </a:ext>
              </a:extLst>
            </p:cNvPr>
            <p:cNvGrpSpPr/>
            <p:nvPr/>
          </p:nvGrpSpPr>
          <p:grpSpPr>
            <a:xfrm>
              <a:off x="3588630" y="1983695"/>
              <a:ext cx="4589426" cy="1773200"/>
              <a:chOff x="8775245" y="2292072"/>
              <a:chExt cx="4589426" cy="1773200"/>
            </a:xfrm>
          </p:grpSpPr>
          <p:sp>
            <p:nvSpPr>
              <p:cNvPr id="32" name="TextBox 41">
                <a:extLst>
                  <a:ext uri="{FF2B5EF4-FFF2-40B4-BE49-F238E27FC236}">
                    <a16:creationId xmlns:a16="http://schemas.microsoft.com/office/drawing/2014/main" id="{A52A061F-49A1-4518-8B61-E85CE8F7AEE7}"/>
                  </a:ext>
                </a:extLst>
              </p:cNvPr>
              <p:cNvSpPr txBox="1"/>
              <p:nvPr/>
            </p:nvSpPr>
            <p:spPr>
              <a:xfrm>
                <a:off x="8775245" y="2292072"/>
                <a:ext cx="3275107" cy="369332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solidFill>
                      <a:srgbClr val="0EBEA9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lear Sans" panose="020B0503030202020304" pitchFamily="34" charset="0"/>
                  </a:rPr>
                  <a:t>专业、高效的技术团队力量</a:t>
                </a:r>
                <a:endParaRPr lang="en-US" sz="2000" b="1" dirty="0">
                  <a:solidFill>
                    <a:srgbClr val="0EBEA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" panose="020B0503030202020304" pitchFamily="34" charset="0"/>
                </a:endParaRPr>
              </a:p>
            </p:txBody>
          </p:sp>
          <p:sp>
            <p:nvSpPr>
              <p:cNvPr id="33" name="Rectangle 42">
                <a:extLst>
                  <a:ext uri="{FF2B5EF4-FFF2-40B4-BE49-F238E27FC236}">
                    <a16:creationId xmlns:a16="http://schemas.microsoft.com/office/drawing/2014/main" id="{D27F79D6-E954-4E7C-A1EB-8FC354C66A0D}"/>
                  </a:ext>
                </a:extLst>
              </p:cNvPr>
              <p:cNvSpPr/>
              <p:nvPr/>
            </p:nvSpPr>
            <p:spPr>
              <a:xfrm>
                <a:off x="8775246" y="2639975"/>
                <a:ext cx="4589425" cy="1425297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lear Sans Light" panose="020B0303030202020304" pitchFamily="34" charset="0"/>
                  </a:rPr>
                  <a:t>平安智慧一卡通团队人员大多来自国内一线城市通卡公司，为夏都通提供专业、高效的技术力量</a:t>
                </a:r>
                <a:endParaRPr lang="en-US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endParaRPr>
              </a:p>
            </p:txBody>
          </p:sp>
        </p:grpSp>
      </p:grpSp>
      <p:sp>
        <p:nvSpPr>
          <p:cNvPr id="56" name="Freeform 15">
            <a:extLst>
              <a:ext uri="{FF2B5EF4-FFF2-40B4-BE49-F238E27FC236}">
                <a16:creationId xmlns:a16="http://schemas.microsoft.com/office/drawing/2014/main" id="{05A5FC38-6C8A-4E4B-800A-8D6CE502BC5A}"/>
              </a:ext>
            </a:extLst>
          </p:cNvPr>
          <p:cNvSpPr>
            <a:spLocks/>
          </p:cNvSpPr>
          <p:nvPr/>
        </p:nvSpPr>
        <p:spPr bwMode="auto">
          <a:xfrm>
            <a:off x="1361445" y="4765796"/>
            <a:ext cx="1178217" cy="1200397"/>
          </a:xfrm>
          <a:custGeom>
            <a:avLst/>
            <a:gdLst>
              <a:gd name="T0" fmla="*/ 63 w 225"/>
              <a:gd name="T1" fmla="*/ 27 h 225"/>
              <a:gd name="T2" fmla="*/ 198 w 225"/>
              <a:gd name="T3" fmla="*/ 63 h 225"/>
              <a:gd name="T4" fmla="*/ 162 w 225"/>
              <a:gd name="T5" fmla="*/ 198 h 225"/>
              <a:gd name="T6" fmla="*/ 27 w 225"/>
              <a:gd name="T7" fmla="*/ 162 h 225"/>
              <a:gd name="T8" fmla="*/ 63 w 225"/>
              <a:gd name="T9" fmla="*/ 27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5" h="225">
                <a:moveTo>
                  <a:pt x="63" y="27"/>
                </a:moveTo>
                <a:cubicBezTo>
                  <a:pt x="110" y="0"/>
                  <a:pt x="170" y="16"/>
                  <a:pt x="198" y="63"/>
                </a:cubicBezTo>
                <a:cubicBezTo>
                  <a:pt x="225" y="110"/>
                  <a:pt x="209" y="170"/>
                  <a:pt x="162" y="198"/>
                </a:cubicBezTo>
                <a:cubicBezTo>
                  <a:pt x="115" y="225"/>
                  <a:pt x="55" y="209"/>
                  <a:pt x="27" y="162"/>
                </a:cubicBezTo>
                <a:cubicBezTo>
                  <a:pt x="0" y="115"/>
                  <a:pt x="16" y="55"/>
                  <a:pt x="63" y="27"/>
                </a:cubicBezTo>
                <a:close/>
              </a:path>
            </a:pathLst>
          </a:custGeom>
          <a:solidFill>
            <a:schemeClr val="bg1">
              <a:lumMod val="85000"/>
              <a:alpha val="7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accent4">
                    <a:lumMod val="50000"/>
                  </a:schemeClr>
                </a:solidFill>
                <a:latin typeface="Lato Light"/>
              </a:rPr>
              <a:t>乘车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二维码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7" name="Freeform 15">
            <a:extLst>
              <a:ext uri="{FF2B5EF4-FFF2-40B4-BE49-F238E27FC236}">
                <a16:creationId xmlns:a16="http://schemas.microsoft.com/office/drawing/2014/main" id="{2C5E6A32-5B82-4585-9DCC-D499ED07D270}"/>
              </a:ext>
            </a:extLst>
          </p:cNvPr>
          <p:cNvSpPr>
            <a:spLocks/>
          </p:cNvSpPr>
          <p:nvPr/>
        </p:nvSpPr>
        <p:spPr bwMode="auto">
          <a:xfrm>
            <a:off x="3795573" y="4765796"/>
            <a:ext cx="1178217" cy="1200397"/>
          </a:xfrm>
          <a:custGeom>
            <a:avLst/>
            <a:gdLst>
              <a:gd name="T0" fmla="*/ 63 w 225"/>
              <a:gd name="T1" fmla="*/ 27 h 225"/>
              <a:gd name="T2" fmla="*/ 198 w 225"/>
              <a:gd name="T3" fmla="*/ 63 h 225"/>
              <a:gd name="T4" fmla="*/ 162 w 225"/>
              <a:gd name="T5" fmla="*/ 198 h 225"/>
              <a:gd name="T6" fmla="*/ 27 w 225"/>
              <a:gd name="T7" fmla="*/ 162 h 225"/>
              <a:gd name="T8" fmla="*/ 63 w 225"/>
              <a:gd name="T9" fmla="*/ 27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5" h="225">
                <a:moveTo>
                  <a:pt x="63" y="27"/>
                </a:moveTo>
                <a:cubicBezTo>
                  <a:pt x="110" y="0"/>
                  <a:pt x="170" y="16"/>
                  <a:pt x="198" y="63"/>
                </a:cubicBezTo>
                <a:cubicBezTo>
                  <a:pt x="225" y="110"/>
                  <a:pt x="209" y="170"/>
                  <a:pt x="162" y="198"/>
                </a:cubicBezTo>
                <a:cubicBezTo>
                  <a:pt x="115" y="225"/>
                  <a:pt x="55" y="209"/>
                  <a:pt x="27" y="162"/>
                </a:cubicBezTo>
                <a:cubicBezTo>
                  <a:pt x="0" y="115"/>
                  <a:pt x="16" y="55"/>
                  <a:pt x="63" y="27"/>
                </a:cubicBezTo>
                <a:close/>
              </a:path>
            </a:pathLst>
          </a:custGeom>
          <a:solidFill>
            <a:schemeClr val="bg1">
              <a:lumMod val="85000"/>
              <a:alpha val="7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空发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虚拟卡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8" name="Freeform 15">
            <a:extLst>
              <a:ext uri="{FF2B5EF4-FFF2-40B4-BE49-F238E27FC236}">
                <a16:creationId xmlns:a16="http://schemas.microsoft.com/office/drawing/2014/main" id="{0E0006A1-8FA0-4E6D-BFDF-5583DFD36FBC}"/>
              </a:ext>
            </a:extLst>
          </p:cNvPr>
          <p:cNvSpPr>
            <a:spLocks/>
          </p:cNvSpPr>
          <p:nvPr/>
        </p:nvSpPr>
        <p:spPr bwMode="auto">
          <a:xfrm>
            <a:off x="2578509" y="4769384"/>
            <a:ext cx="1178217" cy="1200397"/>
          </a:xfrm>
          <a:custGeom>
            <a:avLst/>
            <a:gdLst>
              <a:gd name="T0" fmla="*/ 63 w 225"/>
              <a:gd name="T1" fmla="*/ 27 h 225"/>
              <a:gd name="T2" fmla="*/ 198 w 225"/>
              <a:gd name="T3" fmla="*/ 63 h 225"/>
              <a:gd name="T4" fmla="*/ 162 w 225"/>
              <a:gd name="T5" fmla="*/ 198 h 225"/>
              <a:gd name="T6" fmla="*/ 27 w 225"/>
              <a:gd name="T7" fmla="*/ 162 h 225"/>
              <a:gd name="T8" fmla="*/ 63 w 225"/>
              <a:gd name="T9" fmla="*/ 27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5" h="225">
                <a:moveTo>
                  <a:pt x="63" y="27"/>
                </a:moveTo>
                <a:cubicBezTo>
                  <a:pt x="110" y="0"/>
                  <a:pt x="170" y="16"/>
                  <a:pt x="198" y="63"/>
                </a:cubicBezTo>
                <a:cubicBezTo>
                  <a:pt x="225" y="110"/>
                  <a:pt x="209" y="170"/>
                  <a:pt x="162" y="198"/>
                </a:cubicBezTo>
                <a:cubicBezTo>
                  <a:pt x="115" y="225"/>
                  <a:pt x="55" y="209"/>
                  <a:pt x="27" y="162"/>
                </a:cubicBezTo>
                <a:cubicBezTo>
                  <a:pt x="0" y="115"/>
                  <a:pt x="16" y="55"/>
                  <a:pt x="63" y="27"/>
                </a:cubicBezTo>
                <a:close/>
              </a:path>
            </a:pathLst>
          </a:custGeom>
          <a:solidFill>
            <a:schemeClr val="bg1">
              <a:lumMod val="85000"/>
              <a:alpha val="7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CN" dirty="0">
                <a:solidFill>
                  <a:schemeClr val="accent4">
                    <a:lumMod val="50000"/>
                  </a:schemeClr>
                </a:solidFill>
                <a:latin typeface="Lato Light"/>
              </a:rPr>
              <a:t>NFC</a:t>
            </a:r>
          </a:p>
          <a:p>
            <a:pPr algn="ctr">
              <a:defRPr/>
            </a:pPr>
            <a:r>
              <a:rPr lang="zh-CN" altLang="en-US" dirty="0">
                <a:solidFill>
                  <a:schemeClr val="accent4">
                    <a:lumMod val="50000"/>
                  </a:schemeClr>
                </a:solidFill>
                <a:latin typeface="Lato Light"/>
              </a:rPr>
              <a:t>充值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0" name="Freeform 3">
            <a:extLst>
              <a:ext uri="{FF2B5EF4-FFF2-40B4-BE49-F238E27FC236}">
                <a16:creationId xmlns:a16="http://schemas.microsoft.com/office/drawing/2014/main" id="{27AE88DA-B53F-43D0-9958-77DE6CE6CCC6}"/>
              </a:ext>
            </a:extLst>
          </p:cNvPr>
          <p:cNvSpPr>
            <a:spLocks/>
          </p:cNvSpPr>
          <p:nvPr/>
        </p:nvSpPr>
        <p:spPr bwMode="gray">
          <a:xfrm>
            <a:off x="1330154" y="4338573"/>
            <a:ext cx="3470895" cy="658369"/>
          </a:xfrm>
          <a:custGeom>
            <a:avLst/>
            <a:gdLst>
              <a:gd name="T0" fmla="*/ 0 w 5016"/>
              <a:gd name="T1" fmla="*/ 2147483647 h 2256"/>
              <a:gd name="T2" fmla="*/ 2147483647 w 5016"/>
              <a:gd name="T3" fmla="*/ 2147483647 h 2256"/>
              <a:gd name="T4" fmla="*/ 2147483647 w 5016"/>
              <a:gd name="T5" fmla="*/ 2147483647 h 2256"/>
              <a:gd name="T6" fmla="*/ 2147483647 w 5016"/>
              <a:gd name="T7" fmla="*/ 2147483647 h 2256"/>
              <a:gd name="T8" fmla="*/ 2147483647 w 5016"/>
              <a:gd name="T9" fmla="*/ 2147483647 h 2256"/>
              <a:gd name="T10" fmla="*/ 2147483647 w 5016"/>
              <a:gd name="T11" fmla="*/ 2147483647 h 2256"/>
              <a:gd name="T12" fmla="*/ 2147483647 w 5016"/>
              <a:gd name="T13" fmla="*/ 2147483647 h 2256"/>
              <a:gd name="T14" fmla="*/ 2147483647 w 5016"/>
              <a:gd name="T15" fmla="*/ 2147483647 h 2256"/>
              <a:gd name="T16" fmla="*/ 2147483647 w 5016"/>
              <a:gd name="T17" fmla="*/ 2147483647 h 2256"/>
              <a:gd name="T18" fmla="*/ 2147483647 w 5016"/>
              <a:gd name="T19" fmla="*/ 0 h 2256"/>
              <a:gd name="T20" fmla="*/ 2147483647 w 5016"/>
              <a:gd name="T21" fmla="*/ 2147483647 h 2256"/>
              <a:gd name="T22" fmla="*/ 2147483647 w 5016"/>
              <a:gd name="T23" fmla="*/ 2147483647 h 2256"/>
              <a:gd name="T24" fmla="*/ 2147483647 w 5016"/>
              <a:gd name="T25" fmla="*/ 2147483647 h 2256"/>
              <a:gd name="T26" fmla="*/ 2147483647 w 5016"/>
              <a:gd name="T27" fmla="*/ 2147483647 h 2256"/>
              <a:gd name="T28" fmla="*/ 2147483647 w 5016"/>
              <a:gd name="T29" fmla="*/ 2147483647 h 2256"/>
              <a:gd name="T30" fmla="*/ 2147483647 w 5016"/>
              <a:gd name="T31" fmla="*/ 2147483647 h 2256"/>
              <a:gd name="T32" fmla="*/ 2147483647 w 5016"/>
              <a:gd name="T33" fmla="*/ 2147483647 h 2256"/>
              <a:gd name="T34" fmla="*/ 2147483647 w 5016"/>
              <a:gd name="T35" fmla="*/ 2147483647 h 2256"/>
              <a:gd name="T36" fmla="*/ 2147483647 w 5016"/>
              <a:gd name="T37" fmla="*/ 2147483647 h 2256"/>
              <a:gd name="T38" fmla="*/ 0 w 5016"/>
              <a:gd name="T39" fmla="*/ 2147483647 h 225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w 5016"/>
              <a:gd name="T61" fmla="*/ 0 h 2256"/>
              <a:gd name="T62" fmla="*/ 5016 w 5016"/>
              <a:gd name="T63" fmla="*/ 2256 h 225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T60" t="T61" r="T62" b="T63"/>
            <a:pathLst>
              <a:path w="5016" h="2256">
                <a:moveTo>
                  <a:pt x="0" y="2240"/>
                </a:moveTo>
                <a:cubicBezTo>
                  <a:pt x="276" y="2109"/>
                  <a:pt x="1182" y="1474"/>
                  <a:pt x="1122" y="702"/>
                </a:cubicBezTo>
                <a:lnTo>
                  <a:pt x="972" y="744"/>
                </a:lnTo>
                <a:cubicBezTo>
                  <a:pt x="988" y="702"/>
                  <a:pt x="1140" y="436"/>
                  <a:pt x="1140" y="438"/>
                </a:cubicBezTo>
                <a:lnTo>
                  <a:pt x="1422" y="642"/>
                </a:lnTo>
                <a:cubicBezTo>
                  <a:pt x="1422" y="642"/>
                  <a:pt x="1260" y="672"/>
                  <a:pt x="1272" y="672"/>
                </a:cubicBezTo>
                <a:cubicBezTo>
                  <a:pt x="1428" y="1008"/>
                  <a:pt x="1620" y="1350"/>
                  <a:pt x="1968" y="1284"/>
                </a:cubicBezTo>
                <a:cubicBezTo>
                  <a:pt x="2316" y="1218"/>
                  <a:pt x="2460" y="576"/>
                  <a:pt x="2466" y="318"/>
                </a:cubicBezTo>
                <a:lnTo>
                  <a:pt x="2280" y="318"/>
                </a:lnTo>
                <a:lnTo>
                  <a:pt x="2598" y="0"/>
                </a:lnTo>
                <a:lnTo>
                  <a:pt x="2898" y="330"/>
                </a:lnTo>
                <a:lnTo>
                  <a:pt x="2724" y="324"/>
                </a:lnTo>
                <a:cubicBezTo>
                  <a:pt x="2724" y="325"/>
                  <a:pt x="2760" y="1284"/>
                  <a:pt x="3210" y="1302"/>
                </a:cubicBezTo>
                <a:cubicBezTo>
                  <a:pt x="3660" y="1320"/>
                  <a:pt x="3816" y="912"/>
                  <a:pt x="3870" y="654"/>
                </a:cubicBezTo>
                <a:lnTo>
                  <a:pt x="3702" y="642"/>
                </a:lnTo>
                <a:lnTo>
                  <a:pt x="3984" y="420"/>
                </a:lnTo>
                <a:lnTo>
                  <a:pt x="4182" y="678"/>
                </a:lnTo>
                <a:lnTo>
                  <a:pt x="4026" y="672"/>
                </a:lnTo>
                <a:cubicBezTo>
                  <a:pt x="4032" y="678"/>
                  <a:pt x="3960" y="1862"/>
                  <a:pt x="5016" y="2225"/>
                </a:cubicBezTo>
                <a:cubicBezTo>
                  <a:pt x="3438" y="2232"/>
                  <a:pt x="1092" y="2256"/>
                  <a:pt x="0" y="224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47000">
                <a:schemeClr val="accent5">
                  <a:lumMod val="40000"/>
                  <a:lumOff val="60000"/>
                </a:schemeClr>
              </a:gs>
              <a:gs pos="86000">
                <a:schemeClr val="bg1">
                  <a:lumMod val="19000"/>
                  <a:lumOff val="81000"/>
                  <a:alpha val="0"/>
                </a:schemeClr>
              </a:gs>
            </a:gsLst>
            <a:lin ang="5400000" scaled="0"/>
          </a:gradFill>
          <a:ln>
            <a:noFill/>
          </a:ln>
          <a:extLst/>
        </p:spPr>
        <p:txBody>
          <a:bodyPr wrap="none" anchor="ctr"/>
          <a:lstStyle/>
          <a:p>
            <a:pPr defTabSz="914340">
              <a:defRPr/>
            </a:pP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A6725C8E-4EC1-47B7-9727-B5A4EC4D5601}"/>
              </a:ext>
            </a:extLst>
          </p:cNvPr>
          <p:cNvSpPr txBox="1"/>
          <p:nvPr/>
        </p:nvSpPr>
        <p:spPr>
          <a:xfrm>
            <a:off x="2887732" y="6031260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9079C6D5-E065-4EE0-82F7-FCA3FD0E5281}"/>
              </a:ext>
            </a:extLst>
          </p:cNvPr>
          <p:cNvGrpSpPr/>
          <p:nvPr/>
        </p:nvGrpSpPr>
        <p:grpSpPr>
          <a:xfrm>
            <a:off x="5546953" y="2004897"/>
            <a:ext cx="6782075" cy="1775975"/>
            <a:chOff x="6132513" y="3440059"/>
            <a:chExt cx="6782075" cy="1775975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772AE58A-0564-48FF-9A64-C1423EF4E33E}"/>
                </a:ext>
              </a:extLst>
            </p:cNvPr>
            <p:cNvGrpSpPr/>
            <p:nvPr/>
          </p:nvGrpSpPr>
          <p:grpSpPr>
            <a:xfrm>
              <a:off x="6132513" y="3440059"/>
              <a:ext cx="6782075" cy="1271542"/>
              <a:chOff x="2575892" y="3429000"/>
              <a:chExt cx="6782075" cy="1271542"/>
            </a:xfrm>
          </p:grpSpPr>
          <p:grpSp>
            <p:nvGrpSpPr>
              <p:cNvPr id="39" name="Group 43">
                <a:extLst>
                  <a:ext uri="{FF2B5EF4-FFF2-40B4-BE49-F238E27FC236}">
                    <a16:creationId xmlns:a16="http://schemas.microsoft.com/office/drawing/2014/main" id="{DB66BF9D-1FB7-48F6-93E3-C32B40F06F02}"/>
                  </a:ext>
                </a:extLst>
              </p:cNvPr>
              <p:cNvGrpSpPr/>
              <p:nvPr/>
            </p:nvGrpSpPr>
            <p:grpSpPr>
              <a:xfrm>
                <a:off x="2575892" y="3429000"/>
                <a:ext cx="629403" cy="629403"/>
                <a:chOff x="1619438" y="2077039"/>
                <a:chExt cx="753808" cy="753808"/>
              </a:xfrm>
            </p:grpSpPr>
            <p:sp>
              <p:nvSpPr>
                <p:cNvPr id="43" name="Oval 44">
                  <a:extLst>
                    <a:ext uri="{FF2B5EF4-FFF2-40B4-BE49-F238E27FC236}">
                      <a16:creationId xmlns:a16="http://schemas.microsoft.com/office/drawing/2014/main" id="{6B47AA34-B469-4D5E-AF3D-F337DBB1FF13}"/>
                    </a:ext>
                  </a:extLst>
                </p:cNvPr>
                <p:cNvSpPr/>
                <p:nvPr/>
              </p:nvSpPr>
              <p:spPr>
                <a:xfrm>
                  <a:off x="1619438" y="2077039"/>
                  <a:ext cx="753808" cy="753808"/>
                </a:xfrm>
                <a:prstGeom prst="ellipse">
                  <a:avLst/>
                </a:prstGeom>
                <a:solidFill>
                  <a:srgbClr val="FF642E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>
                    <a:defRPr/>
                  </a:pPr>
                  <a:endParaRPr lang="en-US" sz="2400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grpSp>
              <p:nvGrpSpPr>
                <p:cNvPr id="44" name="Group 704">
                  <a:extLst>
                    <a:ext uri="{FF2B5EF4-FFF2-40B4-BE49-F238E27FC236}">
                      <a16:creationId xmlns:a16="http://schemas.microsoft.com/office/drawing/2014/main" id="{1F1774E2-AF84-4AE8-AB1A-487CCE07A34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1868177" y="2262524"/>
                  <a:ext cx="318604" cy="394204"/>
                  <a:chOff x="0" y="0"/>
                  <a:chExt cx="464" cy="573"/>
                </a:xfrm>
                <a:solidFill>
                  <a:sysClr val="window" lastClr="FFFFFF"/>
                </a:solidFill>
              </p:grpSpPr>
              <p:sp>
                <p:nvSpPr>
                  <p:cNvPr id="45" name="AutoShape 702">
                    <a:extLst>
                      <a:ext uri="{FF2B5EF4-FFF2-40B4-BE49-F238E27FC236}">
                        <a16:creationId xmlns:a16="http://schemas.microsoft.com/office/drawing/2014/main" id="{4D73D231-5615-414C-973B-5E213D6372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" y="24"/>
                    <a:ext cx="376" cy="322"/>
                  </a:xfrm>
                  <a:custGeom>
                    <a:avLst/>
                    <a:gdLst>
                      <a:gd name="T0" fmla="*/ 0 w 21115"/>
                      <a:gd name="T1" fmla="*/ 0 h 18556"/>
                      <a:gd name="T2" fmla="*/ 0 w 21115"/>
                      <a:gd name="T3" fmla="*/ 0 h 18556"/>
                      <a:gd name="T4" fmla="*/ 0 w 21115"/>
                      <a:gd name="T5" fmla="*/ 0 h 18556"/>
                      <a:gd name="T6" fmla="*/ 0 w 21115"/>
                      <a:gd name="T7" fmla="*/ 0 h 18556"/>
                      <a:gd name="T8" fmla="*/ 0 w 21115"/>
                      <a:gd name="T9" fmla="*/ 0 h 18556"/>
                      <a:gd name="T10" fmla="*/ 0 w 21115"/>
                      <a:gd name="T11" fmla="*/ 0 h 18556"/>
                      <a:gd name="T12" fmla="*/ 0 w 21115"/>
                      <a:gd name="T13" fmla="*/ 0 h 18556"/>
                      <a:gd name="T14" fmla="*/ 0 w 21115"/>
                      <a:gd name="T15" fmla="*/ 0 h 18556"/>
                      <a:gd name="T16" fmla="*/ 0 w 21115"/>
                      <a:gd name="T17" fmla="*/ 0 h 18556"/>
                      <a:gd name="T18" fmla="*/ 0 w 21115"/>
                      <a:gd name="T19" fmla="*/ 0 h 18556"/>
                      <a:gd name="T20" fmla="*/ 0 w 21115"/>
                      <a:gd name="T21" fmla="*/ 0 h 1855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115" h="18556">
                        <a:moveTo>
                          <a:pt x="20779" y="3635"/>
                        </a:moveTo>
                        <a:cubicBezTo>
                          <a:pt x="20779" y="3635"/>
                          <a:pt x="16054" y="3835"/>
                          <a:pt x="13538" y="4151"/>
                        </a:cubicBezTo>
                        <a:cubicBezTo>
                          <a:pt x="12114" y="4330"/>
                          <a:pt x="13006" y="1476"/>
                          <a:pt x="13006" y="911"/>
                        </a:cubicBezTo>
                        <a:cubicBezTo>
                          <a:pt x="13006" y="-1684"/>
                          <a:pt x="0" y="2094"/>
                          <a:pt x="0" y="2094"/>
                        </a:cubicBezTo>
                        <a:lnTo>
                          <a:pt x="0" y="17384"/>
                        </a:lnTo>
                        <a:cubicBezTo>
                          <a:pt x="0" y="17384"/>
                          <a:pt x="988" y="17824"/>
                          <a:pt x="2373" y="17286"/>
                        </a:cubicBezTo>
                        <a:cubicBezTo>
                          <a:pt x="5889" y="15919"/>
                          <a:pt x="11968" y="13959"/>
                          <a:pt x="10988" y="17189"/>
                        </a:cubicBezTo>
                        <a:cubicBezTo>
                          <a:pt x="10160" y="19916"/>
                          <a:pt x="20491" y="17722"/>
                          <a:pt x="20491" y="17722"/>
                        </a:cubicBezTo>
                        <a:cubicBezTo>
                          <a:pt x="20491" y="17722"/>
                          <a:pt x="19749" y="12037"/>
                          <a:pt x="20675" y="8735"/>
                        </a:cubicBezTo>
                        <a:cubicBezTo>
                          <a:pt x="21600" y="5433"/>
                          <a:pt x="20779" y="3635"/>
                          <a:pt x="20779" y="3635"/>
                        </a:cubicBezTo>
                        <a:close/>
                        <a:moveTo>
                          <a:pt x="20779" y="3635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>
                    <a:noAutofit/>
                  </a:bodyPr>
                  <a:lstStyle/>
                  <a:p>
                    <a:pPr defTabSz="609585">
                      <a:defRPr/>
                    </a:pPr>
                    <a:endParaRPr lang="en-US" sz="2400" kern="0">
                      <a:solidFill>
                        <a:prstClr val="black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6" name="AutoShape 703">
                    <a:extLst>
                      <a:ext uri="{FF2B5EF4-FFF2-40B4-BE49-F238E27FC236}">
                        <a16:creationId xmlns:a16="http://schemas.microsoft.com/office/drawing/2014/main" id="{440E4F7D-A31D-46D3-8CC7-36843D3DE9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0" y="0"/>
                    <a:ext cx="56" cy="573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65"/>
                        </a:moveTo>
                        <a:cubicBezTo>
                          <a:pt x="21600" y="477"/>
                          <a:pt x="16763" y="0"/>
                          <a:pt x="10802" y="0"/>
                        </a:cubicBezTo>
                        <a:cubicBezTo>
                          <a:pt x="4834" y="0"/>
                          <a:pt x="0" y="477"/>
                          <a:pt x="0" y="1065"/>
                        </a:cubicBezTo>
                        <a:lnTo>
                          <a:pt x="0" y="21600"/>
                        </a:lnTo>
                        <a:lnTo>
                          <a:pt x="21600" y="21600"/>
                        </a:lnTo>
                        <a:lnTo>
                          <a:pt x="21600" y="1065"/>
                        </a:lnTo>
                        <a:close/>
                        <a:moveTo>
                          <a:pt x="21600" y="1065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>
                    <a:noAutofit/>
                  </a:bodyPr>
                  <a:lstStyle/>
                  <a:p>
                    <a:pPr defTabSz="609585">
                      <a:defRPr/>
                    </a:pPr>
                    <a:endParaRPr lang="en-US" sz="2400" kern="0">
                      <a:solidFill>
                        <a:prstClr val="black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grpSp>
            <p:nvGrpSpPr>
              <p:cNvPr id="40" name="Group 48">
                <a:extLst>
                  <a:ext uri="{FF2B5EF4-FFF2-40B4-BE49-F238E27FC236}">
                    <a16:creationId xmlns:a16="http://schemas.microsoft.com/office/drawing/2014/main" id="{BF7A4833-A279-439B-B943-4D1B8F72F5C6}"/>
                  </a:ext>
                </a:extLst>
              </p:cNvPr>
              <p:cNvGrpSpPr/>
              <p:nvPr/>
            </p:nvGrpSpPr>
            <p:grpSpPr>
              <a:xfrm>
                <a:off x="3588630" y="3429000"/>
                <a:ext cx="5769337" cy="1271542"/>
                <a:chOff x="8775245" y="2292072"/>
                <a:chExt cx="5769337" cy="1271542"/>
              </a:xfrm>
            </p:grpSpPr>
            <p:sp>
              <p:nvSpPr>
                <p:cNvPr id="41" name="TextBox 49">
                  <a:extLst>
                    <a:ext uri="{FF2B5EF4-FFF2-40B4-BE49-F238E27FC236}">
                      <a16:creationId xmlns:a16="http://schemas.microsoft.com/office/drawing/2014/main" id="{8C483D89-D1FC-40A4-A2E2-6EF4C31543DF}"/>
                    </a:ext>
                  </a:extLst>
                </p:cNvPr>
                <p:cNvSpPr txBox="1"/>
                <p:nvPr/>
              </p:nvSpPr>
              <p:spPr>
                <a:xfrm>
                  <a:off x="8775246" y="2292072"/>
                  <a:ext cx="576933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zh-CN" altLang="en-US" sz="2000" b="1" dirty="0">
                      <a:solidFill>
                        <a:srgbClr val="FF642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Clear Sans" panose="020B0503030202020304" pitchFamily="34" charset="0"/>
                    </a:rPr>
                    <a:t>快速丰富夏都通线上服务能力</a:t>
                  </a:r>
                  <a:endParaRPr lang="en-US" sz="2000" b="1" dirty="0">
                    <a:solidFill>
                      <a:srgbClr val="FF642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lear Sans" panose="020B0503030202020304" pitchFamily="34" charset="0"/>
                  </a:endParaRPr>
                </a:p>
              </p:txBody>
            </p:sp>
            <p:sp>
              <p:nvSpPr>
                <p:cNvPr id="42" name="Rectangle 50">
                  <a:extLst>
                    <a:ext uri="{FF2B5EF4-FFF2-40B4-BE49-F238E27FC236}">
                      <a16:creationId xmlns:a16="http://schemas.microsoft.com/office/drawing/2014/main" id="{49A9CE72-F0B1-4328-BF4B-C763A0AE7E44}"/>
                    </a:ext>
                  </a:extLst>
                </p:cNvPr>
                <p:cNvSpPr/>
                <p:nvPr/>
              </p:nvSpPr>
              <p:spPr>
                <a:xfrm>
                  <a:off x="8775245" y="2776091"/>
                  <a:ext cx="4589425" cy="787523"/>
                </a:xfrm>
                <a:prstGeom prst="rect">
                  <a:avLst/>
                </a:prstGeom>
              </p:spPr>
              <p:txBody>
                <a:bodyPr wrap="square">
                  <a:noAutofit/>
                </a:bodyPr>
                <a:lstStyle/>
                <a:p>
                  <a:pPr>
                    <a:lnSpc>
                      <a:spcPct val="150000"/>
                    </a:lnSpc>
                  </a:pPr>
                  <a:endParaRPr lang="en-US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63" name="Rectangle 42">
              <a:extLst>
                <a:ext uri="{FF2B5EF4-FFF2-40B4-BE49-F238E27FC236}">
                  <a16:creationId xmlns:a16="http://schemas.microsoft.com/office/drawing/2014/main" id="{2C7EF04E-D545-4F5C-B60B-4AB64EF6766F}"/>
                </a:ext>
              </a:extLst>
            </p:cNvPr>
            <p:cNvSpPr/>
            <p:nvPr/>
          </p:nvSpPr>
          <p:spPr>
            <a:xfrm>
              <a:off x="7145251" y="3790737"/>
              <a:ext cx="4589425" cy="142529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rPr>
                <a:t>接入平安智慧城一卡通系统平台，快速上线乘车二维码、</a:t>
              </a:r>
              <a:r>
                <a:rPr lang="en-US" altLang="zh-CN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rPr>
                <a:t>NFC</a:t>
              </a:r>
              <a:r>
                <a:rPr lang="zh-CN" altLang="en-US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rPr>
                <a:t>充值、空发虚拟卡等线上服务，丰富夏都通</a:t>
              </a:r>
              <a:r>
                <a:rPr lang="en-US" altLang="zh-CN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rPr>
                <a:t>App</a:t>
              </a:r>
              <a:r>
                <a:rPr lang="zh-CN" altLang="en-US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rPr>
                <a:t>服务能力，并持续更新迭代，提升服务质量，增加用户数量</a:t>
              </a:r>
              <a:endParaRPr 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endParaRPr>
            </a:p>
          </p:txBody>
        </p:sp>
      </p:grpSp>
      <p:sp>
        <p:nvSpPr>
          <p:cNvPr id="65" name="圆角矩形 7">
            <a:extLst>
              <a:ext uri="{FF2B5EF4-FFF2-40B4-BE49-F238E27FC236}">
                <a16:creationId xmlns:a16="http://schemas.microsoft.com/office/drawing/2014/main" id="{5DF8600C-6598-4CC5-B1C9-56899E6E57F6}"/>
              </a:ext>
            </a:extLst>
          </p:cNvPr>
          <p:cNvSpPr/>
          <p:nvPr/>
        </p:nvSpPr>
        <p:spPr>
          <a:xfrm rot="20808632">
            <a:off x="2221659" y="5696946"/>
            <a:ext cx="3342440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私有部署、源码移交</a:t>
            </a:r>
          </a:p>
        </p:txBody>
      </p:sp>
    </p:spTree>
    <p:extLst>
      <p:ext uri="{BB962C8B-B14F-4D97-AF65-F5344CB8AC3E}">
        <p14:creationId xmlns:p14="http://schemas.microsoft.com/office/powerpoint/2010/main" val="345850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C676B12-0D2C-4DAB-A36A-107476E8B13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产品技术支持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CCD6AF-9526-4D46-90B7-A36DF4E0F30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见证宝引擎以及用户钱包的技术支持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E4B188F-5C45-435D-BCE7-EA0EDD5B472F}"/>
              </a:ext>
            </a:extLst>
          </p:cNvPr>
          <p:cNvGrpSpPr/>
          <p:nvPr/>
        </p:nvGrpSpPr>
        <p:grpSpPr>
          <a:xfrm>
            <a:off x="8526600" y="2062157"/>
            <a:ext cx="1940364" cy="4668500"/>
            <a:chOff x="1541418" y="1680754"/>
            <a:chExt cx="1940364" cy="4668500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6CD53308-EBAC-46DB-87CC-C57E37707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1418" y="1680754"/>
              <a:ext cx="1940364" cy="3988527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7B90F3B-EF2C-4C2F-855E-A4AD4C22BD55}"/>
                </a:ext>
              </a:extLst>
            </p:cNvPr>
            <p:cNvSpPr txBox="1"/>
            <p:nvPr/>
          </p:nvSpPr>
          <p:spPr>
            <a:xfrm>
              <a:off x="1541418" y="5826034"/>
              <a:ext cx="19403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按夏都通的要求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构建用户钱包模块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E4DDD948-B563-4389-8BA6-CF9C0E617EE3}"/>
              </a:ext>
            </a:extLst>
          </p:cNvPr>
          <p:cNvGrpSpPr/>
          <p:nvPr/>
        </p:nvGrpSpPr>
        <p:grpSpPr>
          <a:xfrm>
            <a:off x="1524729" y="2803506"/>
            <a:ext cx="2685764" cy="2551856"/>
            <a:chOff x="558078" y="2359369"/>
            <a:chExt cx="2685764" cy="2551856"/>
          </a:xfrm>
        </p:grpSpPr>
        <p:grpSp>
          <p:nvGrpSpPr>
            <p:cNvPr id="12" name="Group 24">
              <a:extLst>
                <a:ext uri="{FF2B5EF4-FFF2-40B4-BE49-F238E27FC236}">
                  <a16:creationId xmlns:a16="http://schemas.microsoft.com/office/drawing/2014/main" id="{F76796D3-3406-4531-9FDB-A1226A912CDA}"/>
                </a:ext>
              </a:extLst>
            </p:cNvPr>
            <p:cNvGrpSpPr/>
            <p:nvPr/>
          </p:nvGrpSpPr>
          <p:grpSpPr>
            <a:xfrm>
              <a:off x="1144784" y="2359369"/>
              <a:ext cx="1547615" cy="1911989"/>
              <a:chOff x="2208213" y="3468688"/>
              <a:chExt cx="627062" cy="774700"/>
            </a:xfrm>
            <a:solidFill>
              <a:srgbClr val="237DB9"/>
            </a:solidFill>
          </p:grpSpPr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E611EEC5-8216-4682-A393-439278A908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35200" y="3633788"/>
                <a:ext cx="180975" cy="173038"/>
              </a:xfrm>
              <a:custGeom>
                <a:avLst/>
                <a:gdLst/>
                <a:ahLst/>
                <a:cxnLst>
                  <a:cxn ang="0">
                    <a:pos x="84" y="102"/>
                  </a:cxn>
                  <a:cxn ang="0">
                    <a:pos x="83" y="91"/>
                  </a:cxn>
                  <a:cxn ang="0">
                    <a:pos x="88" y="87"/>
                  </a:cxn>
                  <a:cxn ang="0">
                    <a:pos x="96" y="92"/>
                  </a:cxn>
                  <a:cxn ang="0">
                    <a:pos x="106" y="90"/>
                  </a:cxn>
                  <a:cxn ang="0">
                    <a:pos x="118" y="70"/>
                  </a:cxn>
                  <a:cxn ang="0">
                    <a:pos x="115" y="60"/>
                  </a:cxn>
                  <a:cxn ang="0">
                    <a:pos x="104" y="54"/>
                  </a:cxn>
                  <a:cxn ang="0">
                    <a:pos x="103" y="47"/>
                  </a:cxn>
                  <a:cxn ang="0">
                    <a:pos x="112" y="40"/>
                  </a:cxn>
                  <a:cxn ang="0">
                    <a:pos x="112" y="30"/>
                  </a:cxn>
                  <a:cxn ang="0">
                    <a:pos x="97" y="13"/>
                  </a:cxn>
                  <a:cxn ang="0">
                    <a:pos x="87" y="13"/>
                  </a:cxn>
                  <a:cxn ang="0">
                    <a:pos x="80" y="19"/>
                  </a:cxn>
                  <a:cxn ang="0">
                    <a:pos x="71" y="16"/>
                  </a:cxn>
                  <a:cxn ang="0">
                    <a:pos x="71" y="7"/>
                  </a:cxn>
                  <a:cxn ang="0">
                    <a:pos x="63" y="0"/>
                  </a:cxn>
                  <a:cxn ang="0">
                    <a:pos x="41" y="2"/>
                  </a:cxn>
                  <a:cxn ang="0">
                    <a:pos x="34" y="9"/>
                  </a:cxn>
                  <a:cxn ang="0">
                    <a:pos x="35" y="20"/>
                  </a:cxn>
                  <a:cxn ang="0">
                    <a:pos x="29" y="24"/>
                  </a:cxn>
                  <a:cxn ang="0">
                    <a:pos x="19" y="20"/>
                  </a:cxn>
                  <a:cxn ang="0">
                    <a:pos x="9" y="23"/>
                  </a:cxn>
                  <a:cxn ang="0">
                    <a:pos x="0" y="43"/>
                  </a:cxn>
                  <a:cxn ang="0">
                    <a:pos x="0" y="45"/>
                  </a:cxn>
                  <a:cxn ang="0">
                    <a:pos x="2" y="53"/>
                  </a:cxn>
                  <a:cxn ang="0">
                    <a:pos x="13" y="58"/>
                  </a:cxn>
                  <a:cxn ang="0">
                    <a:pos x="15" y="65"/>
                  </a:cxn>
                  <a:cxn ang="0">
                    <a:pos x="6" y="72"/>
                  </a:cxn>
                  <a:cxn ang="0">
                    <a:pos x="6" y="82"/>
                  </a:cxn>
                  <a:cxn ang="0">
                    <a:pos x="21" y="100"/>
                  </a:cxn>
                  <a:cxn ang="0">
                    <a:pos x="30" y="100"/>
                  </a:cxn>
                  <a:cxn ang="0">
                    <a:pos x="31" y="100"/>
                  </a:cxn>
                  <a:cxn ang="0">
                    <a:pos x="39" y="93"/>
                  </a:cxn>
                  <a:cxn ang="0">
                    <a:pos x="46" y="95"/>
                  </a:cxn>
                  <a:cxn ang="0">
                    <a:pos x="47" y="104"/>
                  </a:cxn>
                  <a:cxn ang="0">
                    <a:pos x="54" y="112"/>
                  </a:cxn>
                  <a:cxn ang="0">
                    <a:pos x="76" y="110"/>
                  </a:cxn>
                  <a:cxn ang="0">
                    <a:pos x="84" y="102"/>
                  </a:cxn>
                  <a:cxn ang="0">
                    <a:pos x="57" y="78"/>
                  </a:cxn>
                  <a:cxn ang="0">
                    <a:pos x="35" y="56"/>
                  </a:cxn>
                  <a:cxn ang="0">
                    <a:pos x="57" y="33"/>
                  </a:cxn>
                  <a:cxn ang="0">
                    <a:pos x="80" y="56"/>
                  </a:cxn>
                  <a:cxn ang="0">
                    <a:pos x="57" y="78"/>
                  </a:cxn>
                  <a:cxn ang="0">
                    <a:pos x="57" y="78"/>
                  </a:cxn>
                  <a:cxn ang="0">
                    <a:pos x="57" y="78"/>
                  </a:cxn>
                </a:cxnLst>
                <a:rect l="0" t="0" r="r" b="b"/>
                <a:pathLst>
                  <a:path w="118" h="112">
                    <a:moveTo>
                      <a:pt x="84" y="102"/>
                    </a:moveTo>
                    <a:cubicBezTo>
                      <a:pt x="84" y="102"/>
                      <a:pt x="83" y="95"/>
                      <a:pt x="83" y="91"/>
                    </a:cubicBezTo>
                    <a:cubicBezTo>
                      <a:pt x="84" y="90"/>
                      <a:pt x="86" y="88"/>
                      <a:pt x="88" y="87"/>
                    </a:cubicBezTo>
                    <a:cubicBezTo>
                      <a:pt x="91" y="89"/>
                      <a:pt x="96" y="92"/>
                      <a:pt x="96" y="92"/>
                    </a:cubicBezTo>
                    <a:cubicBezTo>
                      <a:pt x="106" y="90"/>
                      <a:pt x="106" y="90"/>
                      <a:pt x="106" y="90"/>
                    </a:cubicBezTo>
                    <a:cubicBezTo>
                      <a:pt x="118" y="70"/>
                      <a:pt x="118" y="70"/>
                      <a:pt x="118" y="70"/>
                    </a:cubicBezTo>
                    <a:cubicBezTo>
                      <a:pt x="115" y="60"/>
                      <a:pt x="115" y="60"/>
                      <a:pt x="115" y="60"/>
                    </a:cubicBezTo>
                    <a:cubicBezTo>
                      <a:pt x="115" y="60"/>
                      <a:pt x="108" y="56"/>
                      <a:pt x="104" y="54"/>
                    </a:cubicBezTo>
                    <a:cubicBezTo>
                      <a:pt x="104" y="52"/>
                      <a:pt x="103" y="50"/>
                      <a:pt x="103" y="47"/>
                    </a:cubicBezTo>
                    <a:cubicBezTo>
                      <a:pt x="106" y="45"/>
                      <a:pt x="112" y="40"/>
                      <a:pt x="112" y="40"/>
                    </a:cubicBezTo>
                    <a:cubicBezTo>
                      <a:pt x="112" y="30"/>
                      <a:pt x="112" y="30"/>
                      <a:pt x="112" y="30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87" y="13"/>
                      <a:pt x="87" y="13"/>
                      <a:pt x="87" y="13"/>
                    </a:cubicBezTo>
                    <a:cubicBezTo>
                      <a:pt x="87" y="13"/>
                      <a:pt x="82" y="17"/>
                      <a:pt x="80" y="19"/>
                    </a:cubicBezTo>
                    <a:cubicBezTo>
                      <a:pt x="77" y="18"/>
                      <a:pt x="74" y="16"/>
                      <a:pt x="71" y="16"/>
                    </a:cubicBezTo>
                    <a:cubicBezTo>
                      <a:pt x="71" y="13"/>
                      <a:pt x="71" y="7"/>
                      <a:pt x="71" y="7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4" y="9"/>
                      <a:pt x="35" y="16"/>
                      <a:pt x="35" y="20"/>
                    </a:cubicBezTo>
                    <a:cubicBezTo>
                      <a:pt x="33" y="21"/>
                      <a:pt x="31" y="23"/>
                      <a:pt x="29" y="24"/>
                    </a:cubicBezTo>
                    <a:cubicBezTo>
                      <a:pt x="25" y="23"/>
                      <a:pt x="19" y="20"/>
                      <a:pt x="19" y="20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10" y="56"/>
                      <a:pt x="13" y="58"/>
                    </a:cubicBezTo>
                    <a:cubicBezTo>
                      <a:pt x="14" y="60"/>
                      <a:pt x="14" y="63"/>
                      <a:pt x="15" y="65"/>
                    </a:cubicBezTo>
                    <a:cubicBezTo>
                      <a:pt x="12" y="67"/>
                      <a:pt x="6" y="72"/>
                      <a:pt x="6" y="72"/>
                    </a:cubicBezTo>
                    <a:cubicBezTo>
                      <a:pt x="6" y="82"/>
                      <a:pt x="6" y="82"/>
                      <a:pt x="6" y="82"/>
                    </a:cubicBezTo>
                    <a:cubicBezTo>
                      <a:pt x="21" y="100"/>
                      <a:pt x="21" y="100"/>
                      <a:pt x="21" y="100"/>
                    </a:cubicBezTo>
                    <a:cubicBezTo>
                      <a:pt x="21" y="100"/>
                      <a:pt x="29" y="101"/>
                      <a:pt x="30" y="100"/>
                    </a:cubicBezTo>
                    <a:cubicBezTo>
                      <a:pt x="30" y="100"/>
                      <a:pt x="31" y="100"/>
                      <a:pt x="31" y="100"/>
                    </a:cubicBezTo>
                    <a:cubicBezTo>
                      <a:pt x="31" y="100"/>
                      <a:pt x="36" y="95"/>
                      <a:pt x="39" y="93"/>
                    </a:cubicBezTo>
                    <a:cubicBezTo>
                      <a:pt x="41" y="94"/>
                      <a:pt x="44" y="95"/>
                      <a:pt x="46" y="95"/>
                    </a:cubicBezTo>
                    <a:cubicBezTo>
                      <a:pt x="46" y="98"/>
                      <a:pt x="47" y="104"/>
                      <a:pt x="47" y="104"/>
                    </a:cubicBezTo>
                    <a:cubicBezTo>
                      <a:pt x="54" y="112"/>
                      <a:pt x="54" y="112"/>
                      <a:pt x="54" y="112"/>
                    </a:cubicBezTo>
                    <a:cubicBezTo>
                      <a:pt x="76" y="110"/>
                      <a:pt x="76" y="110"/>
                      <a:pt x="76" y="110"/>
                    </a:cubicBezTo>
                    <a:lnTo>
                      <a:pt x="84" y="102"/>
                    </a:lnTo>
                    <a:close/>
                    <a:moveTo>
                      <a:pt x="57" y="78"/>
                    </a:moveTo>
                    <a:cubicBezTo>
                      <a:pt x="45" y="78"/>
                      <a:pt x="35" y="68"/>
                      <a:pt x="35" y="56"/>
                    </a:cubicBezTo>
                    <a:cubicBezTo>
                      <a:pt x="35" y="43"/>
                      <a:pt x="45" y="33"/>
                      <a:pt x="57" y="33"/>
                    </a:cubicBezTo>
                    <a:cubicBezTo>
                      <a:pt x="70" y="33"/>
                      <a:pt x="80" y="43"/>
                      <a:pt x="80" y="56"/>
                    </a:cubicBezTo>
                    <a:cubicBezTo>
                      <a:pt x="80" y="68"/>
                      <a:pt x="70" y="78"/>
                      <a:pt x="57" y="78"/>
                    </a:cubicBezTo>
                    <a:close/>
                    <a:moveTo>
                      <a:pt x="57" y="78"/>
                    </a:moveTo>
                    <a:cubicBezTo>
                      <a:pt x="57" y="78"/>
                      <a:pt x="57" y="78"/>
                      <a:pt x="57" y="78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96F2A0D5-49D7-4208-A717-CB2B824365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60613" y="3786188"/>
                <a:ext cx="138113" cy="131763"/>
              </a:xfrm>
              <a:custGeom>
                <a:avLst/>
                <a:gdLst/>
                <a:ahLst/>
                <a:cxnLst>
                  <a:cxn ang="0">
                    <a:pos x="64" y="78"/>
                  </a:cxn>
                  <a:cxn ang="0">
                    <a:pos x="63" y="69"/>
                  </a:cxn>
                  <a:cxn ang="0">
                    <a:pos x="67" y="66"/>
                  </a:cxn>
                  <a:cxn ang="0">
                    <a:pos x="73" y="70"/>
                  </a:cxn>
                  <a:cxn ang="0">
                    <a:pos x="81" y="68"/>
                  </a:cxn>
                  <a:cxn ang="0">
                    <a:pos x="89" y="53"/>
                  </a:cxn>
                  <a:cxn ang="0">
                    <a:pos x="87" y="46"/>
                  </a:cxn>
                  <a:cxn ang="0">
                    <a:pos x="79" y="41"/>
                  </a:cxn>
                  <a:cxn ang="0">
                    <a:pos x="78" y="36"/>
                  </a:cxn>
                  <a:cxn ang="0">
                    <a:pos x="85" y="31"/>
                  </a:cxn>
                  <a:cxn ang="0">
                    <a:pos x="85" y="23"/>
                  </a:cxn>
                  <a:cxn ang="0">
                    <a:pos x="74" y="10"/>
                  </a:cxn>
                  <a:cxn ang="0">
                    <a:pos x="66" y="10"/>
                  </a:cxn>
                  <a:cxn ang="0">
                    <a:pos x="61" y="15"/>
                  </a:cxn>
                  <a:cxn ang="0">
                    <a:pos x="54" y="12"/>
                  </a:cxn>
                  <a:cxn ang="0">
                    <a:pos x="54" y="6"/>
                  </a:cxn>
                  <a:cxn ang="0">
                    <a:pos x="48" y="0"/>
                  </a:cxn>
                  <a:cxn ang="0">
                    <a:pos x="32" y="2"/>
                  </a:cxn>
                  <a:cxn ang="0">
                    <a:pos x="26" y="7"/>
                  </a:cxn>
                  <a:cxn ang="0">
                    <a:pos x="27" y="16"/>
                  </a:cxn>
                  <a:cxn ang="0">
                    <a:pos x="22" y="19"/>
                  </a:cxn>
                  <a:cxn ang="0">
                    <a:pos x="15" y="16"/>
                  </a:cxn>
                  <a:cxn ang="0">
                    <a:pos x="7" y="18"/>
                  </a:cxn>
                  <a:cxn ang="0">
                    <a:pos x="0" y="33"/>
                  </a:cxn>
                  <a:cxn ang="0">
                    <a:pos x="0" y="34"/>
                  </a:cxn>
                  <a:cxn ang="0">
                    <a:pos x="2" y="41"/>
                  </a:cxn>
                  <a:cxn ang="0">
                    <a:pos x="11" y="44"/>
                  </a:cxn>
                  <a:cxn ang="0">
                    <a:pos x="12" y="50"/>
                  </a:cxn>
                  <a:cxn ang="0">
                    <a:pos x="5" y="55"/>
                  </a:cxn>
                  <a:cxn ang="0">
                    <a:pos x="5" y="63"/>
                  </a:cxn>
                  <a:cxn ang="0">
                    <a:pos x="16" y="76"/>
                  </a:cxn>
                  <a:cxn ang="0">
                    <a:pos x="23" y="76"/>
                  </a:cxn>
                  <a:cxn ang="0">
                    <a:pos x="24" y="76"/>
                  </a:cxn>
                  <a:cxn ang="0">
                    <a:pos x="30" y="71"/>
                  </a:cxn>
                  <a:cxn ang="0">
                    <a:pos x="35" y="72"/>
                  </a:cxn>
                  <a:cxn ang="0">
                    <a:pos x="36" y="79"/>
                  </a:cxn>
                  <a:cxn ang="0">
                    <a:pos x="41" y="85"/>
                  </a:cxn>
                  <a:cxn ang="0">
                    <a:pos x="58" y="83"/>
                  </a:cxn>
                  <a:cxn ang="0">
                    <a:pos x="64" y="78"/>
                  </a:cxn>
                  <a:cxn ang="0">
                    <a:pos x="44" y="60"/>
                  </a:cxn>
                  <a:cxn ang="0">
                    <a:pos x="27" y="42"/>
                  </a:cxn>
                  <a:cxn ang="0">
                    <a:pos x="44" y="25"/>
                  </a:cxn>
                  <a:cxn ang="0">
                    <a:pos x="61" y="42"/>
                  </a:cxn>
                  <a:cxn ang="0">
                    <a:pos x="44" y="60"/>
                  </a:cxn>
                  <a:cxn ang="0">
                    <a:pos x="44" y="60"/>
                  </a:cxn>
                  <a:cxn ang="0">
                    <a:pos x="44" y="60"/>
                  </a:cxn>
                </a:cxnLst>
                <a:rect l="0" t="0" r="r" b="b"/>
                <a:pathLst>
                  <a:path w="89" h="85">
                    <a:moveTo>
                      <a:pt x="64" y="78"/>
                    </a:moveTo>
                    <a:cubicBezTo>
                      <a:pt x="64" y="78"/>
                      <a:pt x="63" y="72"/>
                      <a:pt x="63" y="69"/>
                    </a:cubicBezTo>
                    <a:cubicBezTo>
                      <a:pt x="64" y="68"/>
                      <a:pt x="66" y="67"/>
                      <a:pt x="67" y="66"/>
                    </a:cubicBezTo>
                    <a:cubicBezTo>
                      <a:pt x="69" y="68"/>
                      <a:pt x="73" y="70"/>
                      <a:pt x="73" y="70"/>
                    </a:cubicBezTo>
                    <a:cubicBezTo>
                      <a:pt x="81" y="68"/>
                      <a:pt x="81" y="68"/>
                      <a:pt x="81" y="68"/>
                    </a:cubicBezTo>
                    <a:cubicBezTo>
                      <a:pt x="89" y="53"/>
                      <a:pt x="89" y="53"/>
                      <a:pt x="89" y="53"/>
                    </a:cubicBezTo>
                    <a:cubicBezTo>
                      <a:pt x="87" y="46"/>
                      <a:pt x="87" y="46"/>
                      <a:pt x="87" y="46"/>
                    </a:cubicBezTo>
                    <a:cubicBezTo>
                      <a:pt x="87" y="46"/>
                      <a:pt x="82" y="43"/>
                      <a:pt x="79" y="41"/>
                    </a:cubicBezTo>
                    <a:cubicBezTo>
                      <a:pt x="79" y="39"/>
                      <a:pt x="79" y="38"/>
                      <a:pt x="78" y="36"/>
                    </a:cubicBezTo>
                    <a:cubicBezTo>
                      <a:pt x="81" y="34"/>
                      <a:pt x="85" y="31"/>
                      <a:pt x="85" y="31"/>
                    </a:cubicBezTo>
                    <a:cubicBezTo>
                      <a:pt x="85" y="23"/>
                      <a:pt x="85" y="23"/>
                      <a:pt x="85" y="23"/>
                    </a:cubicBezTo>
                    <a:cubicBezTo>
                      <a:pt x="74" y="10"/>
                      <a:pt x="74" y="10"/>
                      <a:pt x="74" y="10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6" y="10"/>
                      <a:pt x="63" y="13"/>
                      <a:pt x="61" y="15"/>
                    </a:cubicBezTo>
                    <a:cubicBezTo>
                      <a:pt x="59" y="14"/>
                      <a:pt x="57" y="13"/>
                      <a:pt x="54" y="12"/>
                    </a:cubicBezTo>
                    <a:cubicBezTo>
                      <a:pt x="54" y="10"/>
                      <a:pt x="54" y="6"/>
                      <a:pt x="54" y="6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7" y="13"/>
                      <a:pt x="27" y="16"/>
                    </a:cubicBezTo>
                    <a:cubicBezTo>
                      <a:pt x="25" y="17"/>
                      <a:pt x="24" y="18"/>
                      <a:pt x="22" y="19"/>
                    </a:cubicBezTo>
                    <a:cubicBezTo>
                      <a:pt x="20" y="18"/>
                      <a:pt x="15" y="16"/>
                      <a:pt x="15" y="16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2" y="41"/>
                      <a:pt x="8" y="43"/>
                      <a:pt x="11" y="44"/>
                    </a:cubicBezTo>
                    <a:cubicBezTo>
                      <a:pt x="11" y="46"/>
                      <a:pt x="11" y="48"/>
                      <a:pt x="12" y="50"/>
                    </a:cubicBezTo>
                    <a:cubicBezTo>
                      <a:pt x="9" y="51"/>
                      <a:pt x="5" y="55"/>
                      <a:pt x="5" y="55"/>
                    </a:cubicBezTo>
                    <a:cubicBezTo>
                      <a:pt x="5" y="63"/>
                      <a:pt x="5" y="63"/>
                      <a:pt x="5" y="63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6" y="76"/>
                      <a:pt x="23" y="76"/>
                      <a:pt x="23" y="76"/>
                    </a:cubicBezTo>
                    <a:cubicBezTo>
                      <a:pt x="23" y="76"/>
                      <a:pt x="24" y="76"/>
                      <a:pt x="24" y="76"/>
                    </a:cubicBezTo>
                    <a:cubicBezTo>
                      <a:pt x="24" y="76"/>
                      <a:pt x="28" y="72"/>
                      <a:pt x="30" y="71"/>
                    </a:cubicBezTo>
                    <a:cubicBezTo>
                      <a:pt x="32" y="71"/>
                      <a:pt x="33" y="72"/>
                      <a:pt x="35" y="72"/>
                    </a:cubicBezTo>
                    <a:cubicBezTo>
                      <a:pt x="35" y="75"/>
                      <a:pt x="36" y="79"/>
                      <a:pt x="36" y="79"/>
                    </a:cubicBezTo>
                    <a:cubicBezTo>
                      <a:pt x="41" y="85"/>
                      <a:pt x="41" y="85"/>
                      <a:pt x="41" y="85"/>
                    </a:cubicBezTo>
                    <a:cubicBezTo>
                      <a:pt x="58" y="83"/>
                      <a:pt x="58" y="83"/>
                      <a:pt x="58" y="83"/>
                    </a:cubicBezTo>
                    <a:lnTo>
                      <a:pt x="64" y="78"/>
                    </a:lnTo>
                    <a:close/>
                    <a:moveTo>
                      <a:pt x="44" y="60"/>
                    </a:moveTo>
                    <a:cubicBezTo>
                      <a:pt x="34" y="60"/>
                      <a:pt x="27" y="52"/>
                      <a:pt x="27" y="42"/>
                    </a:cubicBezTo>
                    <a:cubicBezTo>
                      <a:pt x="27" y="33"/>
                      <a:pt x="34" y="25"/>
                      <a:pt x="44" y="25"/>
                    </a:cubicBezTo>
                    <a:cubicBezTo>
                      <a:pt x="53" y="25"/>
                      <a:pt x="61" y="33"/>
                      <a:pt x="61" y="42"/>
                    </a:cubicBezTo>
                    <a:cubicBezTo>
                      <a:pt x="61" y="52"/>
                      <a:pt x="53" y="60"/>
                      <a:pt x="44" y="60"/>
                    </a:cubicBezTo>
                    <a:close/>
                    <a:moveTo>
                      <a:pt x="44" y="60"/>
                    </a:moveTo>
                    <a:cubicBezTo>
                      <a:pt x="44" y="60"/>
                      <a:pt x="44" y="60"/>
                      <a:pt x="44" y="6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520DF925-0573-4412-8C37-8F2AE0BC7B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39975" y="3576638"/>
                <a:ext cx="387350" cy="42863"/>
              </a:xfrm>
              <a:custGeom>
                <a:avLst/>
                <a:gdLst/>
                <a:ahLst/>
                <a:cxnLst>
                  <a:cxn ang="0">
                    <a:pos x="233" y="0"/>
                  </a:cxn>
                  <a:cxn ang="0">
                    <a:pos x="18" y="0"/>
                  </a:cxn>
                  <a:cxn ang="0">
                    <a:pos x="18" y="28"/>
                  </a:cxn>
                  <a:cxn ang="0">
                    <a:pos x="233" y="28"/>
                  </a:cxn>
                  <a:cxn ang="0">
                    <a:pos x="233" y="0"/>
                  </a:cxn>
                  <a:cxn ang="0">
                    <a:pos x="233" y="0"/>
                  </a:cxn>
                  <a:cxn ang="0">
                    <a:pos x="233" y="0"/>
                  </a:cxn>
                </a:cxnLst>
                <a:rect l="0" t="0" r="r" b="b"/>
                <a:pathLst>
                  <a:path w="251" h="28">
                    <a:moveTo>
                      <a:pt x="233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28"/>
                      <a:pt x="18" y="28"/>
                    </a:cubicBezTo>
                    <a:cubicBezTo>
                      <a:pt x="233" y="28"/>
                      <a:pt x="233" y="28"/>
                      <a:pt x="233" y="28"/>
                    </a:cubicBezTo>
                    <a:cubicBezTo>
                      <a:pt x="251" y="28"/>
                      <a:pt x="251" y="0"/>
                      <a:pt x="233" y="0"/>
                    </a:cubicBezTo>
                    <a:close/>
                    <a:moveTo>
                      <a:pt x="233" y="0"/>
                    </a:moveTo>
                    <a:cubicBezTo>
                      <a:pt x="233" y="0"/>
                      <a:pt x="233" y="0"/>
                      <a:pt x="233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7B864F01-1AB7-42F7-A636-08872D04F9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3013" y="3678238"/>
                <a:ext cx="214313" cy="44450"/>
              </a:xfrm>
              <a:custGeom>
                <a:avLst/>
                <a:gdLst/>
                <a:ahLst/>
                <a:cxnLst>
                  <a:cxn ang="0">
                    <a:pos x="121" y="0"/>
                  </a:cxn>
                  <a:cxn ang="0">
                    <a:pos x="18" y="0"/>
                  </a:cxn>
                  <a:cxn ang="0">
                    <a:pos x="18" y="28"/>
                  </a:cxn>
                  <a:cxn ang="0">
                    <a:pos x="121" y="28"/>
                  </a:cxn>
                  <a:cxn ang="0">
                    <a:pos x="121" y="0"/>
                  </a:cxn>
                  <a:cxn ang="0">
                    <a:pos x="121" y="0"/>
                  </a:cxn>
                  <a:cxn ang="0">
                    <a:pos x="121" y="0"/>
                  </a:cxn>
                </a:cxnLst>
                <a:rect l="0" t="0" r="r" b="b"/>
                <a:pathLst>
                  <a:path w="139" h="28">
                    <a:moveTo>
                      <a:pt x="121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28"/>
                      <a:pt x="18" y="28"/>
                    </a:cubicBezTo>
                    <a:cubicBezTo>
                      <a:pt x="121" y="28"/>
                      <a:pt x="121" y="28"/>
                      <a:pt x="121" y="28"/>
                    </a:cubicBezTo>
                    <a:cubicBezTo>
                      <a:pt x="139" y="28"/>
                      <a:pt x="139" y="0"/>
                      <a:pt x="121" y="0"/>
                    </a:cubicBezTo>
                    <a:close/>
                    <a:moveTo>
                      <a:pt x="121" y="0"/>
                    </a:moveTo>
                    <a:cubicBezTo>
                      <a:pt x="121" y="0"/>
                      <a:pt x="121" y="0"/>
                      <a:pt x="121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C4D5F911-BFC0-4C16-9ECA-97D08533F4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08213" y="3468688"/>
                <a:ext cx="606425" cy="327025"/>
              </a:xfrm>
              <a:custGeom>
                <a:avLst/>
                <a:gdLst/>
                <a:ahLst/>
                <a:cxnLst>
                  <a:cxn ang="0">
                    <a:pos x="33" y="33"/>
                  </a:cxn>
                  <a:cxn ang="0">
                    <a:pos x="349" y="33"/>
                  </a:cxn>
                  <a:cxn ang="0">
                    <a:pos x="349" y="206"/>
                  </a:cxn>
                  <a:cxn ang="0">
                    <a:pos x="382" y="206"/>
                  </a:cxn>
                  <a:cxn ang="0">
                    <a:pos x="382" y="0"/>
                  </a:cxn>
                  <a:cxn ang="0">
                    <a:pos x="0" y="0"/>
                  </a:cxn>
                  <a:cxn ang="0">
                    <a:pos x="0" y="108"/>
                  </a:cxn>
                  <a:cxn ang="0">
                    <a:pos x="33" y="108"/>
                  </a:cxn>
                  <a:cxn ang="0">
                    <a:pos x="33" y="33"/>
                  </a:cxn>
                  <a:cxn ang="0">
                    <a:pos x="33" y="33"/>
                  </a:cxn>
                  <a:cxn ang="0">
                    <a:pos x="33" y="33"/>
                  </a:cxn>
                </a:cxnLst>
                <a:rect l="0" t="0" r="r" b="b"/>
                <a:pathLst>
                  <a:path w="382" h="206">
                    <a:moveTo>
                      <a:pt x="33" y="33"/>
                    </a:moveTo>
                    <a:lnTo>
                      <a:pt x="349" y="33"/>
                    </a:lnTo>
                    <a:lnTo>
                      <a:pt x="349" y="206"/>
                    </a:lnTo>
                    <a:lnTo>
                      <a:pt x="382" y="206"/>
                    </a:lnTo>
                    <a:lnTo>
                      <a:pt x="382" y="0"/>
                    </a:lnTo>
                    <a:lnTo>
                      <a:pt x="0" y="0"/>
                    </a:lnTo>
                    <a:lnTo>
                      <a:pt x="0" y="108"/>
                    </a:lnTo>
                    <a:lnTo>
                      <a:pt x="33" y="108"/>
                    </a:lnTo>
                    <a:lnTo>
                      <a:pt x="33" y="33"/>
                    </a:lnTo>
                    <a:close/>
                    <a:moveTo>
                      <a:pt x="33" y="33"/>
                    </a:moveTo>
                    <a:lnTo>
                      <a:pt x="33" y="3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DD05B75-0D6F-48B1-AED9-CCDFF23F8A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08213" y="3468688"/>
                <a:ext cx="606425" cy="327025"/>
              </a:xfrm>
              <a:custGeom>
                <a:avLst/>
                <a:gdLst/>
                <a:ahLst/>
                <a:cxnLst>
                  <a:cxn ang="0">
                    <a:pos x="33" y="33"/>
                  </a:cxn>
                  <a:cxn ang="0">
                    <a:pos x="349" y="33"/>
                  </a:cxn>
                  <a:cxn ang="0">
                    <a:pos x="349" y="206"/>
                  </a:cxn>
                  <a:cxn ang="0">
                    <a:pos x="382" y="206"/>
                  </a:cxn>
                  <a:cxn ang="0">
                    <a:pos x="382" y="0"/>
                  </a:cxn>
                  <a:cxn ang="0">
                    <a:pos x="0" y="0"/>
                  </a:cxn>
                  <a:cxn ang="0">
                    <a:pos x="0" y="108"/>
                  </a:cxn>
                  <a:cxn ang="0">
                    <a:pos x="33" y="108"/>
                  </a:cxn>
                  <a:cxn ang="0">
                    <a:pos x="33" y="33"/>
                  </a:cxn>
                  <a:cxn ang="0">
                    <a:pos x="33" y="33"/>
                  </a:cxn>
                  <a:cxn ang="0">
                    <a:pos x="33" y="33"/>
                  </a:cxn>
                </a:cxnLst>
                <a:rect l="0" t="0" r="r" b="b"/>
                <a:pathLst>
                  <a:path w="382" h="206">
                    <a:moveTo>
                      <a:pt x="33" y="33"/>
                    </a:moveTo>
                    <a:lnTo>
                      <a:pt x="349" y="33"/>
                    </a:lnTo>
                    <a:lnTo>
                      <a:pt x="349" y="206"/>
                    </a:lnTo>
                    <a:lnTo>
                      <a:pt x="382" y="206"/>
                    </a:lnTo>
                    <a:lnTo>
                      <a:pt x="382" y="0"/>
                    </a:lnTo>
                    <a:lnTo>
                      <a:pt x="0" y="0"/>
                    </a:lnTo>
                    <a:lnTo>
                      <a:pt x="0" y="108"/>
                    </a:lnTo>
                    <a:lnTo>
                      <a:pt x="33" y="108"/>
                    </a:lnTo>
                    <a:lnTo>
                      <a:pt x="33" y="33"/>
                    </a:lnTo>
                    <a:moveTo>
                      <a:pt x="33" y="33"/>
                    </a:moveTo>
                    <a:lnTo>
                      <a:pt x="33" y="33"/>
                    </a:ln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5B189CEE-4559-4DC1-B1CC-2CAD846081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59038" y="3948113"/>
                <a:ext cx="298450" cy="285750"/>
              </a:xfrm>
              <a:custGeom>
                <a:avLst/>
                <a:gdLst/>
                <a:ahLst/>
                <a:cxnLst>
                  <a:cxn ang="0">
                    <a:pos x="171" y="91"/>
                  </a:cxn>
                  <a:cxn ang="0">
                    <a:pos x="170" y="81"/>
                  </a:cxn>
                  <a:cxn ang="0">
                    <a:pos x="185" y="69"/>
                  </a:cxn>
                  <a:cxn ang="0">
                    <a:pos x="186" y="52"/>
                  </a:cxn>
                  <a:cxn ang="0">
                    <a:pos x="162" y="23"/>
                  </a:cxn>
                  <a:cxn ang="0">
                    <a:pos x="146" y="22"/>
                  </a:cxn>
                  <a:cxn ang="0">
                    <a:pos x="133" y="32"/>
                  </a:cxn>
                  <a:cxn ang="0">
                    <a:pos x="120" y="27"/>
                  </a:cxn>
                  <a:cxn ang="0">
                    <a:pos x="119" y="12"/>
                  </a:cxn>
                  <a:cxn ang="0">
                    <a:pos x="107" y="0"/>
                  </a:cxn>
                  <a:cxn ang="0">
                    <a:pos x="70" y="2"/>
                  </a:cxn>
                  <a:cxn ang="0">
                    <a:pos x="58" y="13"/>
                  </a:cxn>
                  <a:cxn ang="0">
                    <a:pos x="59" y="32"/>
                  </a:cxn>
                  <a:cxn ang="0">
                    <a:pos x="49" y="39"/>
                  </a:cxn>
                  <a:cxn ang="0">
                    <a:pos x="33" y="31"/>
                  </a:cxn>
                  <a:cxn ang="0">
                    <a:pos x="17" y="35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4" y="85"/>
                  </a:cxn>
                  <a:cxn ang="0">
                    <a:pos x="22" y="93"/>
                  </a:cxn>
                  <a:cxn ang="0">
                    <a:pos x="23" y="105"/>
                  </a:cxn>
                  <a:cxn ang="0">
                    <a:pos x="9" y="116"/>
                  </a:cxn>
                  <a:cxn ang="0">
                    <a:pos x="9" y="133"/>
                  </a:cxn>
                  <a:cxn ang="0">
                    <a:pos x="32" y="162"/>
                  </a:cxn>
                  <a:cxn ang="0">
                    <a:pos x="46" y="164"/>
                  </a:cxn>
                  <a:cxn ang="0">
                    <a:pos x="49" y="163"/>
                  </a:cxn>
                  <a:cxn ang="0">
                    <a:pos x="62" y="152"/>
                  </a:cxn>
                  <a:cxn ang="0">
                    <a:pos x="73" y="156"/>
                  </a:cxn>
                  <a:cxn ang="0">
                    <a:pos x="74" y="171"/>
                  </a:cxn>
                  <a:cxn ang="0">
                    <a:pos x="86" y="184"/>
                  </a:cxn>
                  <a:cxn ang="0">
                    <a:pos x="123" y="182"/>
                  </a:cxn>
                  <a:cxn ang="0">
                    <a:pos x="135" y="170"/>
                  </a:cxn>
                  <a:cxn ang="0">
                    <a:pos x="134" y="151"/>
                  </a:cxn>
                  <a:cxn ang="0">
                    <a:pos x="143" y="145"/>
                  </a:cxn>
                  <a:cxn ang="0">
                    <a:pos x="157" y="154"/>
                  </a:cxn>
                  <a:cxn ang="0">
                    <a:pos x="173" y="150"/>
                  </a:cxn>
                  <a:cxn ang="0">
                    <a:pos x="193" y="119"/>
                  </a:cxn>
                  <a:cxn ang="0">
                    <a:pos x="189" y="102"/>
                  </a:cxn>
                  <a:cxn ang="0">
                    <a:pos x="171" y="91"/>
                  </a:cxn>
                  <a:cxn ang="0">
                    <a:pos x="93" y="129"/>
                  </a:cxn>
                  <a:cxn ang="0">
                    <a:pos x="57" y="91"/>
                  </a:cxn>
                  <a:cxn ang="0">
                    <a:pos x="96" y="55"/>
                  </a:cxn>
                  <a:cxn ang="0">
                    <a:pos x="132" y="93"/>
                  </a:cxn>
                  <a:cxn ang="0">
                    <a:pos x="93" y="129"/>
                  </a:cxn>
                  <a:cxn ang="0">
                    <a:pos x="93" y="129"/>
                  </a:cxn>
                  <a:cxn ang="0">
                    <a:pos x="93" y="129"/>
                  </a:cxn>
                </a:cxnLst>
                <a:rect l="0" t="0" r="r" b="b"/>
                <a:pathLst>
                  <a:path w="193" h="184">
                    <a:moveTo>
                      <a:pt x="171" y="91"/>
                    </a:moveTo>
                    <a:cubicBezTo>
                      <a:pt x="171" y="88"/>
                      <a:pt x="171" y="84"/>
                      <a:pt x="170" y="81"/>
                    </a:cubicBezTo>
                    <a:cubicBezTo>
                      <a:pt x="175" y="77"/>
                      <a:pt x="185" y="69"/>
                      <a:pt x="185" y="69"/>
                    </a:cubicBezTo>
                    <a:cubicBezTo>
                      <a:pt x="186" y="52"/>
                      <a:pt x="186" y="52"/>
                      <a:pt x="186" y="52"/>
                    </a:cubicBezTo>
                    <a:cubicBezTo>
                      <a:pt x="162" y="23"/>
                      <a:pt x="162" y="23"/>
                      <a:pt x="162" y="23"/>
                    </a:cubicBezTo>
                    <a:cubicBezTo>
                      <a:pt x="146" y="22"/>
                      <a:pt x="146" y="22"/>
                      <a:pt x="146" y="22"/>
                    </a:cubicBezTo>
                    <a:cubicBezTo>
                      <a:pt x="146" y="22"/>
                      <a:pt x="137" y="29"/>
                      <a:pt x="133" y="32"/>
                    </a:cubicBezTo>
                    <a:cubicBezTo>
                      <a:pt x="129" y="30"/>
                      <a:pt x="124" y="28"/>
                      <a:pt x="120" y="27"/>
                    </a:cubicBezTo>
                    <a:cubicBezTo>
                      <a:pt x="119" y="22"/>
                      <a:pt x="119" y="12"/>
                      <a:pt x="119" y="12"/>
                    </a:cubicBezTo>
                    <a:cubicBezTo>
                      <a:pt x="107" y="0"/>
                      <a:pt x="107" y="0"/>
                      <a:pt x="107" y="0"/>
                    </a:cubicBezTo>
                    <a:cubicBezTo>
                      <a:pt x="70" y="2"/>
                      <a:pt x="70" y="2"/>
                      <a:pt x="70" y="2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58" y="13"/>
                      <a:pt x="59" y="26"/>
                      <a:pt x="59" y="32"/>
                    </a:cubicBezTo>
                    <a:cubicBezTo>
                      <a:pt x="55" y="34"/>
                      <a:pt x="52" y="36"/>
                      <a:pt x="49" y="39"/>
                    </a:cubicBezTo>
                    <a:cubicBezTo>
                      <a:pt x="44" y="36"/>
                      <a:pt x="33" y="31"/>
                      <a:pt x="33" y="31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4" y="85"/>
                      <a:pt x="16" y="90"/>
                      <a:pt x="22" y="93"/>
                    </a:cubicBezTo>
                    <a:cubicBezTo>
                      <a:pt x="22" y="97"/>
                      <a:pt x="22" y="101"/>
                      <a:pt x="23" y="105"/>
                    </a:cubicBezTo>
                    <a:cubicBezTo>
                      <a:pt x="19" y="109"/>
                      <a:pt x="9" y="116"/>
                      <a:pt x="9" y="116"/>
                    </a:cubicBezTo>
                    <a:cubicBezTo>
                      <a:pt x="9" y="133"/>
                      <a:pt x="9" y="133"/>
                      <a:pt x="9" y="133"/>
                    </a:cubicBezTo>
                    <a:cubicBezTo>
                      <a:pt x="32" y="162"/>
                      <a:pt x="32" y="162"/>
                      <a:pt x="32" y="162"/>
                    </a:cubicBezTo>
                    <a:cubicBezTo>
                      <a:pt x="32" y="162"/>
                      <a:pt x="45" y="164"/>
                      <a:pt x="46" y="164"/>
                    </a:cubicBezTo>
                    <a:cubicBezTo>
                      <a:pt x="49" y="163"/>
                      <a:pt x="49" y="163"/>
                      <a:pt x="49" y="163"/>
                    </a:cubicBezTo>
                    <a:cubicBezTo>
                      <a:pt x="49" y="163"/>
                      <a:pt x="57" y="156"/>
                      <a:pt x="62" y="152"/>
                    </a:cubicBezTo>
                    <a:cubicBezTo>
                      <a:pt x="66" y="154"/>
                      <a:pt x="69" y="155"/>
                      <a:pt x="73" y="156"/>
                    </a:cubicBezTo>
                    <a:cubicBezTo>
                      <a:pt x="74" y="161"/>
                      <a:pt x="74" y="171"/>
                      <a:pt x="74" y="171"/>
                    </a:cubicBezTo>
                    <a:cubicBezTo>
                      <a:pt x="86" y="184"/>
                      <a:pt x="86" y="184"/>
                      <a:pt x="86" y="184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35" y="170"/>
                      <a:pt x="135" y="170"/>
                      <a:pt x="135" y="170"/>
                    </a:cubicBezTo>
                    <a:cubicBezTo>
                      <a:pt x="135" y="170"/>
                      <a:pt x="134" y="157"/>
                      <a:pt x="134" y="151"/>
                    </a:cubicBezTo>
                    <a:cubicBezTo>
                      <a:pt x="137" y="149"/>
                      <a:pt x="140" y="147"/>
                      <a:pt x="143" y="145"/>
                    </a:cubicBezTo>
                    <a:cubicBezTo>
                      <a:pt x="157" y="154"/>
                      <a:pt x="157" y="154"/>
                      <a:pt x="157" y="154"/>
                    </a:cubicBezTo>
                    <a:cubicBezTo>
                      <a:pt x="173" y="150"/>
                      <a:pt x="173" y="150"/>
                      <a:pt x="173" y="150"/>
                    </a:cubicBezTo>
                    <a:cubicBezTo>
                      <a:pt x="193" y="119"/>
                      <a:pt x="193" y="119"/>
                      <a:pt x="193" y="119"/>
                    </a:cubicBezTo>
                    <a:cubicBezTo>
                      <a:pt x="189" y="102"/>
                      <a:pt x="189" y="102"/>
                      <a:pt x="189" y="102"/>
                    </a:cubicBezTo>
                    <a:cubicBezTo>
                      <a:pt x="189" y="102"/>
                      <a:pt x="177" y="95"/>
                      <a:pt x="171" y="91"/>
                    </a:cubicBezTo>
                    <a:close/>
                    <a:moveTo>
                      <a:pt x="93" y="129"/>
                    </a:moveTo>
                    <a:cubicBezTo>
                      <a:pt x="73" y="128"/>
                      <a:pt x="56" y="111"/>
                      <a:pt x="57" y="91"/>
                    </a:cubicBezTo>
                    <a:cubicBezTo>
                      <a:pt x="58" y="70"/>
                      <a:pt x="75" y="54"/>
                      <a:pt x="96" y="55"/>
                    </a:cubicBezTo>
                    <a:cubicBezTo>
                      <a:pt x="116" y="55"/>
                      <a:pt x="132" y="72"/>
                      <a:pt x="132" y="93"/>
                    </a:cubicBezTo>
                    <a:cubicBezTo>
                      <a:pt x="131" y="114"/>
                      <a:pt x="114" y="130"/>
                      <a:pt x="93" y="129"/>
                    </a:cubicBezTo>
                    <a:close/>
                    <a:moveTo>
                      <a:pt x="93" y="129"/>
                    </a:moveTo>
                    <a:cubicBezTo>
                      <a:pt x="93" y="129"/>
                      <a:pt x="93" y="129"/>
                      <a:pt x="93" y="129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159591FC-94AA-42FD-9BA8-2E4F724EB8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4600" y="3795713"/>
                <a:ext cx="320675" cy="258763"/>
              </a:xfrm>
              <a:custGeom>
                <a:avLst/>
                <a:gdLst/>
                <a:ahLst/>
                <a:cxnLst>
                  <a:cxn ang="0">
                    <a:pos x="204" y="110"/>
                  </a:cxn>
                  <a:cxn ang="0">
                    <a:pos x="184" y="98"/>
                  </a:cxn>
                  <a:cxn ang="0">
                    <a:pos x="183" y="87"/>
                  </a:cxn>
                  <a:cxn ang="0">
                    <a:pos x="199" y="74"/>
                  </a:cxn>
                  <a:cxn ang="0">
                    <a:pos x="200" y="56"/>
                  </a:cxn>
                  <a:cxn ang="0">
                    <a:pos x="175" y="25"/>
                  </a:cxn>
                  <a:cxn ang="0">
                    <a:pos x="157" y="24"/>
                  </a:cxn>
                  <a:cxn ang="0">
                    <a:pos x="144" y="35"/>
                  </a:cxn>
                  <a:cxn ang="0">
                    <a:pos x="129" y="29"/>
                  </a:cxn>
                  <a:cxn ang="0">
                    <a:pos x="128" y="13"/>
                  </a:cxn>
                  <a:cxn ang="0">
                    <a:pos x="116" y="0"/>
                  </a:cxn>
                  <a:cxn ang="0">
                    <a:pos x="76" y="2"/>
                  </a:cxn>
                  <a:cxn ang="0">
                    <a:pos x="63" y="14"/>
                  </a:cxn>
                  <a:cxn ang="0">
                    <a:pos x="64" y="35"/>
                  </a:cxn>
                  <a:cxn ang="0">
                    <a:pos x="53" y="42"/>
                  </a:cxn>
                  <a:cxn ang="0">
                    <a:pos x="36" y="34"/>
                  </a:cxn>
                  <a:cxn ang="0">
                    <a:pos x="18" y="38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5" y="91"/>
                  </a:cxn>
                  <a:cxn ang="0">
                    <a:pos x="19" y="99"/>
                  </a:cxn>
                  <a:cxn ang="0">
                    <a:pos x="27" y="92"/>
                  </a:cxn>
                  <a:cxn ang="0">
                    <a:pos x="30" y="89"/>
                  </a:cxn>
                  <a:cxn ang="0">
                    <a:pos x="34" y="89"/>
                  </a:cxn>
                  <a:cxn ang="0">
                    <a:pos x="64" y="87"/>
                  </a:cxn>
                  <a:cxn ang="0">
                    <a:pos x="103" y="59"/>
                  </a:cxn>
                  <a:cxn ang="0">
                    <a:pos x="142" y="100"/>
                  </a:cxn>
                  <a:cxn ang="0">
                    <a:pos x="138" y="117"/>
                  </a:cxn>
                  <a:cxn ang="0">
                    <a:pos x="158" y="143"/>
                  </a:cxn>
                  <a:cxn ang="0">
                    <a:pos x="161" y="146"/>
                  </a:cxn>
                  <a:cxn ang="0">
                    <a:pos x="161" y="150"/>
                  </a:cxn>
                  <a:cxn ang="0">
                    <a:pos x="160" y="161"/>
                  </a:cxn>
                  <a:cxn ang="0">
                    <a:pos x="169" y="166"/>
                  </a:cxn>
                  <a:cxn ang="0">
                    <a:pos x="187" y="162"/>
                  </a:cxn>
                  <a:cxn ang="0">
                    <a:pos x="208" y="128"/>
                  </a:cxn>
                  <a:cxn ang="0">
                    <a:pos x="204" y="110"/>
                  </a:cxn>
                  <a:cxn ang="0">
                    <a:pos x="204" y="110"/>
                  </a:cxn>
                  <a:cxn ang="0">
                    <a:pos x="204" y="110"/>
                  </a:cxn>
                </a:cxnLst>
                <a:rect l="0" t="0" r="r" b="b"/>
                <a:pathLst>
                  <a:path w="208" h="166">
                    <a:moveTo>
                      <a:pt x="204" y="110"/>
                    </a:moveTo>
                    <a:cubicBezTo>
                      <a:pt x="204" y="110"/>
                      <a:pt x="191" y="102"/>
                      <a:pt x="184" y="98"/>
                    </a:cubicBezTo>
                    <a:cubicBezTo>
                      <a:pt x="184" y="94"/>
                      <a:pt x="184" y="91"/>
                      <a:pt x="183" y="87"/>
                    </a:cubicBezTo>
                    <a:cubicBezTo>
                      <a:pt x="189" y="83"/>
                      <a:pt x="199" y="74"/>
                      <a:pt x="199" y="74"/>
                    </a:cubicBezTo>
                    <a:cubicBezTo>
                      <a:pt x="200" y="56"/>
                      <a:pt x="200" y="56"/>
                      <a:pt x="200" y="56"/>
                    </a:cubicBezTo>
                    <a:cubicBezTo>
                      <a:pt x="175" y="25"/>
                      <a:pt x="175" y="25"/>
                      <a:pt x="175" y="25"/>
                    </a:cubicBezTo>
                    <a:cubicBezTo>
                      <a:pt x="157" y="24"/>
                      <a:pt x="157" y="24"/>
                      <a:pt x="157" y="24"/>
                    </a:cubicBezTo>
                    <a:cubicBezTo>
                      <a:pt x="157" y="24"/>
                      <a:pt x="148" y="31"/>
                      <a:pt x="144" y="35"/>
                    </a:cubicBezTo>
                    <a:cubicBezTo>
                      <a:pt x="139" y="32"/>
                      <a:pt x="134" y="30"/>
                      <a:pt x="129" y="29"/>
                    </a:cubicBezTo>
                    <a:cubicBezTo>
                      <a:pt x="129" y="24"/>
                      <a:pt x="128" y="13"/>
                      <a:pt x="128" y="13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4"/>
                      <a:pt x="63" y="28"/>
                      <a:pt x="64" y="35"/>
                    </a:cubicBezTo>
                    <a:cubicBezTo>
                      <a:pt x="60" y="37"/>
                      <a:pt x="56" y="39"/>
                      <a:pt x="53" y="42"/>
                    </a:cubicBezTo>
                    <a:cubicBezTo>
                      <a:pt x="47" y="39"/>
                      <a:pt x="36" y="34"/>
                      <a:pt x="36" y="34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5" y="91"/>
                      <a:pt x="13" y="95"/>
                      <a:pt x="19" y="99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64" y="87"/>
                      <a:pt x="64" y="87"/>
                      <a:pt x="64" y="87"/>
                    </a:cubicBezTo>
                    <a:cubicBezTo>
                      <a:pt x="69" y="70"/>
                      <a:pt x="85" y="58"/>
                      <a:pt x="103" y="59"/>
                    </a:cubicBezTo>
                    <a:cubicBezTo>
                      <a:pt x="125" y="60"/>
                      <a:pt x="142" y="78"/>
                      <a:pt x="142" y="100"/>
                    </a:cubicBezTo>
                    <a:cubicBezTo>
                      <a:pt x="142" y="106"/>
                      <a:pt x="140" y="112"/>
                      <a:pt x="138" y="117"/>
                    </a:cubicBezTo>
                    <a:cubicBezTo>
                      <a:pt x="158" y="143"/>
                      <a:pt x="158" y="143"/>
                      <a:pt x="158" y="143"/>
                    </a:cubicBezTo>
                    <a:cubicBezTo>
                      <a:pt x="161" y="146"/>
                      <a:pt x="161" y="146"/>
                      <a:pt x="161" y="146"/>
                    </a:cubicBezTo>
                    <a:cubicBezTo>
                      <a:pt x="161" y="150"/>
                      <a:pt x="161" y="150"/>
                      <a:pt x="161" y="150"/>
                    </a:cubicBezTo>
                    <a:cubicBezTo>
                      <a:pt x="160" y="161"/>
                      <a:pt x="160" y="161"/>
                      <a:pt x="160" y="161"/>
                    </a:cubicBezTo>
                    <a:cubicBezTo>
                      <a:pt x="165" y="163"/>
                      <a:pt x="169" y="166"/>
                      <a:pt x="169" y="166"/>
                    </a:cubicBezTo>
                    <a:cubicBezTo>
                      <a:pt x="187" y="162"/>
                      <a:pt x="187" y="162"/>
                      <a:pt x="187" y="162"/>
                    </a:cubicBezTo>
                    <a:cubicBezTo>
                      <a:pt x="208" y="128"/>
                      <a:pt x="208" y="128"/>
                      <a:pt x="208" y="128"/>
                    </a:cubicBezTo>
                    <a:lnTo>
                      <a:pt x="204" y="110"/>
                    </a:lnTo>
                    <a:close/>
                    <a:moveTo>
                      <a:pt x="204" y="110"/>
                    </a:moveTo>
                    <a:cubicBezTo>
                      <a:pt x="204" y="110"/>
                      <a:pt x="204" y="110"/>
                      <a:pt x="204" y="11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BE9EED41-775E-441B-91D9-27E2F9CFB8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16150" y="3835400"/>
                <a:ext cx="44450" cy="7143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23" y="43"/>
                  </a:cxn>
                  <a:cxn ang="0">
                    <a:pos x="28" y="36"/>
                  </a:cxn>
                  <a:cxn ang="0">
                    <a:pos x="29" y="23"/>
                  </a:cxn>
                  <a:cxn ang="0">
                    <a:pos x="28" y="12"/>
                  </a:cxn>
                  <a:cxn ang="0">
                    <a:pos x="26" y="5"/>
                  </a:cxn>
                  <a:cxn ang="0">
                    <a:pos x="21" y="1"/>
                  </a:cxn>
                  <a:cxn ang="0">
                    <a:pos x="15" y="0"/>
                  </a:cxn>
                  <a:cxn ang="0">
                    <a:pos x="7" y="3"/>
                  </a:cxn>
                  <a:cxn ang="0">
                    <a:pos x="2" y="10"/>
                  </a:cxn>
                  <a:cxn ang="0">
                    <a:pos x="0" y="23"/>
                  </a:cxn>
                  <a:cxn ang="0">
                    <a:pos x="5" y="41"/>
                  </a:cxn>
                  <a:cxn ang="0">
                    <a:pos x="15" y="46"/>
                  </a:cxn>
                  <a:cxn ang="0">
                    <a:pos x="9" y="8"/>
                  </a:cxn>
                  <a:cxn ang="0">
                    <a:pos x="15" y="4"/>
                  </a:cxn>
                  <a:cxn ang="0">
                    <a:pos x="21" y="8"/>
                  </a:cxn>
                  <a:cxn ang="0">
                    <a:pos x="24" y="23"/>
                  </a:cxn>
                  <a:cxn ang="0">
                    <a:pos x="21" y="38"/>
                  </a:cxn>
                  <a:cxn ang="0">
                    <a:pos x="15" y="41"/>
                  </a:cxn>
                  <a:cxn ang="0">
                    <a:pos x="8" y="38"/>
                  </a:cxn>
                  <a:cxn ang="0">
                    <a:pos x="6" y="23"/>
                  </a:cxn>
                  <a:cxn ang="0">
                    <a:pos x="9" y="8"/>
                  </a:cxn>
                  <a:cxn ang="0">
                    <a:pos x="9" y="8"/>
                  </a:cxn>
                  <a:cxn ang="0">
                    <a:pos x="9" y="8"/>
                  </a:cxn>
                </a:cxnLst>
                <a:rect l="0" t="0" r="r" b="b"/>
                <a:pathLst>
                  <a:path w="29" h="46">
                    <a:moveTo>
                      <a:pt x="15" y="46"/>
                    </a:moveTo>
                    <a:cubicBezTo>
                      <a:pt x="18" y="46"/>
                      <a:pt x="21" y="45"/>
                      <a:pt x="23" y="43"/>
                    </a:cubicBezTo>
                    <a:cubicBezTo>
                      <a:pt x="25" y="41"/>
                      <a:pt x="27" y="39"/>
                      <a:pt x="28" y="36"/>
                    </a:cubicBezTo>
                    <a:cubicBezTo>
                      <a:pt x="29" y="32"/>
                      <a:pt x="29" y="28"/>
                      <a:pt x="29" y="23"/>
                    </a:cubicBezTo>
                    <a:cubicBezTo>
                      <a:pt x="29" y="18"/>
                      <a:pt x="29" y="15"/>
                      <a:pt x="28" y="12"/>
                    </a:cubicBezTo>
                    <a:cubicBezTo>
                      <a:pt x="28" y="10"/>
                      <a:pt x="27" y="7"/>
                      <a:pt x="26" y="5"/>
                    </a:cubicBezTo>
                    <a:cubicBezTo>
                      <a:pt x="24" y="4"/>
                      <a:pt x="23" y="2"/>
                      <a:pt x="21" y="1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1" y="0"/>
                      <a:pt x="9" y="1"/>
                      <a:pt x="7" y="3"/>
                    </a:cubicBezTo>
                    <a:cubicBezTo>
                      <a:pt x="4" y="4"/>
                      <a:pt x="3" y="7"/>
                      <a:pt x="2" y="10"/>
                    </a:cubicBezTo>
                    <a:cubicBezTo>
                      <a:pt x="1" y="13"/>
                      <a:pt x="0" y="18"/>
                      <a:pt x="0" y="23"/>
                    </a:cubicBezTo>
                    <a:cubicBezTo>
                      <a:pt x="0" y="31"/>
                      <a:pt x="2" y="37"/>
                      <a:pt x="5" y="41"/>
                    </a:cubicBezTo>
                    <a:cubicBezTo>
                      <a:pt x="7" y="44"/>
                      <a:pt x="10" y="46"/>
                      <a:pt x="15" y="46"/>
                    </a:cubicBezTo>
                    <a:close/>
                    <a:moveTo>
                      <a:pt x="9" y="8"/>
                    </a:moveTo>
                    <a:cubicBezTo>
                      <a:pt x="10" y="5"/>
                      <a:pt x="12" y="4"/>
                      <a:pt x="15" y="4"/>
                    </a:cubicBezTo>
                    <a:cubicBezTo>
                      <a:pt x="17" y="4"/>
                      <a:pt x="19" y="6"/>
                      <a:pt x="21" y="8"/>
                    </a:cubicBezTo>
                    <a:cubicBezTo>
                      <a:pt x="23" y="10"/>
                      <a:pt x="24" y="15"/>
                      <a:pt x="24" y="23"/>
                    </a:cubicBezTo>
                    <a:cubicBezTo>
                      <a:pt x="24" y="30"/>
                      <a:pt x="23" y="35"/>
                      <a:pt x="21" y="38"/>
                    </a:cubicBezTo>
                    <a:cubicBezTo>
                      <a:pt x="19" y="40"/>
                      <a:pt x="17" y="41"/>
                      <a:pt x="15" y="41"/>
                    </a:cubicBezTo>
                    <a:cubicBezTo>
                      <a:pt x="12" y="41"/>
                      <a:pt x="10" y="40"/>
                      <a:pt x="8" y="38"/>
                    </a:cubicBezTo>
                    <a:cubicBezTo>
                      <a:pt x="7" y="35"/>
                      <a:pt x="6" y="30"/>
                      <a:pt x="6" y="23"/>
                    </a:cubicBezTo>
                    <a:cubicBezTo>
                      <a:pt x="6" y="15"/>
                      <a:pt x="7" y="10"/>
                      <a:pt x="9" y="8"/>
                    </a:cubicBezTo>
                    <a:close/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5635048E-1514-4834-B05E-4BC1B92A91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6475" y="3835400"/>
                <a:ext cx="25400" cy="6985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0" y="11"/>
                  </a:cxn>
                  <a:cxn ang="0">
                    <a:pos x="0" y="16"/>
                  </a:cxn>
                  <a:cxn ang="0">
                    <a:pos x="6" y="14"/>
                  </a:cxn>
                  <a:cxn ang="0">
                    <a:pos x="11" y="10"/>
                  </a:cxn>
                  <a:cxn ang="0">
                    <a:pos x="11" y="45"/>
                  </a:cxn>
                  <a:cxn ang="0">
                    <a:pos x="17" y="45"/>
                  </a:cxn>
                  <a:cxn ang="0">
                    <a:pos x="17" y="0"/>
                  </a:cxn>
                  <a:cxn ang="0">
                    <a:pos x="13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17" h="45">
                    <a:moveTo>
                      <a:pt x="8" y="6"/>
                    </a:moveTo>
                    <a:cubicBezTo>
                      <a:pt x="6" y="8"/>
                      <a:pt x="3" y="10"/>
                      <a:pt x="0" y="1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" y="16"/>
                      <a:pt x="4" y="15"/>
                      <a:pt x="6" y="14"/>
                    </a:cubicBezTo>
                    <a:cubicBezTo>
                      <a:pt x="8" y="12"/>
                      <a:pt x="10" y="11"/>
                      <a:pt x="11" y="10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2"/>
                      <a:pt x="11" y="4"/>
                      <a:pt x="8" y="6"/>
                    </a:cubicBezTo>
                    <a:close/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0B3247D5-56B0-4874-ADE1-F2E52C9420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17738" y="3938588"/>
                <a:ext cx="44450" cy="71438"/>
              </a:xfrm>
              <a:custGeom>
                <a:avLst/>
                <a:gdLst/>
                <a:ahLst/>
                <a:cxnLst>
                  <a:cxn ang="0">
                    <a:pos x="26" y="6"/>
                  </a:cxn>
                  <a:cxn ang="0">
                    <a:pos x="21" y="1"/>
                  </a:cxn>
                  <a:cxn ang="0">
                    <a:pos x="15" y="0"/>
                  </a:cxn>
                  <a:cxn ang="0">
                    <a:pos x="7" y="3"/>
                  </a:cxn>
                  <a:cxn ang="0">
                    <a:pos x="2" y="10"/>
                  </a:cxn>
                  <a:cxn ang="0">
                    <a:pos x="0" y="23"/>
                  </a:cxn>
                  <a:cxn ang="0">
                    <a:pos x="5" y="41"/>
                  </a:cxn>
                  <a:cxn ang="0">
                    <a:pos x="15" y="46"/>
                  </a:cxn>
                  <a:cxn ang="0">
                    <a:pos x="23" y="43"/>
                  </a:cxn>
                  <a:cxn ang="0">
                    <a:pos x="28" y="36"/>
                  </a:cxn>
                  <a:cxn ang="0">
                    <a:pos x="29" y="23"/>
                  </a:cxn>
                  <a:cxn ang="0">
                    <a:pos x="29" y="12"/>
                  </a:cxn>
                  <a:cxn ang="0">
                    <a:pos x="26" y="6"/>
                  </a:cxn>
                  <a:cxn ang="0">
                    <a:pos x="21" y="38"/>
                  </a:cxn>
                  <a:cxn ang="0">
                    <a:pos x="15" y="41"/>
                  </a:cxn>
                  <a:cxn ang="0">
                    <a:pos x="8" y="38"/>
                  </a:cxn>
                  <a:cxn ang="0">
                    <a:pos x="6" y="23"/>
                  </a:cxn>
                  <a:cxn ang="0">
                    <a:pos x="9" y="8"/>
                  </a:cxn>
                  <a:cxn ang="0">
                    <a:pos x="15" y="4"/>
                  </a:cxn>
                  <a:cxn ang="0">
                    <a:pos x="21" y="8"/>
                  </a:cxn>
                  <a:cxn ang="0">
                    <a:pos x="24" y="23"/>
                  </a:cxn>
                  <a:cxn ang="0">
                    <a:pos x="21" y="38"/>
                  </a:cxn>
                  <a:cxn ang="0">
                    <a:pos x="21" y="38"/>
                  </a:cxn>
                  <a:cxn ang="0">
                    <a:pos x="21" y="38"/>
                  </a:cxn>
                </a:cxnLst>
                <a:rect l="0" t="0" r="r" b="b"/>
                <a:pathLst>
                  <a:path w="29" h="46">
                    <a:moveTo>
                      <a:pt x="26" y="6"/>
                    </a:moveTo>
                    <a:cubicBezTo>
                      <a:pt x="25" y="4"/>
                      <a:pt x="23" y="2"/>
                      <a:pt x="21" y="1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2" y="0"/>
                      <a:pt x="9" y="1"/>
                      <a:pt x="7" y="3"/>
                    </a:cubicBezTo>
                    <a:cubicBezTo>
                      <a:pt x="5" y="4"/>
                      <a:pt x="3" y="7"/>
                      <a:pt x="2" y="10"/>
                    </a:cubicBezTo>
                    <a:cubicBezTo>
                      <a:pt x="1" y="13"/>
                      <a:pt x="0" y="18"/>
                      <a:pt x="0" y="23"/>
                    </a:cubicBezTo>
                    <a:cubicBezTo>
                      <a:pt x="0" y="31"/>
                      <a:pt x="2" y="37"/>
                      <a:pt x="5" y="41"/>
                    </a:cubicBezTo>
                    <a:cubicBezTo>
                      <a:pt x="7" y="44"/>
                      <a:pt x="10" y="46"/>
                      <a:pt x="15" y="46"/>
                    </a:cubicBezTo>
                    <a:cubicBezTo>
                      <a:pt x="18" y="46"/>
                      <a:pt x="21" y="45"/>
                      <a:pt x="23" y="43"/>
                    </a:cubicBezTo>
                    <a:cubicBezTo>
                      <a:pt x="25" y="41"/>
                      <a:pt x="27" y="39"/>
                      <a:pt x="28" y="36"/>
                    </a:cubicBezTo>
                    <a:cubicBezTo>
                      <a:pt x="29" y="32"/>
                      <a:pt x="29" y="28"/>
                      <a:pt x="29" y="23"/>
                    </a:cubicBezTo>
                    <a:cubicBezTo>
                      <a:pt x="29" y="18"/>
                      <a:pt x="29" y="15"/>
                      <a:pt x="29" y="12"/>
                    </a:cubicBezTo>
                    <a:cubicBezTo>
                      <a:pt x="28" y="10"/>
                      <a:pt x="27" y="7"/>
                      <a:pt x="26" y="6"/>
                    </a:cubicBezTo>
                    <a:close/>
                    <a:moveTo>
                      <a:pt x="21" y="38"/>
                    </a:moveTo>
                    <a:cubicBezTo>
                      <a:pt x="20" y="40"/>
                      <a:pt x="17" y="41"/>
                      <a:pt x="15" y="41"/>
                    </a:cubicBezTo>
                    <a:cubicBezTo>
                      <a:pt x="12" y="41"/>
                      <a:pt x="10" y="40"/>
                      <a:pt x="8" y="38"/>
                    </a:cubicBezTo>
                    <a:cubicBezTo>
                      <a:pt x="7" y="35"/>
                      <a:pt x="6" y="30"/>
                      <a:pt x="6" y="23"/>
                    </a:cubicBezTo>
                    <a:cubicBezTo>
                      <a:pt x="6" y="15"/>
                      <a:pt x="7" y="10"/>
                      <a:pt x="9" y="8"/>
                    </a:cubicBezTo>
                    <a:cubicBezTo>
                      <a:pt x="10" y="6"/>
                      <a:pt x="12" y="4"/>
                      <a:pt x="15" y="4"/>
                    </a:cubicBezTo>
                    <a:cubicBezTo>
                      <a:pt x="17" y="4"/>
                      <a:pt x="20" y="6"/>
                      <a:pt x="21" y="8"/>
                    </a:cubicBezTo>
                    <a:cubicBezTo>
                      <a:pt x="23" y="10"/>
                      <a:pt x="24" y="15"/>
                      <a:pt x="24" y="23"/>
                    </a:cubicBezTo>
                    <a:cubicBezTo>
                      <a:pt x="24" y="30"/>
                      <a:pt x="23" y="35"/>
                      <a:pt x="21" y="38"/>
                    </a:cubicBezTo>
                    <a:close/>
                    <a:moveTo>
                      <a:pt x="21" y="38"/>
                    </a:moveTo>
                    <a:cubicBezTo>
                      <a:pt x="21" y="38"/>
                      <a:pt x="21" y="38"/>
                      <a:pt x="21" y="38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3D8317-C350-45C2-8F8F-5CCF7FDF9F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8063" y="3938588"/>
                <a:ext cx="25400" cy="69850"/>
              </a:xfrm>
              <a:custGeom>
                <a:avLst/>
                <a:gdLst/>
                <a:ahLst/>
                <a:cxnLst>
                  <a:cxn ang="0">
                    <a:pos x="17" y="45"/>
                  </a:cxn>
                  <a:cxn ang="0">
                    <a:pos x="17" y="0"/>
                  </a:cxn>
                  <a:cxn ang="0">
                    <a:pos x="13" y="0"/>
                  </a:cxn>
                  <a:cxn ang="0">
                    <a:pos x="8" y="6"/>
                  </a:cxn>
                  <a:cxn ang="0">
                    <a:pos x="0" y="11"/>
                  </a:cxn>
                  <a:cxn ang="0">
                    <a:pos x="0" y="16"/>
                  </a:cxn>
                  <a:cxn ang="0">
                    <a:pos x="6" y="14"/>
                  </a:cxn>
                  <a:cxn ang="0">
                    <a:pos x="11" y="10"/>
                  </a:cxn>
                  <a:cxn ang="0">
                    <a:pos x="11" y="45"/>
                  </a:cxn>
                  <a:cxn ang="0">
                    <a:pos x="17" y="45"/>
                  </a:cxn>
                  <a:cxn ang="0">
                    <a:pos x="17" y="45"/>
                  </a:cxn>
                  <a:cxn ang="0">
                    <a:pos x="17" y="45"/>
                  </a:cxn>
                </a:cxnLst>
                <a:rect l="0" t="0" r="r" b="b"/>
                <a:pathLst>
                  <a:path w="17" h="45">
                    <a:moveTo>
                      <a:pt x="17" y="45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2"/>
                      <a:pt x="11" y="4"/>
                      <a:pt x="8" y="6"/>
                    </a:cubicBezTo>
                    <a:cubicBezTo>
                      <a:pt x="6" y="8"/>
                      <a:pt x="3" y="10"/>
                      <a:pt x="0" y="1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" y="16"/>
                      <a:pt x="4" y="15"/>
                      <a:pt x="6" y="14"/>
                    </a:cubicBezTo>
                    <a:cubicBezTo>
                      <a:pt x="8" y="12"/>
                      <a:pt x="10" y="11"/>
                      <a:pt x="11" y="10"/>
                    </a:cubicBezTo>
                    <a:cubicBezTo>
                      <a:pt x="11" y="45"/>
                      <a:pt x="11" y="45"/>
                      <a:pt x="11" y="45"/>
                    </a:cubicBezTo>
                    <a:lnTo>
                      <a:pt x="17" y="45"/>
                    </a:lnTo>
                    <a:close/>
                    <a:moveTo>
                      <a:pt x="17" y="45"/>
                    </a:moveTo>
                    <a:cubicBezTo>
                      <a:pt x="17" y="45"/>
                      <a:pt x="17" y="45"/>
                      <a:pt x="17" y="45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7C5F8377-4B11-4190-AB51-1EE345EE62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25688" y="3938588"/>
                <a:ext cx="25400" cy="69850"/>
              </a:xfrm>
              <a:custGeom>
                <a:avLst/>
                <a:gdLst/>
                <a:ahLst/>
                <a:cxnLst>
                  <a:cxn ang="0">
                    <a:pos x="16" y="45"/>
                  </a:cxn>
                  <a:cxn ang="0">
                    <a:pos x="16" y="0"/>
                  </a:cxn>
                  <a:cxn ang="0">
                    <a:pos x="13" y="0"/>
                  </a:cxn>
                  <a:cxn ang="0">
                    <a:pos x="8" y="6"/>
                  </a:cxn>
                  <a:cxn ang="0">
                    <a:pos x="0" y="11"/>
                  </a:cxn>
                  <a:cxn ang="0">
                    <a:pos x="0" y="16"/>
                  </a:cxn>
                  <a:cxn ang="0">
                    <a:pos x="5" y="14"/>
                  </a:cxn>
                  <a:cxn ang="0">
                    <a:pos x="11" y="10"/>
                  </a:cxn>
                  <a:cxn ang="0">
                    <a:pos x="11" y="45"/>
                  </a:cxn>
                  <a:cxn ang="0">
                    <a:pos x="16" y="45"/>
                  </a:cxn>
                  <a:cxn ang="0">
                    <a:pos x="16" y="45"/>
                  </a:cxn>
                  <a:cxn ang="0">
                    <a:pos x="16" y="45"/>
                  </a:cxn>
                </a:cxnLst>
                <a:rect l="0" t="0" r="r" b="b"/>
                <a:pathLst>
                  <a:path w="16" h="45">
                    <a:moveTo>
                      <a:pt x="16" y="45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2"/>
                      <a:pt x="10" y="4"/>
                      <a:pt x="8" y="6"/>
                    </a:cubicBezTo>
                    <a:cubicBezTo>
                      <a:pt x="5" y="8"/>
                      <a:pt x="3" y="10"/>
                      <a:pt x="0" y="1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3" y="15"/>
                      <a:pt x="5" y="14"/>
                    </a:cubicBezTo>
                    <a:cubicBezTo>
                      <a:pt x="8" y="12"/>
                      <a:pt x="9" y="11"/>
                      <a:pt x="11" y="10"/>
                    </a:cubicBezTo>
                    <a:cubicBezTo>
                      <a:pt x="11" y="45"/>
                      <a:pt x="11" y="45"/>
                      <a:pt x="11" y="45"/>
                    </a:cubicBezTo>
                    <a:lnTo>
                      <a:pt x="16" y="45"/>
                    </a:lnTo>
                    <a:close/>
                    <a:moveTo>
                      <a:pt x="16" y="45"/>
                    </a:moveTo>
                    <a:cubicBezTo>
                      <a:pt x="16" y="45"/>
                      <a:pt x="16" y="45"/>
                      <a:pt x="16" y="45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7A317D5B-045C-4A2D-A006-BB492ADBD92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71725" y="3938588"/>
                <a:ext cx="46038" cy="71438"/>
              </a:xfrm>
              <a:custGeom>
                <a:avLst/>
                <a:gdLst/>
                <a:ahLst/>
                <a:cxnLst>
                  <a:cxn ang="0">
                    <a:pos x="26" y="6"/>
                  </a:cxn>
                  <a:cxn ang="0">
                    <a:pos x="21" y="1"/>
                  </a:cxn>
                  <a:cxn ang="0">
                    <a:pos x="15" y="0"/>
                  </a:cxn>
                  <a:cxn ang="0">
                    <a:pos x="7" y="3"/>
                  </a:cxn>
                  <a:cxn ang="0">
                    <a:pos x="2" y="10"/>
                  </a:cxn>
                  <a:cxn ang="0">
                    <a:pos x="0" y="23"/>
                  </a:cxn>
                  <a:cxn ang="0">
                    <a:pos x="5" y="41"/>
                  </a:cxn>
                  <a:cxn ang="0">
                    <a:pos x="15" y="46"/>
                  </a:cxn>
                  <a:cxn ang="0">
                    <a:pos x="23" y="43"/>
                  </a:cxn>
                  <a:cxn ang="0">
                    <a:pos x="28" y="36"/>
                  </a:cxn>
                  <a:cxn ang="0">
                    <a:pos x="30" y="23"/>
                  </a:cxn>
                  <a:cxn ang="0">
                    <a:pos x="29" y="12"/>
                  </a:cxn>
                  <a:cxn ang="0">
                    <a:pos x="26" y="6"/>
                  </a:cxn>
                  <a:cxn ang="0">
                    <a:pos x="21" y="38"/>
                  </a:cxn>
                  <a:cxn ang="0">
                    <a:pos x="15" y="41"/>
                  </a:cxn>
                  <a:cxn ang="0">
                    <a:pos x="9" y="38"/>
                  </a:cxn>
                  <a:cxn ang="0">
                    <a:pos x="6" y="23"/>
                  </a:cxn>
                  <a:cxn ang="0">
                    <a:pos x="9" y="8"/>
                  </a:cxn>
                  <a:cxn ang="0">
                    <a:pos x="15" y="4"/>
                  </a:cxn>
                  <a:cxn ang="0">
                    <a:pos x="21" y="8"/>
                  </a:cxn>
                  <a:cxn ang="0">
                    <a:pos x="24" y="23"/>
                  </a:cxn>
                  <a:cxn ang="0">
                    <a:pos x="21" y="38"/>
                  </a:cxn>
                  <a:cxn ang="0">
                    <a:pos x="21" y="38"/>
                  </a:cxn>
                  <a:cxn ang="0">
                    <a:pos x="21" y="38"/>
                  </a:cxn>
                </a:cxnLst>
                <a:rect l="0" t="0" r="r" b="b"/>
                <a:pathLst>
                  <a:path w="30" h="46">
                    <a:moveTo>
                      <a:pt x="26" y="6"/>
                    </a:moveTo>
                    <a:cubicBezTo>
                      <a:pt x="25" y="4"/>
                      <a:pt x="23" y="2"/>
                      <a:pt x="21" y="1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2" y="0"/>
                      <a:pt x="9" y="1"/>
                      <a:pt x="7" y="3"/>
                    </a:cubicBezTo>
                    <a:cubicBezTo>
                      <a:pt x="5" y="4"/>
                      <a:pt x="3" y="7"/>
                      <a:pt x="2" y="10"/>
                    </a:cubicBezTo>
                    <a:cubicBezTo>
                      <a:pt x="1" y="13"/>
                      <a:pt x="0" y="18"/>
                      <a:pt x="0" y="23"/>
                    </a:cubicBezTo>
                    <a:cubicBezTo>
                      <a:pt x="0" y="31"/>
                      <a:pt x="2" y="37"/>
                      <a:pt x="5" y="41"/>
                    </a:cubicBezTo>
                    <a:cubicBezTo>
                      <a:pt x="7" y="44"/>
                      <a:pt x="11" y="46"/>
                      <a:pt x="15" y="46"/>
                    </a:cubicBezTo>
                    <a:cubicBezTo>
                      <a:pt x="18" y="46"/>
                      <a:pt x="21" y="45"/>
                      <a:pt x="23" y="43"/>
                    </a:cubicBezTo>
                    <a:cubicBezTo>
                      <a:pt x="25" y="41"/>
                      <a:pt x="27" y="39"/>
                      <a:pt x="28" y="36"/>
                    </a:cubicBezTo>
                    <a:cubicBezTo>
                      <a:pt x="29" y="32"/>
                      <a:pt x="30" y="28"/>
                      <a:pt x="30" y="23"/>
                    </a:cubicBezTo>
                    <a:cubicBezTo>
                      <a:pt x="30" y="18"/>
                      <a:pt x="29" y="15"/>
                      <a:pt x="29" y="12"/>
                    </a:cubicBezTo>
                    <a:cubicBezTo>
                      <a:pt x="28" y="10"/>
                      <a:pt x="27" y="7"/>
                      <a:pt x="26" y="6"/>
                    </a:cubicBezTo>
                    <a:close/>
                    <a:moveTo>
                      <a:pt x="21" y="38"/>
                    </a:moveTo>
                    <a:cubicBezTo>
                      <a:pt x="20" y="40"/>
                      <a:pt x="17" y="41"/>
                      <a:pt x="15" y="41"/>
                    </a:cubicBezTo>
                    <a:cubicBezTo>
                      <a:pt x="12" y="41"/>
                      <a:pt x="10" y="40"/>
                      <a:pt x="9" y="38"/>
                    </a:cubicBezTo>
                    <a:cubicBezTo>
                      <a:pt x="7" y="35"/>
                      <a:pt x="6" y="30"/>
                      <a:pt x="6" y="23"/>
                    </a:cubicBezTo>
                    <a:cubicBezTo>
                      <a:pt x="6" y="15"/>
                      <a:pt x="7" y="10"/>
                      <a:pt x="9" y="8"/>
                    </a:cubicBezTo>
                    <a:cubicBezTo>
                      <a:pt x="10" y="6"/>
                      <a:pt x="12" y="4"/>
                      <a:pt x="15" y="4"/>
                    </a:cubicBezTo>
                    <a:cubicBezTo>
                      <a:pt x="17" y="4"/>
                      <a:pt x="20" y="6"/>
                      <a:pt x="21" y="8"/>
                    </a:cubicBezTo>
                    <a:cubicBezTo>
                      <a:pt x="23" y="10"/>
                      <a:pt x="24" y="15"/>
                      <a:pt x="24" y="23"/>
                    </a:cubicBezTo>
                    <a:cubicBezTo>
                      <a:pt x="24" y="30"/>
                      <a:pt x="23" y="35"/>
                      <a:pt x="21" y="38"/>
                    </a:cubicBezTo>
                    <a:close/>
                    <a:moveTo>
                      <a:pt x="21" y="38"/>
                    </a:moveTo>
                    <a:cubicBezTo>
                      <a:pt x="21" y="38"/>
                      <a:pt x="21" y="38"/>
                      <a:pt x="21" y="38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278F9A28-B48F-44CF-BC06-C01D0FE198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17738" y="4056063"/>
                <a:ext cx="44450" cy="71438"/>
              </a:xfrm>
              <a:custGeom>
                <a:avLst/>
                <a:gdLst/>
                <a:ahLst/>
                <a:cxnLst>
                  <a:cxn ang="0">
                    <a:pos x="26" y="6"/>
                  </a:cxn>
                  <a:cxn ang="0">
                    <a:pos x="21" y="2"/>
                  </a:cxn>
                  <a:cxn ang="0">
                    <a:pos x="15" y="0"/>
                  </a:cxn>
                  <a:cxn ang="0">
                    <a:pos x="7" y="3"/>
                  </a:cxn>
                  <a:cxn ang="0">
                    <a:pos x="2" y="10"/>
                  </a:cxn>
                  <a:cxn ang="0">
                    <a:pos x="0" y="23"/>
                  </a:cxn>
                  <a:cxn ang="0">
                    <a:pos x="5" y="41"/>
                  </a:cxn>
                  <a:cxn ang="0">
                    <a:pos x="15" y="46"/>
                  </a:cxn>
                  <a:cxn ang="0">
                    <a:pos x="23" y="43"/>
                  </a:cxn>
                  <a:cxn ang="0">
                    <a:pos x="28" y="36"/>
                  </a:cxn>
                  <a:cxn ang="0">
                    <a:pos x="29" y="23"/>
                  </a:cxn>
                  <a:cxn ang="0">
                    <a:pos x="29" y="13"/>
                  </a:cxn>
                  <a:cxn ang="0">
                    <a:pos x="26" y="6"/>
                  </a:cxn>
                  <a:cxn ang="0">
                    <a:pos x="21" y="38"/>
                  </a:cxn>
                  <a:cxn ang="0">
                    <a:pos x="15" y="42"/>
                  </a:cxn>
                  <a:cxn ang="0">
                    <a:pos x="8" y="38"/>
                  </a:cxn>
                  <a:cxn ang="0">
                    <a:pos x="6" y="23"/>
                  </a:cxn>
                  <a:cxn ang="0">
                    <a:pos x="9" y="8"/>
                  </a:cxn>
                  <a:cxn ang="0">
                    <a:pos x="15" y="5"/>
                  </a:cxn>
                  <a:cxn ang="0">
                    <a:pos x="21" y="8"/>
                  </a:cxn>
                  <a:cxn ang="0">
                    <a:pos x="24" y="23"/>
                  </a:cxn>
                  <a:cxn ang="0">
                    <a:pos x="21" y="38"/>
                  </a:cxn>
                  <a:cxn ang="0">
                    <a:pos x="21" y="38"/>
                  </a:cxn>
                  <a:cxn ang="0">
                    <a:pos x="21" y="38"/>
                  </a:cxn>
                </a:cxnLst>
                <a:rect l="0" t="0" r="r" b="b"/>
                <a:pathLst>
                  <a:path w="29" h="46">
                    <a:moveTo>
                      <a:pt x="26" y="6"/>
                    </a:moveTo>
                    <a:cubicBezTo>
                      <a:pt x="25" y="4"/>
                      <a:pt x="23" y="3"/>
                      <a:pt x="21" y="2"/>
                    </a:cubicBezTo>
                    <a:cubicBezTo>
                      <a:pt x="19" y="1"/>
                      <a:pt x="17" y="0"/>
                      <a:pt x="15" y="0"/>
                    </a:cubicBezTo>
                    <a:cubicBezTo>
                      <a:pt x="12" y="0"/>
                      <a:pt x="9" y="1"/>
                      <a:pt x="7" y="3"/>
                    </a:cubicBezTo>
                    <a:cubicBezTo>
                      <a:pt x="5" y="5"/>
                      <a:pt x="3" y="7"/>
                      <a:pt x="2" y="10"/>
                    </a:cubicBezTo>
                    <a:cubicBezTo>
                      <a:pt x="1" y="14"/>
                      <a:pt x="0" y="18"/>
                      <a:pt x="0" y="23"/>
                    </a:cubicBezTo>
                    <a:cubicBezTo>
                      <a:pt x="0" y="32"/>
                      <a:pt x="2" y="38"/>
                      <a:pt x="5" y="41"/>
                    </a:cubicBezTo>
                    <a:cubicBezTo>
                      <a:pt x="7" y="44"/>
                      <a:pt x="10" y="46"/>
                      <a:pt x="15" y="46"/>
                    </a:cubicBezTo>
                    <a:cubicBezTo>
                      <a:pt x="18" y="46"/>
                      <a:pt x="21" y="45"/>
                      <a:pt x="23" y="43"/>
                    </a:cubicBezTo>
                    <a:cubicBezTo>
                      <a:pt x="25" y="42"/>
                      <a:pt x="27" y="39"/>
                      <a:pt x="28" y="36"/>
                    </a:cubicBezTo>
                    <a:cubicBezTo>
                      <a:pt x="29" y="33"/>
                      <a:pt x="29" y="28"/>
                      <a:pt x="29" y="23"/>
                    </a:cubicBezTo>
                    <a:cubicBezTo>
                      <a:pt x="29" y="19"/>
                      <a:pt x="29" y="15"/>
                      <a:pt x="29" y="13"/>
                    </a:cubicBezTo>
                    <a:cubicBezTo>
                      <a:pt x="28" y="10"/>
                      <a:pt x="27" y="8"/>
                      <a:pt x="26" y="6"/>
                    </a:cubicBezTo>
                    <a:close/>
                    <a:moveTo>
                      <a:pt x="21" y="38"/>
                    </a:moveTo>
                    <a:cubicBezTo>
                      <a:pt x="20" y="40"/>
                      <a:pt x="17" y="42"/>
                      <a:pt x="15" y="42"/>
                    </a:cubicBezTo>
                    <a:cubicBezTo>
                      <a:pt x="12" y="42"/>
                      <a:pt x="10" y="40"/>
                      <a:pt x="8" y="38"/>
                    </a:cubicBezTo>
                    <a:cubicBezTo>
                      <a:pt x="7" y="35"/>
                      <a:pt x="6" y="31"/>
                      <a:pt x="6" y="23"/>
                    </a:cubicBezTo>
                    <a:cubicBezTo>
                      <a:pt x="6" y="16"/>
                      <a:pt x="7" y="11"/>
                      <a:pt x="9" y="8"/>
                    </a:cubicBezTo>
                    <a:cubicBezTo>
                      <a:pt x="10" y="6"/>
                      <a:pt x="12" y="5"/>
                      <a:pt x="15" y="5"/>
                    </a:cubicBezTo>
                    <a:cubicBezTo>
                      <a:pt x="17" y="5"/>
                      <a:pt x="20" y="6"/>
                      <a:pt x="21" y="8"/>
                    </a:cubicBezTo>
                    <a:cubicBezTo>
                      <a:pt x="23" y="11"/>
                      <a:pt x="24" y="16"/>
                      <a:pt x="24" y="23"/>
                    </a:cubicBezTo>
                    <a:cubicBezTo>
                      <a:pt x="24" y="30"/>
                      <a:pt x="23" y="35"/>
                      <a:pt x="21" y="38"/>
                    </a:cubicBezTo>
                    <a:close/>
                    <a:moveTo>
                      <a:pt x="21" y="38"/>
                    </a:moveTo>
                    <a:cubicBezTo>
                      <a:pt x="21" y="38"/>
                      <a:pt x="21" y="38"/>
                      <a:pt x="21" y="38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B543F738-B175-4C45-A29B-4A316480A1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1713" y="4056063"/>
                <a:ext cx="44450" cy="71438"/>
              </a:xfrm>
              <a:custGeom>
                <a:avLst/>
                <a:gdLst/>
                <a:ahLst/>
                <a:cxnLst>
                  <a:cxn ang="0">
                    <a:pos x="26" y="6"/>
                  </a:cxn>
                  <a:cxn ang="0">
                    <a:pos x="21" y="2"/>
                  </a:cxn>
                  <a:cxn ang="0">
                    <a:pos x="15" y="0"/>
                  </a:cxn>
                  <a:cxn ang="0">
                    <a:pos x="7" y="3"/>
                  </a:cxn>
                  <a:cxn ang="0">
                    <a:pos x="2" y="10"/>
                  </a:cxn>
                  <a:cxn ang="0">
                    <a:pos x="0" y="23"/>
                  </a:cxn>
                  <a:cxn ang="0">
                    <a:pos x="5" y="41"/>
                  </a:cxn>
                  <a:cxn ang="0">
                    <a:pos x="15" y="46"/>
                  </a:cxn>
                  <a:cxn ang="0">
                    <a:pos x="23" y="43"/>
                  </a:cxn>
                  <a:cxn ang="0">
                    <a:pos x="28" y="36"/>
                  </a:cxn>
                  <a:cxn ang="0">
                    <a:pos x="29" y="23"/>
                  </a:cxn>
                  <a:cxn ang="0">
                    <a:pos x="28" y="13"/>
                  </a:cxn>
                  <a:cxn ang="0">
                    <a:pos x="26" y="6"/>
                  </a:cxn>
                  <a:cxn ang="0">
                    <a:pos x="21" y="38"/>
                  </a:cxn>
                  <a:cxn ang="0">
                    <a:pos x="15" y="42"/>
                  </a:cxn>
                  <a:cxn ang="0">
                    <a:pos x="8" y="38"/>
                  </a:cxn>
                  <a:cxn ang="0">
                    <a:pos x="6" y="23"/>
                  </a:cxn>
                  <a:cxn ang="0">
                    <a:pos x="9" y="8"/>
                  </a:cxn>
                  <a:cxn ang="0">
                    <a:pos x="15" y="5"/>
                  </a:cxn>
                  <a:cxn ang="0">
                    <a:pos x="21" y="8"/>
                  </a:cxn>
                  <a:cxn ang="0">
                    <a:pos x="24" y="23"/>
                  </a:cxn>
                  <a:cxn ang="0">
                    <a:pos x="21" y="38"/>
                  </a:cxn>
                  <a:cxn ang="0">
                    <a:pos x="21" y="38"/>
                  </a:cxn>
                  <a:cxn ang="0">
                    <a:pos x="21" y="38"/>
                  </a:cxn>
                </a:cxnLst>
                <a:rect l="0" t="0" r="r" b="b"/>
                <a:pathLst>
                  <a:path w="29" h="46">
                    <a:moveTo>
                      <a:pt x="26" y="6"/>
                    </a:moveTo>
                    <a:cubicBezTo>
                      <a:pt x="24" y="4"/>
                      <a:pt x="23" y="3"/>
                      <a:pt x="21" y="2"/>
                    </a:cubicBezTo>
                    <a:cubicBezTo>
                      <a:pt x="19" y="1"/>
                      <a:pt x="17" y="0"/>
                      <a:pt x="15" y="0"/>
                    </a:cubicBezTo>
                    <a:cubicBezTo>
                      <a:pt x="12" y="0"/>
                      <a:pt x="9" y="1"/>
                      <a:pt x="7" y="3"/>
                    </a:cubicBezTo>
                    <a:cubicBezTo>
                      <a:pt x="4" y="5"/>
                      <a:pt x="3" y="7"/>
                      <a:pt x="2" y="10"/>
                    </a:cubicBezTo>
                    <a:cubicBezTo>
                      <a:pt x="1" y="14"/>
                      <a:pt x="0" y="18"/>
                      <a:pt x="0" y="23"/>
                    </a:cubicBezTo>
                    <a:cubicBezTo>
                      <a:pt x="0" y="32"/>
                      <a:pt x="2" y="38"/>
                      <a:pt x="5" y="41"/>
                    </a:cubicBezTo>
                    <a:cubicBezTo>
                      <a:pt x="7" y="44"/>
                      <a:pt x="10" y="46"/>
                      <a:pt x="15" y="46"/>
                    </a:cubicBezTo>
                    <a:cubicBezTo>
                      <a:pt x="18" y="46"/>
                      <a:pt x="21" y="45"/>
                      <a:pt x="23" y="43"/>
                    </a:cubicBezTo>
                    <a:cubicBezTo>
                      <a:pt x="25" y="42"/>
                      <a:pt x="27" y="39"/>
                      <a:pt x="28" y="36"/>
                    </a:cubicBezTo>
                    <a:cubicBezTo>
                      <a:pt x="29" y="33"/>
                      <a:pt x="29" y="28"/>
                      <a:pt x="29" y="23"/>
                    </a:cubicBezTo>
                    <a:cubicBezTo>
                      <a:pt x="29" y="19"/>
                      <a:pt x="29" y="15"/>
                      <a:pt x="28" y="13"/>
                    </a:cubicBezTo>
                    <a:cubicBezTo>
                      <a:pt x="28" y="10"/>
                      <a:pt x="27" y="8"/>
                      <a:pt x="26" y="6"/>
                    </a:cubicBezTo>
                    <a:close/>
                    <a:moveTo>
                      <a:pt x="21" y="38"/>
                    </a:moveTo>
                    <a:cubicBezTo>
                      <a:pt x="19" y="40"/>
                      <a:pt x="17" y="42"/>
                      <a:pt x="15" y="42"/>
                    </a:cubicBezTo>
                    <a:cubicBezTo>
                      <a:pt x="12" y="42"/>
                      <a:pt x="10" y="40"/>
                      <a:pt x="8" y="38"/>
                    </a:cubicBezTo>
                    <a:cubicBezTo>
                      <a:pt x="7" y="35"/>
                      <a:pt x="6" y="31"/>
                      <a:pt x="6" y="23"/>
                    </a:cubicBezTo>
                    <a:cubicBezTo>
                      <a:pt x="6" y="16"/>
                      <a:pt x="7" y="11"/>
                      <a:pt x="9" y="8"/>
                    </a:cubicBezTo>
                    <a:cubicBezTo>
                      <a:pt x="10" y="6"/>
                      <a:pt x="12" y="5"/>
                      <a:pt x="15" y="5"/>
                    </a:cubicBezTo>
                    <a:cubicBezTo>
                      <a:pt x="17" y="5"/>
                      <a:pt x="19" y="6"/>
                      <a:pt x="21" y="8"/>
                    </a:cubicBezTo>
                    <a:cubicBezTo>
                      <a:pt x="23" y="11"/>
                      <a:pt x="24" y="16"/>
                      <a:pt x="24" y="23"/>
                    </a:cubicBezTo>
                    <a:cubicBezTo>
                      <a:pt x="24" y="30"/>
                      <a:pt x="23" y="35"/>
                      <a:pt x="21" y="38"/>
                    </a:cubicBezTo>
                    <a:close/>
                    <a:moveTo>
                      <a:pt x="21" y="38"/>
                    </a:moveTo>
                    <a:cubicBezTo>
                      <a:pt x="21" y="38"/>
                      <a:pt x="21" y="38"/>
                      <a:pt x="21" y="38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E2D5DF44-9F3E-45F9-BC40-12EA3AB61A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25688" y="4056063"/>
                <a:ext cx="44450" cy="71438"/>
              </a:xfrm>
              <a:custGeom>
                <a:avLst/>
                <a:gdLst/>
                <a:ahLst/>
                <a:cxnLst>
                  <a:cxn ang="0">
                    <a:pos x="25" y="6"/>
                  </a:cxn>
                  <a:cxn ang="0">
                    <a:pos x="21" y="2"/>
                  </a:cxn>
                  <a:cxn ang="0">
                    <a:pos x="15" y="0"/>
                  </a:cxn>
                  <a:cxn ang="0">
                    <a:pos x="6" y="3"/>
                  </a:cxn>
                  <a:cxn ang="0">
                    <a:pos x="2" y="10"/>
                  </a:cxn>
                  <a:cxn ang="0">
                    <a:pos x="0" y="23"/>
                  </a:cxn>
                  <a:cxn ang="0">
                    <a:pos x="4" y="41"/>
                  </a:cxn>
                  <a:cxn ang="0">
                    <a:pos x="15" y="46"/>
                  </a:cxn>
                  <a:cxn ang="0">
                    <a:pos x="23" y="43"/>
                  </a:cxn>
                  <a:cxn ang="0">
                    <a:pos x="28" y="36"/>
                  </a:cxn>
                  <a:cxn ang="0">
                    <a:pos x="29" y="23"/>
                  </a:cxn>
                  <a:cxn ang="0">
                    <a:pos x="28" y="13"/>
                  </a:cxn>
                  <a:cxn ang="0">
                    <a:pos x="25" y="6"/>
                  </a:cxn>
                  <a:cxn ang="0">
                    <a:pos x="21" y="38"/>
                  </a:cxn>
                  <a:cxn ang="0">
                    <a:pos x="15" y="42"/>
                  </a:cxn>
                  <a:cxn ang="0">
                    <a:pos x="8" y="38"/>
                  </a:cxn>
                  <a:cxn ang="0">
                    <a:pos x="6" y="23"/>
                  </a:cxn>
                  <a:cxn ang="0">
                    <a:pos x="9" y="8"/>
                  </a:cxn>
                  <a:cxn ang="0">
                    <a:pos x="15" y="5"/>
                  </a:cxn>
                  <a:cxn ang="0">
                    <a:pos x="21" y="8"/>
                  </a:cxn>
                  <a:cxn ang="0">
                    <a:pos x="24" y="23"/>
                  </a:cxn>
                  <a:cxn ang="0">
                    <a:pos x="21" y="38"/>
                  </a:cxn>
                  <a:cxn ang="0">
                    <a:pos x="21" y="38"/>
                  </a:cxn>
                  <a:cxn ang="0">
                    <a:pos x="21" y="38"/>
                  </a:cxn>
                </a:cxnLst>
                <a:rect l="0" t="0" r="r" b="b"/>
                <a:pathLst>
                  <a:path w="29" h="46">
                    <a:moveTo>
                      <a:pt x="25" y="6"/>
                    </a:moveTo>
                    <a:cubicBezTo>
                      <a:pt x="24" y="4"/>
                      <a:pt x="23" y="3"/>
                      <a:pt x="21" y="2"/>
                    </a:cubicBezTo>
                    <a:cubicBezTo>
                      <a:pt x="19" y="1"/>
                      <a:pt x="17" y="0"/>
                      <a:pt x="15" y="0"/>
                    </a:cubicBezTo>
                    <a:cubicBezTo>
                      <a:pt x="11" y="0"/>
                      <a:pt x="9" y="1"/>
                      <a:pt x="6" y="3"/>
                    </a:cubicBezTo>
                    <a:cubicBezTo>
                      <a:pt x="4" y="5"/>
                      <a:pt x="3" y="7"/>
                      <a:pt x="2" y="10"/>
                    </a:cubicBezTo>
                    <a:cubicBezTo>
                      <a:pt x="1" y="14"/>
                      <a:pt x="0" y="18"/>
                      <a:pt x="0" y="23"/>
                    </a:cubicBezTo>
                    <a:cubicBezTo>
                      <a:pt x="0" y="32"/>
                      <a:pt x="1" y="38"/>
                      <a:pt x="4" y="41"/>
                    </a:cubicBezTo>
                    <a:cubicBezTo>
                      <a:pt x="7" y="44"/>
                      <a:pt x="10" y="46"/>
                      <a:pt x="15" y="46"/>
                    </a:cubicBezTo>
                    <a:cubicBezTo>
                      <a:pt x="18" y="46"/>
                      <a:pt x="21" y="45"/>
                      <a:pt x="23" y="43"/>
                    </a:cubicBezTo>
                    <a:cubicBezTo>
                      <a:pt x="25" y="42"/>
                      <a:pt x="27" y="39"/>
                      <a:pt x="28" y="36"/>
                    </a:cubicBezTo>
                    <a:cubicBezTo>
                      <a:pt x="29" y="33"/>
                      <a:pt x="29" y="28"/>
                      <a:pt x="29" y="23"/>
                    </a:cubicBezTo>
                    <a:cubicBezTo>
                      <a:pt x="29" y="19"/>
                      <a:pt x="29" y="15"/>
                      <a:pt x="28" y="13"/>
                    </a:cubicBezTo>
                    <a:cubicBezTo>
                      <a:pt x="28" y="10"/>
                      <a:pt x="27" y="8"/>
                      <a:pt x="25" y="6"/>
                    </a:cubicBezTo>
                    <a:close/>
                    <a:moveTo>
                      <a:pt x="21" y="38"/>
                    </a:moveTo>
                    <a:cubicBezTo>
                      <a:pt x="19" y="40"/>
                      <a:pt x="17" y="42"/>
                      <a:pt x="15" y="42"/>
                    </a:cubicBezTo>
                    <a:cubicBezTo>
                      <a:pt x="12" y="42"/>
                      <a:pt x="10" y="40"/>
                      <a:pt x="8" y="38"/>
                    </a:cubicBezTo>
                    <a:cubicBezTo>
                      <a:pt x="7" y="35"/>
                      <a:pt x="6" y="31"/>
                      <a:pt x="6" y="23"/>
                    </a:cubicBezTo>
                    <a:cubicBezTo>
                      <a:pt x="6" y="16"/>
                      <a:pt x="7" y="11"/>
                      <a:pt x="9" y="8"/>
                    </a:cubicBezTo>
                    <a:cubicBezTo>
                      <a:pt x="10" y="6"/>
                      <a:pt x="12" y="5"/>
                      <a:pt x="15" y="5"/>
                    </a:cubicBezTo>
                    <a:cubicBezTo>
                      <a:pt x="17" y="5"/>
                      <a:pt x="19" y="6"/>
                      <a:pt x="21" y="8"/>
                    </a:cubicBezTo>
                    <a:cubicBezTo>
                      <a:pt x="23" y="11"/>
                      <a:pt x="24" y="16"/>
                      <a:pt x="24" y="23"/>
                    </a:cubicBezTo>
                    <a:cubicBezTo>
                      <a:pt x="24" y="30"/>
                      <a:pt x="23" y="35"/>
                      <a:pt x="21" y="38"/>
                    </a:cubicBezTo>
                    <a:close/>
                    <a:moveTo>
                      <a:pt x="21" y="38"/>
                    </a:moveTo>
                    <a:cubicBezTo>
                      <a:pt x="21" y="38"/>
                      <a:pt x="21" y="38"/>
                      <a:pt x="21" y="38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FD4A988-1871-4965-BA59-A4BF7AFA79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86013" y="4056063"/>
                <a:ext cx="26988" cy="69850"/>
              </a:xfrm>
              <a:custGeom>
                <a:avLst/>
                <a:gdLst/>
                <a:ahLst/>
                <a:cxnLst>
                  <a:cxn ang="0">
                    <a:pos x="17" y="45"/>
                  </a:cxn>
                  <a:cxn ang="0">
                    <a:pos x="17" y="0"/>
                  </a:cxn>
                  <a:cxn ang="0">
                    <a:pos x="13" y="0"/>
                  </a:cxn>
                  <a:cxn ang="0">
                    <a:pos x="8" y="6"/>
                  </a:cxn>
                  <a:cxn ang="0">
                    <a:pos x="0" y="12"/>
                  </a:cxn>
                  <a:cxn ang="0">
                    <a:pos x="0" y="17"/>
                  </a:cxn>
                  <a:cxn ang="0">
                    <a:pos x="6" y="14"/>
                  </a:cxn>
                  <a:cxn ang="0">
                    <a:pos x="11" y="10"/>
                  </a:cxn>
                  <a:cxn ang="0">
                    <a:pos x="11" y="45"/>
                  </a:cxn>
                  <a:cxn ang="0">
                    <a:pos x="17" y="45"/>
                  </a:cxn>
                  <a:cxn ang="0">
                    <a:pos x="17" y="45"/>
                  </a:cxn>
                  <a:cxn ang="0">
                    <a:pos x="17" y="45"/>
                  </a:cxn>
                </a:cxnLst>
                <a:rect l="0" t="0" r="r" b="b"/>
                <a:pathLst>
                  <a:path w="17" h="45">
                    <a:moveTo>
                      <a:pt x="17" y="45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2"/>
                      <a:pt x="11" y="4"/>
                      <a:pt x="8" y="6"/>
                    </a:cubicBezTo>
                    <a:cubicBezTo>
                      <a:pt x="6" y="8"/>
                      <a:pt x="3" y="10"/>
                      <a:pt x="0" y="1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16"/>
                      <a:pt x="4" y="15"/>
                      <a:pt x="6" y="14"/>
                    </a:cubicBezTo>
                    <a:cubicBezTo>
                      <a:pt x="8" y="13"/>
                      <a:pt x="10" y="11"/>
                      <a:pt x="11" y="10"/>
                    </a:cubicBezTo>
                    <a:cubicBezTo>
                      <a:pt x="11" y="45"/>
                      <a:pt x="11" y="45"/>
                      <a:pt x="11" y="45"/>
                    </a:cubicBezTo>
                    <a:lnTo>
                      <a:pt x="17" y="45"/>
                    </a:lnTo>
                    <a:close/>
                    <a:moveTo>
                      <a:pt x="17" y="45"/>
                    </a:moveTo>
                    <a:cubicBezTo>
                      <a:pt x="17" y="45"/>
                      <a:pt x="17" y="45"/>
                      <a:pt x="17" y="45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F9A1E30B-91FD-4F7F-8E17-31D2351190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44750" y="4168775"/>
                <a:ext cx="26988" cy="69850"/>
              </a:xfrm>
              <a:custGeom>
                <a:avLst/>
                <a:gdLst/>
                <a:ahLst/>
                <a:cxnLst>
                  <a:cxn ang="0">
                    <a:pos x="9" y="6"/>
                  </a:cxn>
                  <a:cxn ang="0">
                    <a:pos x="0" y="12"/>
                  </a:cxn>
                  <a:cxn ang="0">
                    <a:pos x="0" y="17"/>
                  </a:cxn>
                  <a:cxn ang="0">
                    <a:pos x="6" y="14"/>
                  </a:cxn>
                  <a:cxn ang="0">
                    <a:pos x="11" y="10"/>
                  </a:cxn>
                  <a:cxn ang="0">
                    <a:pos x="11" y="45"/>
                  </a:cxn>
                  <a:cxn ang="0">
                    <a:pos x="17" y="45"/>
                  </a:cxn>
                  <a:cxn ang="0">
                    <a:pos x="17" y="0"/>
                  </a:cxn>
                  <a:cxn ang="0">
                    <a:pos x="13" y="0"/>
                  </a:cxn>
                  <a:cxn ang="0">
                    <a:pos x="9" y="6"/>
                  </a:cxn>
                  <a:cxn ang="0">
                    <a:pos x="9" y="6"/>
                  </a:cxn>
                  <a:cxn ang="0">
                    <a:pos x="9" y="6"/>
                  </a:cxn>
                </a:cxnLst>
                <a:rect l="0" t="0" r="r" b="b"/>
                <a:pathLst>
                  <a:path w="17" h="45">
                    <a:moveTo>
                      <a:pt x="9" y="6"/>
                    </a:moveTo>
                    <a:cubicBezTo>
                      <a:pt x="6" y="8"/>
                      <a:pt x="3" y="10"/>
                      <a:pt x="0" y="1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16"/>
                      <a:pt x="4" y="15"/>
                      <a:pt x="6" y="14"/>
                    </a:cubicBezTo>
                    <a:cubicBezTo>
                      <a:pt x="8" y="13"/>
                      <a:pt x="10" y="12"/>
                      <a:pt x="11" y="10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2"/>
                      <a:pt x="11" y="4"/>
                      <a:pt x="9" y="6"/>
                    </a:cubicBezTo>
                    <a:close/>
                    <a:moveTo>
                      <a:pt x="9" y="6"/>
                    </a:moveTo>
                    <a:cubicBezTo>
                      <a:pt x="9" y="6"/>
                      <a:pt x="9" y="6"/>
                      <a:pt x="9" y="6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129B589F-05DE-4662-8B32-D6827E184D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17738" y="4173538"/>
                <a:ext cx="44450" cy="698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1" y="1"/>
                  </a:cxn>
                  <a:cxn ang="0">
                    <a:pos x="15" y="0"/>
                  </a:cxn>
                  <a:cxn ang="0">
                    <a:pos x="7" y="2"/>
                  </a:cxn>
                  <a:cxn ang="0">
                    <a:pos x="2" y="10"/>
                  </a:cxn>
                  <a:cxn ang="0">
                    <a:pos x="0" y="22"/>
                  </a:cxn>
                  <a:cxn ang="0">
                    <a:pos x="5" y="41"/>
                  </a:cxn>
                  <a:cxn ang="0">
                    <a:pos x="15" y="45"/>
                  </a:cxn>
                  <a:cxn ang="0">
                    <a:pos x="23" y="43"/>
                  </a:cxn>
                  <a:cxn ang="0">
                    <a:pos x="28" y="35"/>
                  </a:cxn>
                  <a:cxn ang="0">
                    <a:pos x="29" y="22"/>
                  </a:cxn>
                  <a:cxn ang="0">
                    <a:pos x="29" y="12"/>
                  </a:cxn>
                  <a:cxn ang="0">
                    <a:pos x="26" y="5"/>
                  </a:cxn>
                  <a:cxn ang="0">
                    <a:pos x="21" y="37"/>
                  </a:cxn>
                  <a:cxn ang="0">
                    <a:pos x="15" y="41"/>
                  </a:cxn>
                  <a:cxn ang="0">
                    <a:pos x="8" y="37"/>
                  </a:cxn>
                  <a:cxn ang="0">
                    <a:pos x="6" y="22"/>
                  </a:cxn>
                  <a:cxn ang="0">
                    <a:pos x="9" y="7"/>
                  </a:cxn>
                  <a:cxn ang="0">
                    <a:pos x="15" y="4"/>
                  </a:cxn>
                  <a:cxn ang="0">
                    <a:pos x="21" y="8"/>
                  </a:cxn>
                  <a:cxn ang="0">
                    <a:pos x="24" y="22"/>
                  </a:cxn>
                  <a:cxn ang="0">
                    <a:pos x="21" y="37"/>
                  </a:cxn>
                  <a:cxn ang="0">
                    <a:pos x="21" y="37"/>
                  </a:cxn>
                  <a:cxn ang="0">
                    <a:pos x="21" y="37"/>
                  </a:cxn>
                </a:cxnLst>
                <a:rect l="0" t="0" r="r" b="b"/>
                <a:pathLst>
                  <a:path w="29" h="45">
                    <a:moveTo>
                      <a:pt x="26" y="5"/>
                    </a:moveTo>
                    <a:cubicBezTo>
                      <a:pt x="25" y="3"/>
                      <a:pt x="23" y="2"/>
                      <a:pt x="21" y="1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2" y="0"/>
                      <a:pt x="9" y="0"/>
                      <a:pt x="7" y="2"/>
                    </a:cubicBezTo>
                    <a:cubicBezTo>
                      <a:pt x="5" y="4"/>
                      <a:pt x="3" y="6"/>
                      <a:pt x="2" y="10"/>
                    </a:cubicBezTo>
                    <a:cubicBezTo>
                      <a:pt x="1" y="13"/>
                      <a:pt x="0" y="17"/>
                      <a:pt x="0" y="22"/>
                    </a:cubicBezTo>
                    <a:cubicBezTo>
                      <a:pt x="0" y="31"/>
                      <a:pt x="2" y="37"/>
                      <a:pt x="5" y="41"/>
                    </a:cubicBezTo>
                    <a:cubicBezTo>
                      <a:pt x="7" y="44"/>
                      <a:pt x="10" y="45"/>
                      <a:pt x="15" y="45"/>
                    </a:cubicBezTo>
                    <a:cubicBezTo>
                      <a:pt x="18" y="45"/>
                      <a:pt x="21" y="45"/>
                      <a:pt x="23" y="43"/>
                    </a:cubicBezTo>
                    <a:cubicBezTo>
                      <a:pt x="25" y="41"/>
                      <a:pt x="27" y="38"/>
                      <a:pt x="28" y="35"/>
                    </a:cubicBezTo>
                    <a:cubicBezTo>
                      <a:pt x="29" y="32"/>
                      <a:pt x="29" y="28"/>
                      <a:pt x="29" y="22"/>
                    </a:cubicBezTo>
                    <a:cubicBezTo>
                      <a:pt x="29" y="18"/>
                      <a:pt x="29" y="14"/>
                      <a:pt x="29" y="12"/>
                    </a:cubicBezTo>
                    <a:cubicBezTo>
                      <a:pt x="28" y="9"/>
                      <a:pt x="27" y="7"/>
                      <a:pt x="26" y="5"/>
                    </a:cubicBezTo>
                    <a:close/>
                    <a:moveTo>
                      <a:pt x="21" y="37"/>
                    </a:moveTo>
                    <a:cubicBezTo>
                      <a:pt x="20" y="40"/>
                      <a:pt x="17" y="41"/>
                      <a:pt x="15" y="41"/>
                    </a:cubicBezTo>
                    <a:cubicBezTo>
                      <a:pt x="12" y="41"/>
                      <a:pt x="10" y="40"/>
                      <a:pt x="8" y="37"/>
                    </a:cubicBezTo>
                    <a:cubicBezTo>
                      <a:pt x="7" y="35"/>
                      <a:pt x="6" y="30"/>
                      <a:pt x="6" y="22"/>
                    </a:cubicBezTo>
                    <a:cubicBezTo>
                      <a:pt x="6" y="15"/>
                      <a:pt x="7" y="10"/>
                      <a:pt x="9" y="7"/>
                    </a:cubicBezTo>
                    <a:cubicBezTo>
                      <a:pt x="10" y="5"/>
                      <a:pt x="12" y="4"/>
                      <a:pt x="15" y="4"/>
                    </a:cubicBezTo>
                    <a:cubicBezTo>
                      <a:pt x="17" y="4"/>
                      <a:pt x="20" y="5"/>
                      <a:pt x="21" y="8"/>
                    </a:cubicBezTo>
                    <a:cubicBezTo>
                      <a:pt x="23" y="10"/>
                      <a:pt x="24" y="15"/>
                      <a:pt x="24" y="22"/>
                    </a:cubicBezTo>
                    <a:cubicBezTo>
                      <a:pt x="24" y="30"/>
                      <a:pt x="23" y="35"/>
                      <a:pt x="21" y="37"/>
                    </a:cubicBezTo>
                    <a:close/>
                    <a:moveTo>
                      <a:pt x="21" y="37"/>
                    </a:moveTo>
                    <a:cubicBezTo>
                      <a:pt x="21" y="37"/>
                      <a:pt x="21" y="37"/>
                      <a:pt x="21" y="37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A1627C8B-070B-4599-89E6-E4A289E9C81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8063" y="4173538"/>
                <a:ext cx="25400" cy="6985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0" y="11"/>
                  </a:cxn>
                  <a:cxn ang="0">
                    <a:pos x="0" y="16"/>
                  </a:cxn>
                  <a:cxn ang="0">
                    <a:pos x="6" y="13"/>
                  </a:cxn>
                  <a:cxn ang="0">
                    <a:pos x="11" y="10"/>
                  </a:cxn>
                  <a:cxn ang="0">
                    <a:pos x="11" y="45"/>
                  </a:cxn>
                  <a:cxn ang="0">
                    <a:pos x="17" y="45"/>
                  </a:cxn>
                  <a:cxn ang="0">
                    <a:pos x="17" y="0"/>
                  </a:cxn>
                  <a:cxn ang="0">
                    <a:pos x="13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17" h="45">
                    <a:moveTo>
                      <a:pt x="8" y="6"/>
                    </a:moveTo>
                    <a:cubicBezTo>
                      <a:pt x="6" y="8"/>
                      <a:pt x="3" y="9"/>
                      <a:pt x="0" y="1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" y="16"/>
                      <a:pt x="4" y="15"/>
                      <a:pt x="6" y="13"/>
                    </a:cubicBezTo>
                    <a:cubicBezTo>
                      <a:pt x="8" y="12"/>
                      <a:pt x="10" y="11"/>
                      <a:pt x="11" y="10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1"/>
                      <a:pt x="11" y="3"/>
                      <a:pt x="8" y="6"/>
                    </a:cubicBezTo>
                    <a:close/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E707C017-7C76-460E-AF6C-C00FD33906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25688" y="4173538"/>
                <a:ext cx="25400" cy="6985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0" y="11"/>
                  </a:cxn>
                  <a:cxn ang="0">
                    <a:pos x="0" y="16"/>
                  </a:cxn>
                  <a:cxn ang="0">
                    <a:pos x="5" y="13"/>
                  </a:cxn>
                  <a:cxn ang="0">
                    <a:pos x="11" y="10"/>
                  </a:cxn>
                  <a:cxn ang="0">
                    <a:pos x="11" y="45"/>
                  </a:cxn>
                  <a:cxn ang="0">
                    <a:pos x="16" y="45"/>
                  </a:cxn>
                  <a:cxn ang="0">
                    <a:pos x="16" y="0"/>
                  </a:cxn>
                  <a:cxn ang="0">
                    <a:pos x="13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16" h="45">
                    <a:moveTo>
                      <a:pt x="8" y="6"/>
                    </a:moveTo>
                    <a:cubicBezTo>
                      <a:pt x="5" y="8"/>
                      <a:pt x="3" y="9"/>
                      <a:pt x="0" y="1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3" y="15"/>
                      <a:pt x="5" y="13"/>
                    </a:cubicBezTo>
                    <a:cubicBezTo>
                      <a:pt x="8" y="12"/>
                      <a:pt x="9" y="11"/>
                      <a:pt x="11" y="10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6" y="45"/>
                      <a:pt x="16" y="45"/>
                      <a:pt x="16" y="45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1"/>
                      <a:pt x="10" y="3"/>
                      <a:pt x="8" y="6"/>
                    </a:cubicBezTo>
                    <a:close/>
                    <a:moveTo>
                      <a:pt x="8" y="6"/>
                    </a:moveTo>
                    <a:cubicBezTo>
                      <a:pt x="8" y="6"/>
                      <a:pt x="8" y="6"/>
                      <a:pt x="8" y="6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8260AE1B-4DC7-44BC-AF10-9665791712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71725" y="4173538"/>
                <a:ext cx="46038" cy="698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1" y="1"/>
                  </a:cxn>
                  <a:cxn ang="0">
                    <a:pos x="15" y="0"/>
                  </a:cxn>
                  <a:cxn ang="0">
                    <a:pos x="7" y="2"/>
                  </a:cxn>
                  <a:cxn ang="0">
                    <a:pos x="2" y="10"/>
                  </a:cxn>
                  <a:cxn ang="0">
                    <a:pos x="0" y="22"/>
                  </a:cxn>
                  <a:cxn ang="0">
                    <a:pos x="5" y="41"/>
                  </a:cxn>
                  <a:cxn ang="0">
                    <a:pos x="15" y="45"/>
                  </a:cxn>
                  <a:cxn ang="0">
                    <a:pos x="23" y="43"/>
                  </a:cxn>
                  <a:cxn ang="0">
                    <a:pos x="28" y="35"/>
                  </a:cxn>
                  <a:cxn ang="0">
                    <a:pos x="30" y="22"/>
                  </a:cxn>
                  <a:cxn ang="0">
                    <a:pos x="29" y="12"/>
                  </a:cxn>
                  <a:cxn ang="0">
                    <a:pos x="26" y="5"/>
                  </a:cxn>
                  <a:cxn ang="0">
                    <a:pos x="21" y="37"/>
                  </a:cxn>
                  <a:cxn ang="0">
                    <a:pos x="15" y="41"/>
                  </a:cxn>
                  <a:cxn ang="0">
                    <a:pos x="9" y="37"/>
                  </a:cxn>
                  <a:cxn ang="0">
                    <a:pos x="6" y="22"/>
                  </a:cxn>
                  <a:cxn ang="0">
                    <a:pos x="9" y="7"/>
                  </a:cxn>
                  <a:cxn ang="0">
                    <a:pos x="15" y="4"/>
                  </a:cxn>
                  <a:cxn ang="0">
                    <a:pos x="21" y="8"/>
                  </a:cxn>
                  <a:cxn ang="0">
                    <a:pos x="24" y="22"/>
                  </a:cxn>
                  <a:cxn ang="0">
                    <a:pos x="21" y="37"/>
                  </a:cxn>
                  <a:cxn ang="0">
                    <a:pos x="21" y="37"/>
                  </a:cxn>
                  <a:cxn ang="0">
                    <a:pos x="21" y="37"/>
                  </a:cxn>
                </a:cxnLst>
                <a:rect l="0" t="0" r="r" b="b"/>
                <a:pathLst>
                  <a:path w="30" h="45">
                    <a:moveTo>
                      <a:pt x="26" y="5"/>
                    </a:moveTo>
                    <a:cubicBezTo>
                      <a:pt x="25" y="3"/>
                      <a:pt x="23" y="2"/>
                      <a:pt x="21" y="1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2" y="0"/>
                      <a:pt x="9" y="0"/>
                      <a:pt x="7" y="2"/>
                    </a:cubicBezTo>
                    <a:cubicBezTo>
                      <a:pt x="5" y="4"/>
                      <a:pt x="3" y="6"/>
                      <a:pt x="2" y="10"/>
                    </a:cubicBezTo>
                    <a:cubicBezTo>
                      <a:pt x="1" y="13"/>
                      <a:pt x="0" y="17"/>
                      <a:pt x="0" y="22"/>
                    </a:cubicBezTo>
                    <a:cubicBezTo>
                      <a:pt x="0" y="31"/>
                      <a:pt x="2" y="37"/>
                      <a:pt x="5" y="41"/>
                    </a:cubicBezTo>
                    <a:cubicBezTo>
                      <a:pt x="7" y="44"/>
                      <a:pt x="11" y="45"/>
                      <a:pt x="15" y="45"/>
                    </a:cubicBezTo>
                    <a:cubicBezTo>
                      <a:pt x="18" y="45"/>
                      <a:pt x="21" y="45"/>
                      <a:pt x="23" y="43"/>
                    </a:cubicBezTo>
                    <a:cubicBezTo>
                      <a:pt x="25" y="41"/>
                      <a:pt x="27" y="38"/>
                      <a:pt x="28" y="35"/>
                    </a:cubicBezTo>
                    <a:cubicBezTo>
                      <a:pt x="29" y="32"/>
                      <a:pt x="30" y="28"/>
                      <a:pt x="30" y="22"/>
                    </a:cubicBezTo>
                    <a:cubicBezTo>
                      <a:pt x="30" y="18"/>
                      <a:pt x="29" y="14"/>
                      <a:pt x="29" y="12"/>
                    </a:cubicBezTo>
                    <a:cubicBezTo>
                      <a:pt x="28" y="9"/>
                      <a:pt x="27" y="7"/>
                      <a:pt x="26" y="5"/>
                    </a:cubicBezTo>
                    <a:close/>
                    <a:moveTo>
                      <a:pt x="21" y="37"/>
                    </a:moveTo>
                    <a:cubicBezTo>
                      <a:pt x="20" y="40"/>
                      <a:pt x="17" y="41"/>
                      <a:pt x="15" y="41"/>
                    </a:cubicBezTo>
                    <a:cubicBezTo>
                      <a:pt x="12" y="41"/>
                      <a:pt x="10" y="40"/>
                      <a:pt x="9" y="37"/>
                    </a:cubicBezTo>
                    <a:cubicBezTo>
                      <a:pt x="7" y="35"/>
                      <a:pt x="6" y="30"/>
                      <a:pt x="6" y="22"/>
                    </a:cubicBezTo>
                    <a:cubicBezTo>
                      <a:pt x="6" y="15"/>
                      <a:pt x="7" y="10"/>
                      <a:pt x="9" y="7"/>
                    </a:cubicBezTo>
                    <a:cubicBezTo>
                      <a:pt x="10" y="5"/>
                      <a:pt x="12" y="4"/>
                      <a:pt x="15" y="4"/>
                    </a:cubicBezTo>
                    <a:cubicBezTo>
                      <a:pt x="17" y="4"/>
                      <a:pt x="20" y="5"/>
                      <a:pt x="21" y="8"/>
                    </a:cubicBezTo>
                    <a:cubicBezTo>
                      <a:pt x="23" y="10"/>
                      <a:pt x="24" y="15"/>
                      <a:pt x="24" y="22"/>
                    </a:cubicBezTo>
                    <a:cubicBezTo>
                      <a:pt x="24" y="30"/>
                      <a:pt x="23" y="35"/>
                      <a:pt x="21" y="37"/>
                    </a:cubicBezTo>
                    <a:close/>
                    <a:moveTo>
                      <a:pt x="21" y="37"/>
                    </a:moveTo>
                    <a:cubicBezTo>
                      <a:pt x="21" y="37"/>
                      <a:pt x="21" y="37"/>
                      <a:pt x="21" y="37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37546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667" b="0" i="0" u="none" strike="noStrike" kern="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6" name="Text Placeholder 3">
              <a:extLst>
                <a:ext uri="{FF2B5EF4-FFF2-40B4-BE49-F238E27FC236}">
                  <a16:creationId xmlns:a16="http://schemas.microsoft.com/office/drawing/2014/main" id="{C048DD42-7B01-40E2-B537-48A10829DDD2}"/>
                </a:ext>
              </a:extLst>
            </p:cNvPr>
            <p:cNvSpPr txBox="1">
              <a:spLocks/>
            </p:cNvSpPr>
            <p:nvPr/>
          </p:nvSpPr>
          <p:spPr>
            <a:xfrm>
              <a:off x="558078" y="4603448"/>
              <a:ext cx="26857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r>
                <a:rPr lang="zh-CN" altLang="en-US" dirty="0"/>
                <a:t>对接见证宝的后台引擎开发</a:t>
              </a:r>
              <a:endParaRPr lang="en-US" dirty="0"/>
            </a:p>
          </p:txBody>
        </p:sp>
      </p:grpSp>
      <p:sp>
        <p:nvSpPr>
          <p:cNvPr id="38" name="十字形 37">
            <a:extLst>
              <a:ext uri="{FF2B5EF4-FFF2-40B4-BE49-F238E27FC236}">
                <a16:creationId xmlns:a16="http://schemas.microsoft.com/office/drawing/2014/main" id="{46BAC00D-9512-43F4-A110-4B57FAB288B7}"/>
              </a:ext>
            </a:extLst>
          </p:cNvPr>
          <p:cNvSpPr/>
          <p:nvPr/>
        </p:nvSpPr>
        <p:spPr>
          <a:xfrm>
            <a:off x="5095244" y="2880201"/>
            <a:ext cx="2001511" cy="2001511"/>
          </a:xfrm>
          <a:prstGeom prst="plus">
            <a:avLst>
              <a:gd name="adj" fmla="val 441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圆角矩形 7">
            <a:extLst>
              <a:ext uri="{FF2B5EF4-FFF2-40B4-BE49-F238E27FC236}">
                <a16:creationId xmlns:a16="http://schemas.microsoft.com/office/drawing/2014/main" id="{53E93131-C3B9-4F78-9EC0-ECB91103E3C0}"/>
              </a:ext>
            </a:extLst>
          </p:cNvPr>
          <p:cNvSpPr/>
          <p:nvPr/>
        </p:nvSpPr>
        <p:spPr>
          <a:xfrm rot="20458633">
            <a:off x="4485857" y="5471475"/>
            <a:ext cx="3342440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私有部署、源码移交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3E30E58-5462-499C-9BB1-D7AD671596C6}"/>
              </a:ext>
            </a:extLst>
          </p:cNvPr>
          <p:cNvSpPr txBox="1"/>
          <p:nvPr/>
        </p:nvSpPr>
        <p:spPr>
          <a:xfrm>
            <a:off x="505096" y="1415826"/>
            <a:ext cx="1067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基于已有的平台，为夏都通构建见证宝沉淀资金账户，以及面向用户的移动钱包体系</a:t>
            </a:r>
          </a:p>
        </p:txBody>
      </p:sp>
    </p:spTree>
    <p:extLst>
      <p:ext uri="{BB962C8B-B14F-4D97-AF65-F5344CB8AC3E}">
        <p14:creationId xmlns:p14="http://schemas.microsoft.com/office/powerpoint/2010/main" val="120600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90DD320-A634-4FA0-BED3-2BD30B02412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产品与技术支持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82F2D0-A1A7-4F61-8CFD-F7D2C956531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产品平台框架的技术支持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5A46B8-D87F-4BF3-9555-C1BF07A4A5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34" y="2363144"/>
            <a:ext cx="6260153" cy="33159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C779944-6D97-42F3-85CD-B4D96A5A41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4324" y="2219048"/>
            <a:ext cx="2266906" cy="40320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5328A2A-6452-4703-BCF3-D67A6D7D6EB0}"/>
              </a:ext>
            </a:extLst>
          </p:cNvPr>
          <p:cNvSpPr txBox="1"/>
          <p:nvPr/>
        </p:nvSpPr>
        <p:spPr>
          <a:xfrm>
            <a:off x="1482770" y="5848345"/>
            <a:ext cx="38207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批量核心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商业小应用市场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2CCC2F7-59E3-476A-A0C9-9D90D21F9E57}"/>
              </a:ext>
            </a:extLst>
          </p:cNvPr>
          <p:cNvSpPr txBox="1"/>
          <p:nvPr/>
        </p:nvSpPr>
        <p:spPr>
          <a:xfrm>
            <a:off x="8137402" y="6519446"/>
            <a:ext cx="38207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手机端小应用容器</a:t>
            </a:r>
          </a:p>
        </p:txBody>
      </p:sp>
      <p:sp>
        <p:nvSpPr>
          <p:cNvPr id="10" name="十字形 9">
            <a:extLst>
              <a:ext uri="{FF2B5EF4-FFF2-40B4-BE49-F238E27FC236}">
                <a16:creationId xmlns:a16="http://schemas.microsoft.com/office/drawing/2014/main" id="{D522E18F-FA72-4509-9309-3D6100E48E60}"/>
              </a:ext>
            </a:extLst>
          </p:cNvPr>
          <p:cNvSpPr/>
          <p:nvPr/>
        </p:nvSpPr>
        <p:spPr>
          <a:xfrm>
            <a:off x="7112986" y="3508281"/>
            <a:ext cx="1453602" cy="1453602"/>
          </a:xfrm>
          <a:prstGeom prst="plus">
            <a:avLst>
              <a:gd name="adj" fmla="val 441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6245964-517F-4BE5-80D6-C6CA1ABFD390}"/>
              </a:ext>
            </a:extLst>
          </p:cNvPr>
          <p:cNvSpPr txBox="1"/>
          <p:nvPr/>
        </p:nvSpPr>
        <p:spPr>
          <a:xfrm>
            <a:off x="757933" y="1419469"/>
            <a:ext cx="106761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基于陈述的产品框架，在钱包的基础上，为夏都通构建各类</a:t>
            </a:r>
            <a:r>
              <a:rPr lang="zh-CN" altLang="en-US" sz="2000" dirty="0">
                <a:solidFill>
                  <a:srgbClr val="4472C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夏都通所有且专属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的小应用。</a:t>
            </a:r>
          </a:p>
        </p:txBody>
      </p:sp>
      <p:sp>
        <p:nvSpPr>
          <p:cNvPr id="12" name="圆角矩形 7">
            <a:extLst>
              <a:ext uri="{FF2B5EF4-FFF2-40B4-BE49-F238E27FC236}">
                <a16:creationId xmlns:a16="http://schemas.microsoft.com/office/drawing/2014/main" id="{BCF7192E-217C-4E8D-9CAF-D5FE1196392E}"/>
              </a:ext>
            </a:extLst>
          </p:cNvPr>
          <p:cNvSpPr/>
          <p:nvPr/>
        </p:nvSpPr>
        <p:spPr>
          <a:xfrm rot="20458633">
            <a:off x="6466181" y="5620207"/>
            <a:ext cx="3342440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源码移交、省心</a:t>
            </a:r>
          </a:p>
        </p:txBody>
      </p:sp>
      <p:sp>
        <p:nvSpPr>
          <p:cNvPr id="13" name="圆角矩形 7">
            <a:extLst>
              <a:ext uri="{FF2B5EF4-FFF2-40B4-BE49-F238E27FC236}">
                <a16:creationId xmlns:a16="http://schemas.microsoft.com/office/drawing/2014/main" id="{C6339800-099B-4AFA-93DC-8CC4E08F60C6}"/>
              </a:ext>
            </a:extLst>
          </p:cNvPr>
          <p:cNvSpPr/>
          <p:nvPr/>
        </p:nvSpPr>
        <p:spPr>
          <a:xfrm rot="20458633">
            <a:off x="3483888" y="5704845"/>
            <a:ext cx="3342440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持续迭代</a:t>
            </a:r>
          </a:p>
        </p:txBody>
      </p:sp>
    </p:spTree>
    <p:extLst>
      <p:ext uri="{BB962C8B-B14F-4D97-AF65-F5344CB8AC3E}">
        <p14:creationId xmlns:p14="http://schemas.microsoft.com/office/powerpoint/2010/main" val="137408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椭圆 32">
            <a:extLst>
              <a:ext uri="{FF2B5EF4-FFF2-40B4-BE49-F238E27FC236}">
                <a16:creationId xmlns:a16="http://schemas.microsoft.com/office/drawing/2014/main" id="{AF2C02AE-B0DC-41C4-AE51-55576F5F3964}"/>
              </a:ext>
            </a:extLst>
          </p:cNvPr>
          <p:cNvSpPr/>
          <p:nvPr/>
        </p:nvSpPr>
        <p:spPr>
          <a:xfrm>
            <a:off x="7391849" y="2055716"/>
            <a:ext cx="3638939" cy="363893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B8F7C42-2A7F-48AA-A272-E582F4451D9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支付体系带来的发展潜力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BE4491-6E27-45E3-AE82-986B78F2CB2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商业生态的核心掌握在夏都通手里</a:t>
            </a:r>
          </a:p>
        </p:txBody>
      </p:sp>
      <p:grpSp>
        <p:nvGrpSpPr>
          <p:cNvPr id="4" name="Group 10">
            <a:extLst>
              <a:ext uri="{FF2B5EF4-FFF2-40B4-BE49-F238E27FC236}">
                <a16:creationId xmlns:a16="http://schemas.microsoft.com/office/drawing/2014/main" id="{A2EC70B1-1D6F-4825-9F35-36A695D074FE}"/>
              </a:ext>
            </a:extLst>
          </p:cNvPr>
          <p:cNvGrpSpPr/>
          <p:nvPr/>
        </p:nvGrpSpPr>
        <p:grpSpPr>
          <a:xfrm>
            <a:off x="1023474" y="1791206"/>
            <a:ext cx="6378811" cy="3348614"/>
            <a:chOff x="6471015" y="2845681"/>
            <a:chExt cx="4824437" cy="2532632"/>
          </a:xfrm>
        </p:grpSpPr>
        <p:grpSp>
          <p:nvGrpSpPr>
            <p:cNvPr id="5" name="Group 343">
              <a:extLst>
                <a:ext uri="{FF2B5EF4-FFF2-40B4-BE49-F238E27FC236}">
                  <a16:creationId xmlns:a16="http://schemas.microsoft.com/office/drawing/2014/main" id="{871E51D6-043F-492E-9190-047AE4481EDD}"/>
                </a:ext>
              </a:extLst>
            </p:cNvPr>
            <p:cNvGrpSpPr/>
            <p:nvPr/>
          </p:nvGrpSpPr>
          <p:grpSpPr>
            <a:xfrm>
              <a:off x="6471015" y="2845681"/>
              <a:ext cx="4824437" cy="664967"/>
              <a:chOff x="4574726" y="2048798"/>
              <a:chExt cx="4824437" cy="664967"/>
            </a:xfrm>
          </p:grpSpPr>
          <p:sp>
            <p:nvSpPr>
              <p:cNvPr id="22" name="Rectangle 32">
                <a:extLst>
                  <a:ext uri="{FF2B5EF4-FFF2-40B4-BE49-F238E27FC236}">
                    <a16:creationId xmlns:a16="http://schemas.microsoft.com/office/drawing/2014/main" id="{C86B1925-A6A0-48D3-9D9A-2B534E2BD88A}"/>
                  </a:ext>
                </a:extLst>
              </p:cNvPr>
              <p:cNvSpPr/>
              <p:nvPr/>
            </p:nvSpPr>
            <p:spPr>
              <a:xfrm>
                <a:off x="4574726" y="2048798"/>
                <a:ext cx="4314879" cy="400110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2800" b="1" dirty="0">
                    <a:solidFill>
                      <a:srgbClr val="44546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支付的流程全部掌握在夏都通手中</a:t>
                </a: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sp>
            <p:nvSpPr>
              <p:cNvPr id="23" name="Rectangle 33">
                <a:extLst>
                  <a:ext uri="{FF2B5EF4-FFF2-40B4-BE49-F238E27FC236}">
                    <a16:creationId xmlns:a16="http://schemas.microsoft.com/office/drawing/2014/main" id="{92F2D7DE-59C4-4178-8201-87FC81A90975}"/>
                  </a:ext>
                </a:extLst>
              </p:cNvPr>
              <p:cNvSpPr/>
              <p:nvPr/>
            </p:nvSpPr>
            <p:spPr>
              <a:xfrm>
                <a:off x="4574726" y="2405988"/>
                <a:ext cx="4824437" cy="307777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Open Sans Light" pitchFamily="34" charset="0"/>
                  </a:rPr>
                  <a:t>天然的商业业务闭环</a:t>
                </a:r>
                <a:endParaRPr kumimoji="0" lang="ms-MY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 Light" pitchFamily="34" charset="0"/>
                </a:endParaRPr>
              </a:p>
            </p:txBody>
          </p:sp>
        </p:grpSp>
        <p:grpSp>
          <p:nvGrpSpPr>
            <p:cNvPr id="6" name="Group 344">
              <a:extLst>
                <a:ext uri="{FF2B5EF4-FFF2-40B4-BE49-F238E27FC236}">
                  <a16:creationId xmlns:a16="http://schemas.microsoft.com/office/drawing/2014/main" id="{76860BD0-628A-489E-864C-23A1D9B6769C}"/>
                </a:ext>
              </a:extLst>
            </p:cNvPr>
            <p:cNvGrpSpPr/>
            <p:nvPr/>
          </p:nvGrpSpPr>
          <p:grpSpPr>
            <a:xfrm>
              <a:off x="6539727" y="3784652"/>
              <a:ext cx="2408657" cy="307777"/>
              <a:chOff x="4643438" y="2786064"/>
              <a:chExt cx="2408657" cy="307777"/>
            </a:xfrm>
          </p:grpSpPr>
          <p:sp>
            <p:nvSpPr>
              <p:cNvPr id="18" name="Rectangle 28">
                <a:extLst>
                  <a:ext uri="{FF2B5EF4-FFF2-40B4-BE49-F238E27FC236}">
                    <a16:creationId xmlns:a16="http://schemas.microsoft.com/office/drawing/2014/main" id="{B3E83D60-12C8-4401-8DEE-7E204A7AB67E}"/>
                  </a:ext>
                </a:extLst>
              </p:cNvPr>
              <p:cNvSpPr/>
              <p:nvPr/>
            </p:nvSpPr>
            <p:spPr>
              <a:xfrm>
                <a:off x="5072066" y="2786064"/>
                <a:ext cx="1980029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掌握用户的资金流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grpSp>
            <p:nvGrpSpPr>
              <p:cNvPr id="19" name="Group 332">
                <a:extLst>
                  <a:ext uri="{FF2B5EF4-FFF2-40B4-BE49-F238E27FC236}">
                    <a16:creationId xmlns:a16="http://schemas.microsoft.com/office/drawing/2014/main" id="{023D924E-DB0E-4F6D-ABBB-1BF8769EDC6D}"/>
                  </a:ext>
                </a:extLst>
              </p:cNvPr>
              <p:cNvGrpSpPr/>
              <p:nvPr/>
            </p:nvGrpSpPr>
            <p:grpSpPr>
              <a:xfrm>
                <a:off x="4643438" y="2786064"/>
                <a:ext cx="288476" cy="288476"/>
                <a:chOff x="4643438" y="2786064"/>
                <a:chExt cx="288476" cy="288476"/>
              </a:xfrm>
            </p:grpSpPr>
            <p:sp>
              <p:nvSpPr>
                <p:cNvPr id="20" name="Oval 30">
                  <a:extLst>
                    <a:ext uri="{FF2B5EF4-FFF2-40B4-BE49-F238E27FC236}">
                      <a16:creationId xmlns:a16="http://schemas.microsoft.com/office/drawing/2014/main" id="{9A5615A2-0AE7-4BA7-87CA-3127269797C0}"/>
                    </a:ext>
                  </a:extLst>
                </p:cNvPr>
                <p:cNvSpPr/>
                <p:nvPr/>
              </p:nvSpPr>
              <p:spPr>
                <a:xfrm>
                  <a:off x="4643438" y="2786064"/>
                  <a:ext cx="288476" cy="288476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1" name="Freeform 26">
                  <a:extLst>
                    <a:ext uri="{FF2B5EF4-FFF2-40B4-BE49-F238E27FC236}">
                      <a16:creationId xmlns:a16="http://schemas.microsoft.com/office/drawing/2014/main" id="{C8807F0B-5CED-4AF8-AE71-4571CCAB48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5506" y="2871746"/>
                  <a:ext cx="114518" cy="118766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7" name="Group 347">
              <a:extLst>
                <a:ext uri="{FF2B5EF4-FFF2-40B4-BE49-F238E27FC236}">
                  <a16:creationId xmlns:a16="http://schemas.microsoft.com/office/drawing/2014/main" id="{FFEC116C-6B20-4949-B6CA-113186E20C2D}"/>
                </a:ext>
              </a:extLst>
            </p:cNvPr>
            <p:cNvGrpSpPr/>
            <p:nvPr/>
          </p:nvGrpSpPr>
          <p:grpSpPr>
            <a:xfrm>
              <a:off x="6539727" y="5070536"/>
              <a:ext cx="2767730" cy="307777"/>
              <a:chOff x="4643438" y="4071948"/>
              <a:chExt cx="2767730" cy="307777"/>
            </a:xfrm>
          </p:grpSpPr>
          <p:sp>
            <p:nvSpPr>
              <p:cNvPr id="16" name="Rectangle 24">
                <a:extLst>
                  <a:ext uri="{FF2B5EF4-FFF2-40B4-BE49-F238E27FC236}">
                    <a16:creationId xmlns:a16="http://schemas.microsoft.com/office/drawing/2014/main" id="{0B4217C9-F9F0-4435-B3DF-7D3C942557FA}"/>
                  </a:ext>
                </a:extLst>
              </p:cNvPr>
              <p:cNvSpPr/>
              <p:nvPr/>
            </p:nvSpPr>
            <p:spPr>
              <a:xfrm>
                <a:off x="5072066" y="4071948"/>
                <a:ext cx="2339102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掌握用户消费的习惯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sp>
            <p:nvSpPr>
              <p:cNvPr id="17" name="Oval 26">
                <a:extLst>
                  <a:ext uri="{FF2B5EF4-FFF2-40B4-BE49-F238E27FC236}">
                    <a16:creationId xmlns:a16="http://schemas.microsoft.com/office/drawing/2014/main" id="{29BAB47A-E7D7-4605-A5E4-D835A6EBCCB3}"/>
                  </a:ext>
                </a:extLst>
              </p:cNvPr>
              <p:cNvSpPr/>
              <p:nvPr/>
            </p:nvSpPr>
            <p:spPr>
              <a:xfrm>
                <a:off x="4643438" y="4071948"/>
                <a:ext cx="288476" cy="28847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8" name="Group 346">
              <a:extLst>
                <a:ext uri="{FF2B5EF4-FFF2-40B4-BE49-F238E27FC236}">
                  <a16:creationId xmlns:a16="http://schemas.microsoft.com/office/drawing/2014/main" id="{6A4F06E5-84FB-41D9-974A-52C06A609851}"/>
                </a:ext>
              </a:extLst>
            </p:cNvPr>
            <p:cNvGrpSpPr/>
            <p:nvPr/>
          </p:nvGrpSpPr>
          <p:grpSpPr>
            <a:xfrm>
              <a:off x="6539727" y="4641908"/>
              <a:ext cx="3126803" cy="307777"/>
              <a:chOff x="4643438" y="3643320"/>
              <a:chExt cx="3126803" cy="307777"/>
            </a:xfrm>
          </p:grpSpPr>
          <p:sp>
            <p:nvSpPr>
              <p:cNvPr id="12" name="Rectangle 20">
                <a:extLst>
                  <a:ext uri="{FF2B5EF4-FFF2-40B4-BE49-F238E27FC236}">
                    <a16:creationId xmlns:a16="http://schemas.microsoft.com/office/drawing/2014/main" id="{B47F643F-FD3E-483D-98AC-2A2FDA3F4307}"/>
                  </a:ext>
                </a:extLst>
              </p:cNvPr>
              <p:cNvSpPr/>
              <p:nvPr/>
            </p:nvSpPr>
            <p:spPr>
              <a:xfrm>
                <a:off x="5072066" y="3643320"/>
                <a:ext cx="2698175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dirty="0">
                    <a:solidFill>
                      <a:srgbClr val="44546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掌握用户消费地理位置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grpSp>
            <p:nvGrpSpPr>
              <p:cNvPr id="13" name="Group 341">
                <a:extLst>
                  <a:ext uri="{FF2B5EF4-FFF2-40B4-BE49-F238E27FC236}">
                    <a16:creationId xmlns:a16="http://schemas.microsoft.com/office/drawing/2014/main" id="{209F7AB6-5295-444F-B38A-7D9F3E9810BB}"/>
                  </a:ext>
                </a:extLst>
              </p:cNvPr>
              <p:cNvGrpSpPr/>
              <p:nvPr/>
            </p:nvGrpSpPr>
            <p:grpSpPr>
              <a:xfrm>
                <a:off x="4643438" y="3643320"/>
                <a:ext cx="288476" cy="288476"/>
                <a:chOff x="4643438" y="3643320"/>
                <a:chExt cx="288476" cy="288476"/>
              </a:xfrm>
            </p:grpSpPr>
            <p:sp>
              <p:nvSpPr>
                <p:cNvPr id="14" name="Oval 22">
                  <a:extLst>
                    <a:ext uri="{FF2B5EF4-FFF2-40B4-BE49-F238E27FC236}">
                      <a16:creationId xmlns:a16="http://schemas.microsoft.com/office/drawing/2014/main" id="{889C3EF5-A518-4A1E-BCDA-8059B4C9DD71}"/>
                    </a:ext>
                  </a:extLst>
                </p:cNvPr>
                <p:cNvSpPr/>
                <p:nvPr/>
              </p:nvSpPr>
              <p:spPr>
                <a:xfrm>
                  <a:off x="4643438" y="3643320"/>
                  <a:ext cx="288476" cy="288476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5" name="Freeform 26">
                  <a:extLst>
                    <a:ext uri="{FF2B5EF4-FFF2-40B4-BE49-F238E27FC236}">
                      <a16:creationId xmlns:a16="http://schemas.microsoft.com/office/drawing/2014/main" id="{103D02D8-EF7C-4309-8428-A366D8E6F8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5506" y="3729002"/>
                  <a:ext cx="114518" cy="118766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9" name="Group 345">
              <a:extLst>
                <a:ext uri="{FF2B5EF4-FFF2-40B4-BE49-F238E27FC236}">
                  <a16:creationId xmlns:a16="http://schemas.microsoft.com/office/drawing/2014/main" id="{4DB2D3A1-35CD-4E71-89B4-725C43406602}"/>
                </a:ext>
              </a:extLst>
            </p:cNvPr>
            <p:cNvGrpSpPr/>
            <p:nvPr/>
          </p:nvGrpSpPr>
          <p:grpSpPr>
            <a:xfrm>
              <a:off x="6539727" y="4213280"/>
              <a:ext cx="3126803" cy="307777"/>
              <a:chOff x="4643438" y="3214692"/>
              <a:chExt cx="3126803" cy="307777"/>
            </a:xfrm>
          </p:grpSpPr>
          <p:sp>
            <p:nvSpPr>
              <p:cNvPr id="10" name="Rectangle 16">
                <a:extLst>
                  <a:ext uri="{FF2B5EF4-FFF2-40B4-BE49-F238E27FC236}">
                    <a16:creationId xmlns:a16="http://schemas.microsoft.com/office/drawing/2014/main" id="{1D67A037-EADA-4C39-AFB3-B1D9851DE2A8}"/>
                  </a:ext>
                </a:extLst>
              </p:cNvPr>
              <p:cNvSpPr/>
              <p:nvPr/>
            </p:nvSpPr>
            <p:spPr>
              <a:xfrm>
                <a:off x="5072066" y="3214692"/>
                <a:ext cx="2698175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lvl="0">
                  <a:defRPr/>
                </a:pPr>
                <a:r>
                  <a:rPr lang="zh-CN" altLang="en-US" dirty="0">
                    <a:solidFill>
                      <a:srgbClr val="44546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掌握用户消费的数据流</a:t>
                </a:r>
                <a:endParaRPr lang="en-US" altLang="zh-CN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sp>
            <p:nvSpPr>
              <p:cNvPr id="11" name="Oval 18">
                <a:extLst>
                  <a:ext uri="{FF2B5EF4-FFF2-40B4-BE49-F238E27FC236}">
                    <a16:creationId xmlns:a16="http://schemas.microsoft.com/office/drawing/2014/main" id="{82ADFB28-D9C7-49BC-9F24-6D3E0A0CEFE3}"/>
                  </a:ext>
                </a:extLst>
              </p:cNvPr>
              <p:cNvSpPr/>
              <p:nvPr/>
            </p:nvSpPr>
            <p:spPr>
              <a:xfrm>
                <a:off x="4643438" y="3214692"/>
                <a:ext cx="288476" cy="28847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4" name="Freeform 26">
            <a:extLst>
              <a:ext uri="{FF2B5EF4-FFF2-40B4-BE49-F238E27FC236}">
                <a16:creationId xmlns:a16="http://schemas.microsoft.com/office/drawing/2014/main" id="{2AE195B2-338A-4521-B678-4355A488AD07}"/>
              </a:ext>
            </a:extLst>
          </p:cNvPr>
          <p:cNvSpPr>
            <a:spLocks/>
          </p:cNvSpPr>
          <p:nvPr/>
        </p:nvSpPr>
        <p:spPr bwMode="auto">
          <a:xfrm>
            <a:off x="1242632" y="3711621"/>
            <a:ext cx="151414" cy="157031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802DE693-1406-4052-B7D3-FEB98563619D}"/>
              </a:ext>
            </a:extLst>
          </p:cNvPr>
          <p:cNvSpPr>
            <a:spLocks/>
          </p:cNvSpPr>
          <p:nvPr/>
        </p:nvSpPr>
        <p:spPr bwMode="auto">
          <a:xfrm>
            <a:off x="1242632" y="4857834"/>
            <a:ext cx="151414" cy="157031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Rectangle 33">
            <a:extLst>
              <a:ext uri="{FF2B5EF4-FFF2-40B4-BE49-F238E27FC236}">
                <a16:creationId xmlns:a16="http://schemas.microsoft.com/office/drawing/2014/main" id="{04E21581-6464-45BC-96E7-728026194870}"/>
              </a:ext>
            </a:extLst>
          </p:cNvPr>
          <p:cNvSpPr/>
          <p:nvPr/>
        </p:nvSpPr>
        <p:spPr>
          <a:xfrm>
            <a:off x="8592954" y="3580193"/>
            <a:ext cx="1492681" cy="68067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 Light" pitchFamily="34" charset="0"/>
              </a:rPr>
              <a:t>广告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27" name="Rectangle 33">
            <a:extLst>
              <a:ext uri="{FF2B5EF4-FFF2-40B4-BE49-F238E27FC236}">
                <a16:creationId xmlns:a16="http://schemas.microsoft.com/office/drawing/2014/main" id="{3FAC646F-CB86-4778-9C05-4C56432D1C6E}"/>
              </a:ext>
            </a:extLst>
          </p:cNvPr>
          <p:cNvSpPr/>
          <p:nvPr/>
        </p:nvSpPr>
        <p:spPr>
          <a:xfrm>
            <a:off x="8903188" y="4530694"/>
            <a:ext cx="1492681" cy="54424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itchFamily="34" charset="0"/>
              </a:rPr>
              <a:t>电商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28" name="Rectangle 33">
            <a:extLst>
              <a:ext uri="{FF2B5EF4-FFF2-40B4-BE49-F238E27FC236}">
                <a16:creationId xmlns:a16="http://schemas.microsoft.com/office/drawing/2014/main" id="{2FBC38BF-C13D-425A-B8CA-62E4D9BA5F3E}"/>
              </a:ext>
            </a:extLst>
          </p:cNvPr>
          <p:cNvSpPr/>
          <p:nvPr/>
        </p:nvSpPr>
        <p:spPr>
          <a:xfrm>
            <a:off x="7759088" y="4139322"/>
            <a:ext cx="2343308" cy="40693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itchFamily="34" charset="0"/>
              </a:rPr>
              <a:t>大数据精准营销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29" name="Rectangle 33">
            <a:extLst>
              <a:ext uri="{FF2B5EF4-FFF2-40B4-BE49-F238E27FC236}">
                <a16:creationId xmlns:a16="http://schemas.microsoft.com/office/drawing/2014/main" id="{C79EFFF2-381D-404D-96F5-23317DBEDF68}"/>
              </a:ext>
            </a:extLst>
          </p:cNvPr>
          <p:cNvSpPr/>
          <p:nvPr/>
        </p:nvSpPr>
        <p:spPr>
          <a:xfrm>
            <a:off x="8382784" y="2887858"/>
            <a:ext cx="2343308" cy="40693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 Light" pitchFamily="34" charset="0"/>
              </a:rPr>
              <a:t>电子票证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30" name="Rectangle 33">
            <a:extLst>
              <a:ext uri="{FF2B5EF4-FFF2-40B4-BE49-F238E27FC236}">
                <a16:creationId xmlns:a16="http://schemas.microsoft.com/office/drawing/2014/main" id="{179F157A-F844-4E1F-A9E9-F1FF68138170}"/>
              </a:ext>
            </a:extLst>
          </p:cNvPr>
          <p:cNvSpPr/>
          <p:nvPr/>
        </p:nvSpPr>
        <p:spPr>
          <a:xfrm>
            <a:off x="7601170" y="3383302"/>
            <a:ext cx="1206927" cy="344721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 Light" pitchFamily="34" charset="0"/>
              </a:rPr>
              <a:t>电子票证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31" name="Rectangle 33">
            <a:extLst>
              <a:ext uri="{FF2B5EF4-FFF2-40B4-BE49-F238E27FC236}">
                <a16:creationId xmlns:a16="http://schemas.microsoft.com/office/drawing/2014/main" id="{8BFAB253-198E-4F50-A264-0302F8FB4577}"/>
              </a:ext>
            </a:extLst>
          </p:cNvPr>
          <p:cNvSpPr/>
          <p:nvPr/>
        </p:nvSpPr>
        <p:spPr>
          <a:xfrm>
            <a:off x="9554438" y="3352193"/>
            <a:ext cx="2343308" cy="40693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itchFamily="34" charset="0"/>
              </a:rPr>
              <a:t>定制公交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7B822DE-4904-4EC4-8DA2-D21849E006E3}"/>
              </a:ext>
            </a:extLst>
          </p:cNvPr>
          <p:cNvSpPr txBox="1"/>
          <p:nvPr/>
        </p:nvSpPr>
        <p:spPr>
          <a:xfrm>
            <a:off x="9951180" y="4422466"/>
            <a:ext cx="559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4D6D175-F4C7-4A35-8810-DDFBFDD124C2}"/>
              </a:ext>
            </a:extLst>
          </p:cNvPr>
          <p:cNvSpPr txBox="1"/>
          <p:nvPr/>
        </p:nvSpPr>
        <p:spPr>
          <a:xfrm>
            <a:off x="7391849" y="5745221"/>
            <a:ext cx="38207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可扩展的业务场景</a:t>
            </a:r>
          </a:p>
        </p:txBody>
      </p:sp>
      <p:sp>
        <p:nvSpPr>
          <p:cNvPr id="35" name="Rectangle 33">
            <a:extLst>
              <a:ext uri="{FF2B5EF4-FFF2-40B4-BE49-F238E27FC236}">
                <a16:creationId xmlns:a16="http://schemas.microsoft.com/office/drawing/2014/main" id="{B533ED0E-F389-4C19-94A1-85542D185FF7}"/>
              </a:ext>
            </a:extLst>
          </p:cNvPr>
          <p:cNvSpPr/>
          <p:nvPr/>
        </p:nvSpPr>
        <p:spPr>
          <a:xfrm>
            <a:off x="8653305" y="2492393"/>
            <a:ext cx="2343308" cy="40693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itchFamily="34" charset="0"/>
              </a:rPr>
              <a:t>聚合支付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653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1">
            <a:extLst>
              <a:ext uri="{FF2B5EF4-FFF2-40B4-BE49-F238E27FC236}">
                <a16:creationId xmlns:a16="http://schemas.microsoft.com/office/drawing/2014/main" id="{0545BA08-3963-42BD-8C16-C12DBA2087A0}"/>
              </a:ext>
            </a:extLst>
          </p:cNvPr>
          <p:cNvGrpSpPr/>
          <p:nvPr/>
        </p:nvGrpSpPr>
        <p:grpSpPr>
          <a:xfrm>
            <a:off x="5249510" y="2283666"/>
            <a:ext cx="1504256" cy="1923862"/>
            <a:chOff x="8066090" y="2289176"/>
            <a:chExt cx="1508126" cy="1928812"/>
          </a:xfrm>
        </p:grpSpPr>
        <p:sp>
          <p:nvSpPr>
            <p:cNvPr id="98" name="Freeform 5">
              <a:extLst>
                <a:ext uri="{FF2B5EF4-FFF2-40B4-BE49-F238E27FC236}">
                  <a16:creationId xmlns:a16="http://schemas.microsoft.com/office/drawing/2014/main" id="{BC459F23-4821-4828-A32D-B23FD23EA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4128" y="2351088"/>
              <a:ext cx="700088" cy="1050925"/>
            </a:xfrm>
            <a:custGeom>
              <a:avLst/>
              <a:gdLst>
                <a:gd name="T0" fmla="*/ 319 w 401"/>
                <a:gd name="T1" fmla="*/ 285 h 604"/>
                <a:gd name="T2" fmla="*/ 246 w 401"/>
                <a:gd name="T3" fmla="*/ 185 h 604"/>
                <a:gd name="T4" fmla="*/ 183 w 401"/>
                <a:gd name="T5" fmla="*/ 111 h 604"/>
                <a:gd name="T6" fmla="*/ 76 w 401"/>
                <a:gd name="T7" fmla="*/ 53 h 604"/>
                <a:gd name="T8" fmla="*/ 76 w 401"/>
                <a:gd name="T9" fmla="*/ 240 h 604"/>
                <a:gd name="T10" fmla="*/ 136 w 401"/>
                <a:gd name="T11" fmla="*/ 399 h 604"/>
                <a:gd name="T12" fmla="*/ 177 w 401"/>
                <a:gd name="T13" fmla="*/ 503 h 604"/>
                <a:gd name="T14" fmla="*/ 245 w 401"/>
                <a:gd name="T15" fmla="*/ 604 h 604"/>
                <a:gd name="T16" fmla="*/ 291 w 401"/>
                <a:gd name="T17" fmla="*/ 524 h 604"/>
                <a:gd name="T18" fmla="*/ 317 w 401"/>
                <a:gd name="T19" fmla="*/ 399 h 604"/>
                <a:gd name="T20" fmla="*/ 319 w 401"/>
                <a:gd name="T21" fmla="*/ 285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1" h="604">
                  <a:moveTo>
                    <a:pt x="319" y="285"/>
                  </a:moveTo>
                  <a:cubicBezTo>
                    <a:pt x="361" y="150"/>
                    <a:pt x="246" y="185"/>
                    <a:pt x="246" y="185"/>
                  </a:cubicBezTo>
                  <a:cubicBezTo>
                    <a:pt x="255" y="107"/>
                    <a:pt x="183" y="111"/>
                    <a:pt x="183" y="111"/>
                  </a:cubicBezTo>
                  <a:cubicBezTo>
                    <a:pt x="173" y="0"/>
                    <a:pt x="76" y="53"/>
                    <a:pt x="76" y="53"/>
                  </a:cubicBezTo>
                  <a:cubicBezTo>
                    <a:pt x="26" y="87"/>
                    <a:pt x="76" y="240"/>
                    <a:pt x="76" y="240"/>
                  </a:cubicBezTo>
                  <a:cubicBezTo>
                    <a:pt x="0" y="301"/>
                    <a:pt x="136" y="399"/>
                    <a:pt x="136" y="399"/>
                  </a:cubicBezTo>
                  <a:cubicBezTo>
                    <a:pt x="76" y="466"/>
                    <a:pt x="177" y="503"/>
                    <a:pt x="177" y="503"/>
                  </a:cubicBezTo>
                  <a:cubicBezTo>
                    <a:pt x="163" y="600"/>
                    <a:pt x="245" y="604"/>
                    <a:pt x="245" y="604"/>
                  </a:cubicBezTo>
                  <a:cubicBezTo>
                    <a:pt x="311" y="599"/>
                    <a:pt x="291" y="524"/>
                    <a:pt x="291" y="524"/>
                  </a:cubicBezTo>
                  <a:cubicBezTo>
                    <a:pt x="391" y="483"/>
                    <a:pt x="317" y="399"/>
                    <a:pt x="317" y="399"/>
                  </a:cubicBezTo>
                  <a:cubicBezTo>
                    <a:pt x="401" y="338"/>
                    <a:pt x="319" y="285"/>
                    <a:pt x="319" y="285"/>
                  </a:cubicBezTo>
                  <a:close/>
                </a:path>
              </a:pathLst>
            </a:custGeom>
            <a:solidFill>
              <a:srgbClr val="F61A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Freeform 6">
              <a:extLst>
                <a:ext uri="{FF2B5EF4-FFF2-40B4-BE49-F238E27FC236}">
                  <a16:creationId xmlns:a16="http://schemas.microsoft.com/office/drawing/2014/main" id="{129967D8-79D2-40F8-8576-BDC531421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7440" y="3319463"/>
              <a:ext cx="331788" cy="898525"/>
            </a:xfrm>
            <a:custGeom>
              <a:avLst/>
              <a:gdLst>
                <a:gd name="T0" fmla="*/ 175 w 190"/>
                <a:gd name="T1" fmla="*/ 46 h 516"/>
                <a:gd name="T2" fmla="*/ 121 w 190"/>
                <a:gd name="T3" fmla="*/ 140 h 516"/>
                <a:gd name="T4" fmla="*/ 120 w 190"/>
                <a:gd name="T5" fmla="*/ 144 h 516"/>
                <a:gd name="T6" fmla="*/ 121 w 190"/>
                <a:gd name="T7" fmla="*/ 140 h 516"/>
                <a:gd name="T8" fmla="*/ 104 w 190"/>
                <a:gd name="T9" fmla="*/ 0 h 516"/>
                <a:gd name="T10" fmla="*/ 72 w 190"/>
                <a:gd name="T11" fmla="*/ 18 h 516"/>
                <a:gd name="T12" fmla="*/ 92 w 190"/>
                <a:gd name="T13" fmla="*/ 170 h 516"/>
                <a:gd name="T14" fmla="*/ 93 w 190"/>
                <a:gd name="T15" fmla="*/ 177 h 516"/>
                <a:gd name="T16" fmla="*/ 92 w 190"/>
                <a:gd name="T17" fmla="*/ 170 h 516"/>
                <a:gd name="T18" fmla="*/ 6 w 190"/>
                <a:gd name="T19" fmla="*/ 21 h 516"/>
                <a:gd name="T20" fmla="*/ 0 w 190"/>
                <a:gd name="T21" fmla="*/ 71 h 516"/>
                <a:gd name="T22" fmla="*/ 71 w 190"/>
                <a:gd name="T23" fmla="*/ 233 h 516"/>
                <a:gd name="T24" fmla="*/ 61 w 190"/>
                <a:gd name="T25" fmla="*/ 505 h 516"/>
                <a:gd name="T26" fmla="*/ 119 w 190"/>
                <a:gd name="T27" fmla="*/ 516 h 516"/>
                <a:gd name="T28" fmla="*/ 163 w 190"/>
                <a:gd name="T29" fmla="*/ 509 h 516"/>
                <a:gd name="T30" fmla="*/ 173 w 190"/>
                <a:gd name="T31" fmla="*/ 505 h 516"/>
                <a:gd name="T32" fmla="*/ 153 w 190"/>
                <a:gd name="T33" fmla="*/ 298 h 516"/>
                <a:gd name="T34" fmla="*/ 190 w 190"/>
                <a:gd name="T35" fmla="*/ 91 h 516"/>
                <a:gd name="T36" fmla="*/ 175 w 190"/>
                <a:gd name="T37" fmla="*/ 46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0" h="516">
                  <a:moveTo>
                    <a:pt x="175" y="46"/>
                  </a:moveTo>
                  <a:cubicBezTo>
                    <a:pt x="139" y="76"/>
                    <a:pt x="124" y="127"/>
                    <a:pt x="121" y="140"/>
                  </a:cubicBezTo>
                  <a:cubicBezTo>
                    <a:pt x="120" y="142"/>
                    <a:pt x="120" y="143"/>
                    <a:pt x="120" y="144"/>
                  </a:cubicBezTo>
                  <a:cubicBezTo>
                    <a:pt x="120" y="144"/>
                    <a:pt x="120" y="142"/>
                    <a:pt x="121" y="140"/>
                  </a:cubicBezTo>
                  <a:cubicBezTo>
                    <a:pt x="122" y="119"/>
                    <a:pt x="104" y="0"/>
                    <a:pt x="104" y="0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85" y="41"/>
                    <a:pt x="91" y="141"/>
                    <a:pt x="92" y="170"/>
                  </a:cubicBezTo>
                  <a:cubicBezTo>
                    <a:pt x="93" y="172"/>
                    <a:pt x="93" y="175"/>
                    <a:pt x="93" y="177"/>
                  </a:cubicBezTo>
                  <a:cubicBezTo>
                    <a:pt x="93" y="177"/>
                    <a:pt x="93" y="174"/>
                    <a:pt x="92" y="170"/>
                  </a:cubicBezTo>
                  <a:cubicBezTo>
                    <a:pt x="87" y="106"/>
                    <a:pt x="6" y="21"/>
                    <a:pt x="6" y="2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25" y="79"/>
                    <a:pt x="53" y="152"/>
                    <a:pt x="71" y="233"/>
                  </a:cubicBezTo>
                  <a:cubicBezTo>
                    <a:pt x="88" y="314"/>
                    <a:pt x="61" y="505"/>
                    <a:pt x="61" y="505"/>
                  </a:cubicBezTo>
                  <a:cubicBezTo>
                    <a:pt x="61" y="505"/>
                    <a:pt x="104" y="516"/>
                    <a:pt x="119" y="516"/>
                  </a:cubicBezTo>
                  <a:cubicBezTo>
                    <a:pt x="130" y="516"/>
                    <a:pt x="163" y="509"/>
                    <a:pt x="163" y="509"/>
                  </a:cubicBezTo>
                  <a:cubicBezTo>
                    <a:pt x="173" y="505"/>
                    <a:pt x="173" y="505"/>
                    <a:pt x="173" y="505"/>
                  </a:cubicBezTo>
                  <a:cubicBezTo>
                    <a:pt x="163" y="479"/>
                    <a:pt x="153" y="298"/>
                    <a:pt x="153" y="298"/>
                  </a:cubicBezTo>
                  <a:cubicBezTo>
                    <a:pt x="141" y="139"/>
                    <a:pt x="190" y="91"/>
                    <a:pt x="190" y="91"/>
                  </a:cubicBezTo>
                  <a:lnTo>
                    <a:pt x="175" y="46"/>
                  </a:lnTo>
                  <a:close/>
                </a:path>
              </a:pathLst>
            </a:custGeom>
            <a:solidFill>
              <a:srgbClr val="F61A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Freeform 7">
              <a:extLst>
                <a:ext uri="{FF2B5EF4-FFF2-40B4-BE49-F238E27FC236}">
                  <a16:creationId xmlns:a16="http://schemas.microsoft.com/office/drawing/2014/main" id="{FFDE828D-D80D-4932-99B5-4E694EE5C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9228" y="2784476"/>
              <a:ext cx="349250" cy="501650"/>
            </a:xfrm>
            <a:custGeom>
              <a:avLst/>
              <a:gdLst>
                <a:gd name="T0" fmla="*/ 135 w 201"/>
                <a:gd name="T1" fmla="*/ 96 h 289"/>
                <a:gd name="T2" fmla="*/ 70 w 201"/>
                <a:gd name="T3" fmla="*/ 21 h 289"/>
                <a:gd name="T4" fmla="*/ 82 w 201"/>
                <a:gd name="T5" fmla="*/ 267 h 289"/>
                <a:gd name="T6" fmla="*/ 143 w 201"/>
                <a:gd name="T7" fmla="*/ 185 h 289"/>
                <a:gd name="T8" fmla="*/ 135 w 201"/>
                <a:gd name="T9" fmla="*/ 96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1" h="289">
                  <a:moveTo>
                    <a:pt x="135" y="96"/>
                  </a:moveTo>
                  <a:cubicBezTo>
                    <a:pt x="173" y="0"/>
                    <a:pt x="70" y="21"/>
                    <a:pt x="70" y="21"/>
                  </a:cubicBezTo>
                  <a:cubicBezTo>
                    <a:pt x="0" y="35"/>
                    <a:pt x="82" y="267"/>
                    <a:pt x="82" y="267"/>
                  </a:cubicBezTo>
                  <a:cubicBezTo>
                    <a:pt x="181" y="289"/>
                    <a:pt x="143" y="185"/>
                    <a:pt x="143" y="185"/>
                  </a:cubicBezTo>
                  <a:cubicBezTo>
                    <a:pt x="201" y="130"/>
                    <a:pt x="135" y="96"/>
                    <a:pt x="135" y="96"/>
                  </a:cubicBezTo>
                  <a:close/>
                </a:path>
              </a:pathLst>
            </a:custGeom>
            <a:solidFill>
              <a:srgbClr val="F61A00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Freeform 8">
              <a:extLst>
                <a:ext uri="{FF2B5EF4-FFF2-40B4-BE49-F238E27FC236}">
                  <a16:creationId xmlns:a16="http://schemas.microsoft.com/office/drawing/2014/main" id="{E1E89420-FFD0-4C20-AC89-035451C56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840" y="2289176"/>
              <a:ext cx="571500" cy="700087"/>
            </a:xfrm>
            <a:custGeom>
              <a:avLst/>
              <a:gdLst>
                <a:gd name="T0" fmla="*/ 282 w 328"/>
                <a:gd name="T1" fmla="*/ 282 h 402"/>
                <a:gd name="T2" fmla="*/ 293 w 328"/>
                <a:gd name="T3" fmla="*/ 220 h 402"/>
                <a:gd name="T4" fmla="*/ 238 w 328"/>
                <a:gd name="T5" fmla="*/ 188 h 402"/>
                <a:gd name="T6" fmla="*/ 228 w 328"/>
                <a:gd name="T7" fmla="*/ 190 h 402"/>
                <a:gd name="T8" fmla="*/ 238 w 328"/>
                <a:gd name="T9" fmla="*/ 188 h 402"/>
                <a:gd name="T10" fmla="*/ 254 w 328"/>
                <a:gd name="T11" fmla="*/ 123 h 402"/>
                <a:gd name="T12" fmla="*/ 157 w 328"/>
                <a:gd name="T13" fmla="*/ 69 h 402"/>
                <a:gd name="T14" fmla="*/ 79 w 328"/>
                <a:gd name="T15" fmla="*/ 9 h 402"/>
                <a:gd name="T16" fmla="*/ 36 w 328"/>
                <a:gd name="T17" fmla="*/ 69 h 402"/>
                <a:gd name="T18" fmla="*/ 67 w 328"/>
                <a:gd name="T19" fmla="*/ 146 h 402"/>
                <a:gd name="T20" fmla="*/ 109 w 328"/>
                <a:gd name="T21" fmla="*/ 217 h 402"/>
                <a:gd name="T22" fmla="*/ 161 w 328"/>
                <a:gd name="T23" fmla="*/ 304 h 402"/>
                <a:gd name="T24" fmla="*/ 244 w 328"/>
                <a:gd name="T25" fmla="*/ 395 h 402"/>
                <a:gd name="T26" fmla="*/ 315 w 328"/>
                <a:gd name="T27" fmla="*/ 347 h 402"/>
                <a:gd name="T28" fmla="*/ 282 w 328"/>
                <a:gd name="T29" fmla="*/ 28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8" h="402">
                  <a:moveTo>
                    <a:pt x="282" y="282"/>
                  </a:moveTo>
                  <a:cubicBezTo>
                    <a:pt x="305" y="235"/>
                    <a:pt x="293" y="220"/>
                    <a:pt x="293" y="220"/>
                  </a:cubicBezTo>
                  <a:cubicBezTo>
                    <a:pt x="286" y="185"/>
                    <a:pt x="254" y="185"/>
                    <a:pt x="238" y="188"/>
                  </a:cubicBezTo>
                  <a:cubicBezTo>
                    <a:pt x="235" y="189"/>
                    <a:pt x="232" y="190"/>
                    <a:pt x="228" y="190"/>
                  </a:cubicBezTo>
                  <a:cubicBezTo>
                    <a:pt x="228" y="190"/>
                    <a:pt x="232" y="189"/>
                    <a:pt x="238" y="188"/>
                  </a:cubicBezTo>
                  <a:cubicBezTo>
                    <a:pt x="261" y="177"/>
                    <a:pt x="254" y="123"/>
                    <a:pt x="254" y="123"/>
                  </a:cubicBezTo>
                  <a:cubicBezTo>
                    <a:pt x="242" y="35"/>
                    <a:pt x="157" y="69"/>
                    <a:pt x="157" y="69"/>
                  </a:cubicBezTo>
                  <a:cubicBezTo>
                    <a:pt x="155" y="0"/>
                    <a:pt x="79" y="9"/>
                    <a:pt x="79" y="9"/>
                  </a:cubicBezTo>
                  <a:cubicBezTo>
                    <a:pt x="34" y="13"/>
                    <a:pt x="36" y="69"/>
                    <a:pt x="36" y="69"/>
                  </a:cubicBezTo>
                  <a:cubicBezTo>
                    <a:pt x="30" y="99"/>
                    <a:pt x="67" y="146"/>
                    <a:pt x="67" y="146"/>
                  </a:cubicBezTo>
                  <a:cubicBezTo>
                    <a:pt x="0" y="249"/>
                    <a:pt x="109" y="217"/>
                    <a:pt x="109" y="217"/>
                  </a:cubicBezTo>
                  <a:cubicBezTo>
                    <a:pt x="34" y="277"/>
                    <a:pt x="161" y="304"/>
                    <a:pt x="161" y="304"/>
                  </a:cubicBezTo>
                  <a:cubicBezTo>
                    <a:pt x="139" y="402"/>
                    <a:pt x="244" y="395"/>
                    <a:pt x="244" y="395"/>
                  </a:cubicBezTo>
                  <a:cubicBezTo>
                    <a:pt x="309" y="401"/>
                    <a:pt x="315" y="347"/>
                    <a:pt x="315" y="347"/>
                  </a:cubicBezTo>
                  <a:cubicBezTo>
                    <a:pt x="328" y="309"/>
                    <a:pt x="282" y="282"/>
                    <a:pt x="282" y="282"/>
                  </a:cubicBezTo>
                  <a:close/>
                </a:path>
              </a:pathLst>
            </a:custGeom>
            <a:solidFill>
              <a:srgbClr val="F61A00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" name="Freeform 9">
              <a:extLst>
                <a:ext uri="{FF2B5EF4-FFF2-40B4-BE49-F238E27FC236}">
                  <a16:creationId xmlns:a16="http://schemas.microsoft.com/office/drawing/2014/main" id="{46BD873F-73D2-4831-B330-A7E2E00EB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878" y="2362201"/>
              <a:ext cx="701675" cy="682625"/>
            </a:xfrm>
            <a:custGeom>
              <a:avLst/>
              <a:gdLst>
                <a:gd name="T0" fmla="*/ 315 w 403"/>
                <a:gd name="T1" fmla="*/ 128 h 392"/>
                <a:gd name="T2" fmla="*/ 259 w 403"/>
                <a:gd name="T3" fmla="*/ 76 h 392"/>
                <a:gd name="T4" fmla="*/ 202 w 403"/>
                <a:gd name="T5" fmla="*/ 6 h 392"/>
                <a:gd name="T6" fmla="*/ 150 w 403"/>
                <a:gd name="T7" fmla="*/ 71 h 392"/>
                <a:gd name="T8" fmla="*/ 78 w 403"/>
                <a:gd name="T9" fmla="*/ 140 h 392"/>
                <a:gd name="T10" fmla="*/ 116 w 403"/>
                <a:gd name="T11" fmla="*/ 264 h 392"/>
                <a:gd name="T12" fmla="*/ 189 w 403"/>
                <a:gd name="T13" fmla="*/ 322 h 392"/>
                <a:gd name="T14" fmla="*/ 281 w 403"/>
                <a:gd name="T15" fmla="*/ 304 h 392"/>
                <a:gd name="T16" fmla="*/ 315 w 403"/>
                <a:gd name="T17" fmla="*/ 205 h 392"/>
                <a:gd name="T18" fmla="*/ 315 w 403"/>
                <a:gd name="T19" fmla="*/ 128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3" h="392">
                  <a:moveTo>
                    <a:pt x="315" y="128"/>
                  </a:moveTo>
                  <a:cubicBezTo>
                    <a:pt x="321" y="59"/>
                    <a:pt x="259" y="76"/>
                    <a:pt x="259" y="76"/>
                  </a:cubicBezTo>
                  <a:cubicBezTo>
                    <a:pt x="249" y="0"/>
                    <a:pt x="202" y="6"/>
                    <a:pt x="202" y="6"/>
                  </a:cubicBezTo>
                  <a:cubicBezTo>
                    <a:pt x="152" y="11"/>
                    <a:pt x="150" y="71"/>
                    <a:pt x="150" y="71"/>
                  </a:cubicBezTo>
                  <a:cubicBezTo>
                    <a:pt x="62" y="67"/>
                    <a:pt x="78" y="140"/>
                    <a:pt x="78" y="140"/>
                  </a:cubicBezTo>
                  <a:cubicBezTo>
                    <a:pt x="0" y="215"/>
                    <a:pt x="116" y="264"/>
                    <a:pt x="116" y="264"/>
                  </a:cubicBezTo>
                  <a:cubicBezTo>
                    <a:pt x="94" y="360"/>
                    <a:pt x="189" y="322"/>
                    <a:pt x="189" y="322"/>
                  </a:cubicBezTo>
                  <a:cubicBezTo>
                    <a:pt x="248" y="392"/>
                    <a:pt x="281" y="304"/>
                    <a:pt x="281" y="304"/>
                  </a:cubicBezTo>
                  <a:cubicBezTo>
                    <a:pt x="335" y="310"/>
                    <a:pt x="315" y="205"/>
                    <a:pt x="315" y="205"/>
                  </a:cubicBezTo>
                  <a:cubicBezTo>
                    <a:pt x="403" y="157"/>
                    <a:pt x="315" y="128"/>
                    <a:pt x="315" y="128"/>
                  </a:cubicBezTo>
                  <a:close/>
                </a:path>
              </a:pathLst>
            </a:custGeom>
            <a:solidFill>
              <a:srgbClr val="F61A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Freeform 10">
              <a:extLst>
                <a:ext uri="{FF2B5EF4-FFF2-40B4-BE49-F238E27FC236}">
                  <a16:creationId xmlns:a16="http://schemas.microsoft.com/office/drawing/2014/main" id="{C6CAB416-AB5C-4D58-A2C6-48957F281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0378" y="2600326"/>
              <a:ext cx="649288" cy="647700"/>
            </a:xfrm>
            <a:custGeom>
              <a:avLst/>
              <a:gdLst>
                <a:gd name="T0" fmla="*/ 286 w 373"/>
                <a:gd name="T1" fmla="*/ 160 h 372"/>
                <a:gd name="T2" fmla="*/ 297 w 373"/>
                <a:gd name="T3" fmla="*/ 95 h 372"/>
                <a:gd name="T4" fmla="*/ 219 w 373"/>
                <a:gd name="T5" fmla="*/ 81 h 372"/>
                <a:gd name="T6" fmla="*/ 168 w 373"/>
                <a:gd name="T7" fmla="*/ 3 h 372"/>
                <a:gd name="T8" fmla="*/ 116 w 373"/>
                <a:gd name="T9" fmla="*/ 73 h 372"/>
                <a:gd name="T10" fmla="*/ 81 w 373"/>
                <a:gd name="T11" fmla="*/ 145 h 372"/>
                <a:gd name="T12" fmla="*/ 67 w 373"/>
                <a:gd name="T13" fmla="*/ 256 h 372"/>
                <a:gd name="T14" fmla="*/ 79 w 373"/>
                <a:gd name="T15" fmla="*/ 256 h 372"/>
                <a:gd name="T16" fmla="*/ 149 w 373"/>
                <a:gd name="T17" fmla="*/ 291 h 372"/>
                <a:gd name="T18" fmla="*/ 214 w 373"/>
                <a:gd name="T19" fmla="*/ 289 h 372"/>
                <a:gd name="T20" fmla="*/ 341 w 373"/>
                <a:gd name="T21" fmla="*/ 246 h 372"/>
                <a:gd name="T22" fmla="*/ 286 w 373"/>
                <a:gd name="T23" fmla="*/ 16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3" h="372">
                  <a:moveTo>
                    <a:pt x="286" y="160"/>
                  </a:moveTo>
                  <a:cubicBezTo>
                    <a:pt x="321" y="150"/>
                    <a:pt x="297" y="95"/>
                    <a:pt x="297" y="95"/>
                  </a:cubicBezTo>
                  <a:cubicBezTo>
                    <a:pt x="279" y="43"/>
                    <a:pt x="219" y="81"/>
                    <a:pt x="219" y="81"/>
                  </a:cubicBezTo>
                  <a:cubicBezTo>
                    <a:pt x="243" y="1"/>
                    <a:pt x="168" y="3"/>
                    <a:pt x="168" y="3"/>
                  </a:cubicBezTo>
                  <a:cubicBezTo>
                    <a:pt x="123" y="0"/>
                    <a:pt x="116" y="73"/>
                    <a:pt x="116" y="73"/>
                  </a:cubicBezTo>
                  <a:cubicBezTo>
                    <a:pt x="38" y="80"/>
                    <a:pt x="81" y="145"/>
                    <a:pt x="81" y="145"/>
                  </a:cubicBezTo>
                  <a:cubicBezTo>
                    <a:pt x="0" y="182"/>
                    <a:pt x="67" y="256"/>
                    <a:pt x="67" y="256"/>
                  </a:cubicBezTo>
                  <a:cubicBezTo>
                    <a:pt x="71" y="261"/>
                    <a:pt x="79" y="256"/>
                    <a:pt x="79" y="256"/>
                  </a:cubicBezTo>
                  <a:cubicBezTo>
                    <a:pt x="71" y="345"/>
                    <a:pt x="149" y="291"/>
                    <a:pt x="149" y="291"/>
                  </a:cubicBezTo>
                  <a:cubicBezTo>
                    <a:pt x="156" y="339"/>
                    <a:pt x="214" y="289"/>
                    <a:pt x="214" y="289"/>
                  </a:cubicBezTo>
                  <a:cubicBezTo>
                    <a:pt x="295" y="372"/>
                    <a:pt x="341" y="246"/>
                    <a:pt x="341" y="246"/>
                  </a:cubicBezTo>
                  <a:cubicBezTo>
                    <a:pt x="373" y="171"/>
                    <a:pt x="286" y="160"/>
                    <a:pt x="286" y="160"/>
                  </a:cubicBezTo>
                  <a:close/>
                </a:path>
              </a:pathLst>
            </a:custGeom>
            <a:solidFill>
              <a:srgbClr val="F61A00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" name="Freeform 11">
              <a:extLst>
                <a:ext uri="{FF2B5EF4-FFF2-40B4-BE49-F238E27FC236}">
                  <a16:creationId xmlns:a16="http://schemas.microsoft.com/office/drawing/2014/main" id="{F0C0A7CF-16AF-4A41-9BB2-13506F6B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6090" y="2941638"/>
              <a:ext cx="706438" cy="731837"/>
            </a:xfrm>
            <a:custGeom>
              <a:avLst/>
              <a:gdLst>
                <a:gd name="T0" fmla="*/ 332 w 405"/>
                <a:gd name="T1" fmla="*/ 134 h 420"/>
                <a:gd name="T2" fmla="*/ 264 w 405"/>
                <a:gd name="T3" fmla="*/ 85 h 420"/>
                <a:gd name="T4" fmla="*/ 190 w 405"/>
                <a:gd name="T5" fmla="*/ 37 h 420"/>
                <a:gd name="T6" fmla="*/ 160 w 405"/>
                <a:gd name="T7" fmla="*/ 3 h 420"/>
                <a:gd name="T8" fmla="*/ 158 w 405"/>
                <a:gd name="T9" fmla="*/ 3 h 420"/>
                <a:gd name="T10" fmla="*/ 92 w 405"/>
                <a:gd name="T11" fmla="*/ 57 h 420"/>
                <a:gd name="T12" fmla="*/ 86 w 405"/>
                <a:gd name="T13" fmla="*/ 148 h 420"/>
                <a:gd name="T14" fmla="*/ 94 w 405"/>
                <a:gd name="T15" fmla="*/ 221 h 420"/>
                <a:gd name="T16" fmla="*/ 136 w 405"/>
                <a:gd name="T17" fmla="*/ 276 h 420"/>
                <a:gd name="T18" fmla="*/ 201 w 405"/>
                <a:gd name="T19" fmla="*/ 346 h 420"/>
                <a:gd name="T20" fmla="*/ 200 w 405"/>
                <a:gd name="T21" fmla="*/ 344 h 420"/>
                <a:gd name="T22" fmla="*/ 200 w 405"/>
                <a:gd name="T23" fmla="*/ 344 h 420"/>
                <a:gd name="T24" fmla="*/ 200 w 405"/>
                <a:gd name="T25" fmla="*/ 344 h 420"/>
                <a:gd name="T26" fmla="*/ 203 w 405"/>
                <a:gd name="T27" fmla="*/ 349 h 420"/>
                <a:gd name="T28" fmla="*/ 281 w 405"/>
                <a:gd name="T29" fmla="*/ 355 h 420"/>
                <a:gd name="T30" fmla="*/ 284 w 405"/>
                <a:gd name="T31" fmla="*/ 357 h 420"/>
                <a:gd name="T32" fmla="*/ 348 w 405"/>
                <a:gd name="T33" fmla="*/ 315 h 420"/>
                <a:gd name="T34" fmla="*/ 354 w 405"/>
                <a:gd name="T35" fmla="*/ 265 h 420"/>
                <a:gd name="T36" fmla="*/ 362 w 405"/>
                <a:gd name="T37" fmla="*/ 197 h 420"/>
                <a:gd name="T38" fmla="*/ 332 w 405"/>
                <a:gd name="T39" fmla="*/ 134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05" h="420">
                  <a:moveTo>
                    <a:pt x="332" y="134"/>
                  </a:moveTo>
                  <a:cubicBezTo>
                    <a:pt x="335" y="57"/>
                    <a:pt x="264" y="85"/>
                    <a:pt x="264" y="85"/>
                  </a:cubicBezTo>
                  <a:cubicBezTo>
                    <a:pt x="242" y="0"/>
                    <a:pt x="190" y="37"/>
                    <a:pt x="190" y="37"/>
                  </a:cubicBezTo>
                  <a:cubicBezTo>
                    <a:pt x="190" y="17"/>
                    <a:pt x="160" y="3"/>
                    <a:pt x="160" y="3"/>
                  </a:cubicBezTo>
                  <a:cubicBezTo>
                    <a:pt x="159" y="3"/>
                    <a:pt x="158" y="3"/>
                    <a:pt x="158" y="3"/>
                  </a:cubicBezTo>
                  <a:cubicBezTo>
                    <a:pt x="88" y="0"/>
                    <a:pt x="92" y="57"/>
                    <a:pt x="92" y="57"/>
                  </a:cubicBezTo>
                  <a:cubicBezTo>
                    <a:pt x="0" y="101"/>
                    <a:pt x="86" y="148"/>
                    <a:pt x="86" y="148"/>
                  </a:cubicBezTo>
                  <a:cubicBezTo>
                    <a:pt x="17" y="186"/>
                    <a:pt x="94" y="221"/>
                    <a:pt x="94" y="221"/>
                  </a:cubicBezTo>
                  <a:cubicBezTo>
                    <a:pt x="77" y="306"/>
                    <a:pt x="136" y="276"/>
                    <a:pt x="136" y="276"/>
                  </a:cubicBezTo>
                  <a:cubicBezTo>
                    <a:pt x="123" y="388"/>
                    <a:pt x="201" y="346"/>
                    <a:pt x="201" y="346"/>
                  </a:cubicBezTo>
                  <a:cubicBezTo>
                    <a:pt x="201" y="346"/>
                    <a:pt x="200" y="345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153" y="272"/>
                    <a:pt x="193" y="333"/>
                    <a:pt x="200" y="344"/>
                  </a:cubicBezTo>
                  <a:cubicBezTo>
                    <a:pt x="201" y="346"/>
                    <a:pt x="202" y="347"/>
                    <a:pt x="203" y="349"/>
                  </a:cubicBezTo>
                  <a:cubicBezTo>
                    <a:pt x="252" y="420"/>
                    <a:pt x="281" y="355"/>
                    <a:pt x="281" y="355"/>
                  </a:cubicBezTo>
                  <a:cubicBezTo>
                    <a:pt x="282" y="355"/>
                    <a:pt x="283" y="356"/>
                    <a:pt x="284" y="357"/>
                  </a:cubicBezTo>
                  <a:cubicBezTo>
                    <a:pt x="370" y="409"/>
                    <a:pt x="348" y="315"/>
                    <a:pt x="348" y="315"/>
                  </a:cubicBezTo>
                  <a:cubicBezTo>
                    <a:pt x="388" y="288"/>
                    <a:pt x="354" y="265"/>
                    <a:pt x="354" y="265"/>
                  </a:cubicBezTo>
                  <a:cubicBezTo>
                    <a:pt x="405" y="253"/>
                    <a:pt x="362" y="197"/>
                    <a:pt x="362" y="197"/>
                  </a:cubicBezTo>
                  <a:cubicBezTo>
                    <a:pt x="394" y="157"/>
                    <a:pt x="332" y="134"/>
                    <a:pt x="332" y="134"/>
                  </a:cubicBezTo>
                  <a:close/>
                </a:path>
              </a:pathLst>
            </a:custGeom>
            <a:solidFill>
              <a:srgbClr val="F61A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Freeform 12">
              <a:extLst>
                <a:ext uri="{FF2B5EF4-FFF2-40B4-BE49-F238E27FC236}">
                  <a16:creationId xmlns:a16="http://schemas.microsoft.com/office/drawing/2014/main" id="{2F668624-5A1E-440F-AEA0-4181D4CC79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0290" y="2714626"/>
              <a:ext cx="638175" cy="877887"/>
            </a:xfrm>
            <a:custGeom>
              <a:avLst/>
              <a:gdLst>
                <a:gd name="T0" fmla="*/ 314 w 366"/>
                <a:gd name="T1" fmla="*/ 321 h 505"/>
                <a:gd name="T2" fmla="*/ 329 w 366"/>
                <a:gd name="T3" fmla="*/ 262 h 505"/>
                <a:gd name="T4" fmla="*/ 289 w 366"/>
                <a:gd name="T5" fmla="*/ 210 h 505"/>
                <a:gd name="T6" fmla="*/ 289 w 366"/>
                <a:gd name="T7" fmla="*/ 154 h 505"/>
                <a:gd name="T8" fmla="*/ 242 w 366"/>
                <a:gd name="T9" fmla="*/ 134 h 505"/>
                <a:gd name="T10" fmla="*/ 166 w 366"/>
                <a:gd name="T11" fmla="*/ 53 h 505"/>
                <a:gd name="T12" fmla="*/ 109 w 366"/>
                <a:gd name="T13" fmla="*/ 0 h 505"/>
                <a:gd name="T14" fmla="*/ 59 w 366"/>
                <a:gd name="T15" fmla="*/ 82 h 505"/>
                <a:gd name="T16" fmla="*/ 9 w 366"/>
                <a:gd name="T17" fmla="*/ 174 h 505"/>
                <a:gd name="T18" fmla="*/ 91 w 366"/>
                <a:gd name="T19" fmla="*/ 287 h 505"/>
                <a:gd name="T20" fmla="*/ 156 w 366"/>
                <a:gd name="T21" fmla="*/ 281 h 505"/>
                <a:gd name="T22" fmla="*/ 155 w 366"/>
                <a:gd name="T23" fmla="*/ 284 h 505"/>
                <a:gd name="T24" fmla="*/ 211 w 366"/>
                <a:gd name="T25" fmla="*/ 341 h 505"/>
                <a:gd name="T26" fmla="*/ 347 w 366"/>
                <a:gd name="T27" fmla="*/ 383 h 505"/>
                <a:gd name="T28" fmla="*/ 314 w 366"/>
                <a:gd name="T29" fmla="*/ 321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6" h="505">
                  <a:moveTo>
                    <a:pt x="314" y="321"/>
                  </a:moveTo>
                  <a:cubicBezTo>
                    <a:pt x="331" y="314"/>
                    <a:pt x="329" y="262"/>
                    <a:pt x="329" y="262"/>
                  </a:cubicBezTo>
                  <a:cubicBezTo>
                    <a:pt x="332" y="223"/>
                    <a:pt x="289" y="210"/>
                    <a:pt x="289" y="210"/>
                  </a:cubicBezTo>
                  <a:cubicBezTo>
                    <a:pt x="306" y="191"/>
                    <a:pt x="289" y="154"/>
                    <a:pt x="289" y="154"/>
                  </a:cubicBezTo>
                  <a:cubicBezTo>
                    <a:pt x="272" y="126"/>
                    <a:pt x="242" y="134"/>
                    <a:pt x="242" y="134"/>
                  </a:cubicBezTo>
                  <a:cubicBezTo>
                    <a:pt x="252" y="50"/>
                    <a:pt x="166" y="53"/>
                    <a:pt x="166" y="53"/>
                  </a:cubicBezTo>
                  <a:cubicBezTo>
                    <a:pt x="165" y="4"/>
                    <a:pt x="109" y="0"/>
                    <a:pt x="109" y="0"/>
                  </a:cubicBezTo>
                  <a:cubicBezTo>
                    <a:pt x="48" y="11"/>
                    <a:pt x="59" y="82"/>
                    <a:pt x="59" y="82"/>
                  </a:cubicBezTo>
                  <a:cubicBezTo>
                    <a:pt x="0" y="88"/>
                    <a:pt x="9" y="174"/>
                    <a:pt x="9" y="174"/>
                  </a:cubicBezTo>
                  <a:cubicBezTo>
                    <a:pt x="3" y="406"/>
                    <a:pt x="91" y="287"/>
                    <a:pt x="91" y="287"/>
                  </a:cubicBezTo>
                  <a:cubicBezTo>
                    <a:pt x="116" y="330"/>
                    <a:pt x="156" y="281"/>
                    <a:pt x="156" y="281"/>
                  </a:cubicBezTo>
                  <a:cubicBezTo>
                    <a:pt x="155" y="282"/>
                    <a:pt x="155" y="283"/>
                    <a:pt x="155" y="284"/>
                  </a:cubicBezTo>
                  <a:cubicBezTo>
                    <a:pt x="127" y="358"/>
                    <a:pt x="211" y="341"/>
                    <a:pt x="211" y="341"/>
                  </a:cubicBezTo>
                  <a:cubicBezTo>
                    <a:pt x="302" y="505"/>
                    <a:pt x="347" y="383"/>
                    <a:pt x="347" y="383"/>
                  </a:cubicBezTo>
                  <a:cubicBezTo>
                    <a:pt x="366" y="347"/>
                    <a:pt x="314" y="321"/>
                    <a:pt x="314" y="321"/>
                  </a:cubicBezTo>
                  <a:close/>
                </a:path>
              </a:pathLst>
            </a:custGeom>
            <a:solidFill>
              <a:srgbClr val="F61A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" name="Freeform 13">
              <a:extLst>
                <a:ext uri="{FF2B5EF4-FFF2-40B4-BE49-F238E27FC236}">
                  <a16:creationId xmlns:a16="http://schemas.microsoft.com/office/drawing/2014/main" id="{8CA5B975-8ECC-487C-B908-EB82AF420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2640" y="2827338"/>
              <a:ext cx="1001713" cy="846137"/>
            </a:xfrm>
            <a:custGeom>
              <a:avLst/>
              <a:gdLst>
                <a:gd name="T0" fmla="*/ 525 w 575"/>
                <a:gd name="T1" fmla="*/ 355 h 486"/>
                <a:gd name="T2" fmla="*/ 441 w 575"/>
                <a:gd name="T3" fmla="*/ 329 h 486"/>
                <a:gd name="T4" fmla="*/ 400 w 575"/>
                <a:gd name="T5" fmla="*/ 273 h 486"/>
                <a:gd name="T6" fmla="*/ 320 w 575"/>
                <a:gd name="T7" fmla="*/ 179 h 486"/>
                <a:gd name="T8" fmla="*/ 282 w 575"/>
                <a:gd name="T9" fmla="*/ 114 h 486"/>
                <a:gd name="T10" fmla="*/ 175 w 575"/>
                <a:gd name="T11" fmla="*/ 122 h 486"/>
                <a:gd name="T12" fmla="*/ 112 w 575"/>
                <a:gd name="T13" fmla="*/ 173 h 486"/>
                <a:gd name="T14" fmla="*/ 72 w 575"/>
                <a:gd name="T15" fmla="*/ 272 h 486"/>
                <a:gd name="T16" fmla="*/ 112 w 575"/>
                <a:gd name="T17" fmla="*/ 354 h 486"/>
                <a:gd name="T18" fmla="*/ 196 w 575"/>
                <a:gd name="T19" fmla="*/ 293 h 486"/>
                <a:gd name="T20" fmla="*/ 288 w 575"/>
                <a:gd name="T21" fmla="*/ 293 h 486"/>
                <a:gd name="T22" fmla="*/ 353 w 575"/>
                <a:gd name="T23" fmla="*/ 327 h 486"/>
                <a:gd name="T24" fmla="*/ 357 w 575"/>
                <a:gd name="T25" fmla="*/ 325 h 486"/>
                <a:gd name="T26" fmla="*/ 355 w 575"/>
                <a:gd name="T27" fmla="*/ 325 h 486"/>
                <a:gd name="T28" fmla="*/ 442 w 575"/>
                <a:gd name="T29" fmla="*/ 402 h 486"/>
                <a:gd name="T30" fmla="*/ 547 w 575"/>
                <a:gd name="T31" fmla="*/ 421 h 486"/>
                <a:gd name="T32" fmla="*/ 525 w 575"/>
                <a:gd name="T33" fmla="*/ 355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75" h="486">
                  <a:moveTo>
                    <a:pt x="525" y="355"/>
                  </a:moveTo>
                  <a:cubicBezTo>
                    <a:pt x="525" y="355"/>
                    <a:pt x="515" y="254"/>
                    <a:pt x="441" y="329"/>
                  </a:cubicBezTo>
                  <a:cubicBezTo>
                    <a:pt x="441" y="329"/>
                    <a:pt x="465" y="272"/>
                    <a:pt x="400" y="273"/>
                  </a:cubicBezTo>
                  <a:cubicBezTo>
                    <a:pt x="400" y="273"/>
                    <a:pt x="447" y="146"/>
                    <a:pt x="320" y="179"/>
                  </a:cubicBezTo>
                  <a:cubicBezTo>
                    <a:pt x="320" y="179"/>
                    <a:pt x="359" y="104"/>
                    <a:pt x="282" y="114"/>
                  </a:cubicBezTo>
                  <a:cubicBezTo>
                    <a:pt x="282" y="114"/>
                    <a:pt x="228" y="0"/>
                    <a:pt x="175" y="122"/>
                  </a:cubicBezTo>
                  <a:cubicBezTo>
                    <a:pt x="175" y="122"/>
                    <a:pt x="95" y="84"/>
                    <a:pt x="112" y="173"/>
                  </a:cubicBezTo>
                  <a:cubicBezTo>
                    <a:pt x="112" y="173"/>
                    <a:pt x="16" y="191"/>
                    <a:pt x="72" y="272"/>
                  </a:cubicBezTo>
                  <a:cubicBezTo>
                    <a:pt x="72" y="272"/>
                    <a:pt x="0" y="378"/>
                    <a:pt x="112" y="354"/>
                  </a:cubicBezTo>
                  <a:cubicBezTo>
                    <a:pt x="112" y="354"/>
                    <a:pt x="193" y="433"/>
                    <a:pt x="196" y="293"/>
                  </a:cubicBezTo>
                  <a:cubicBezTo>
                    <a:pt x="196" y="293"/>
                    <a:pt x="247" y="396"/>
                    <a:pt x="288" y="293"/>
                  </a:cubicBezTo>
                  <a:cubicBezTo>
                    <a:pt x="288" y="293"/>
                    <a:pt x="291" y="364"/>
                    <a:pt x="353" y="327"/>
                  </a:cubicBezTo>
                  <a:cubicBezTo>
                    <a:pt x="354" y="326"/>
                    <a:pt x="355" y="325"/>
                    <a:pt x="357" y="325"/>
                  </a:cubicBezTo>
                  <a:cubicBezTo>
                    <a:pt x="422" y="283"/>
                    <a:pt x="355" y="325"/>
                    <a:pt x="355" y="325"/>
                  </a:cubicBezTo>
                  <a:cubicBezTo>
                    <a:pt x="355" y="325"/>
                    <a:pt x="342" y="471"/>
                    <a:pt x="442" y="402"/>
                  </a:cubicBezTo>
                  <a:cubicBezTo>
                    <a:pt x="442" y="402"/>
                    <a:pt x="480" y="486"/>
                    <a:pt x="547" y="421"/>
                  </a:cubicBezTo>
                  <a:cubicBezTo>
                    <a:pt x="547" y="421"/>
                    <a:pt x="575" y="362"/>
                    <a:pt x="525" y="355"/>
                  </a:cubicBezTo>
                  <a:close/>
                </a:path>
              </a:pathLst>
            </a:custGeom>
            <a:solidFill>
              <a:srgbClr val="F61A00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7" name="Freeform 382">
            <a:extLst>
              <a:ext uri="{FF2B5EF4-FFF2-40B4-BE49-F238E27FC236}">
                <a16:creationId xmlns:a16="http://schemas.microsoft.com/office/drawing/2014/main" id="{61EF9FCA-157A-4118-8CF7-12270295B1D2}"/>
              </a:ext>
            </a:extLst>
          </p:cNvPr>
          <p:cNvSpPr>
            <a:spLocks/>
          </p:cNvSpPr>
          <p:nvPr/>
        </p:nvSpPr>
        <p:spPr bwMode="auto">
          <a:xfrm>
            <a:off x="5800159" y="4065205"/>
            <a:ext cx="539197" cy="320447"/>
          </a:xfrm>
          <a:custGeom>
            <a:avLst/>
            <a:gdLst>
              <a:gd name="T0" fmla="*/ 73 w 93"/>
              <a:gd name="T1" fmla="*/ 18 h 55"/>
              <a:gd name="T2" fmla="*/ 67 w 93"/>
              <a:gd name="T3" fmla="*/ 19 h 55"/>
              <a:gd name="T4" fmla="*/ 69 w 93"/>
              <a:gd name="T5" fmla="*/ 13 h 55"/>
              <a:gd name="T6" fmla="*/ 48 w 93"/>
              <a:gd name="T7" fmla="*/ 0 h 55"/>
              <a:gd name="T8" fmla="*/ 26 w 93"/>
              <a:gd name="T9" fmla="*/ 13 h 55"/>
              <a:gd name="T10" fmla="*/ 26 w 93"/>
              <a:gd name="T11" fmla="*/ 16 h 55"/>
              <a:gd name="T12" fmla="*/ 22 w 93"/>
              <a:gd name="T13" fmla="*/ 16 h 55"/>
              <a:gd name="T14" fmla="*/ 0 w 93"/>
              <a:gd name="T15" fmla="*/ 35 h 55"/>
              <a:gd name="T16" fmla="*/ 22 w 93"/>
              <a:gd name="T17" fmla="*/ 55 h 55"/>
              <a:gd name="T18" fmla="*/ 36 w 93"/>
              <a:gd name="T19" fmla="*/ 51 h 55"/>
              <a:gd name="T20" fmla="*/ 46 w 93"/>
              <a:gd name="T21" fmla="*/ 53 h 55"/>
              <a:gd name="T22" fmla="*/ 60 w 93"/>
              <a:gd name="T23" fmla="*/ 49 h 55"/>
              <a:gd name="T24" fmla="*/ 73 w 93"/>
              <a:gd name="T25" fmla="*/ 54 h 55"/>
              <a:gd name="T26" fmla="*/ 93 w 93"/>
              <a:gd name="T27" fmla="*/ 36 h 55"/>
              <a:gd name="T28" fmla="*/ 73 w 93"/>
              <a:gd name="T29" fmla="*/ 18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3" h="55">
                <a:moveTo>
                  <a:pt x="73" y="18"/>
                </a:moveTo>
                <a:cubicBezTo>
                  <a:pt x="71" y="18"/>
                  <a:pt x="69" y="18"/>
                  <a:pt x="67" y="19"/>
                </a:cubicBezTo>
                <a:cubicBezTo>
                  <a:pt x="69" y="17"/>
                  <a:pt x="69" y="15"/>
                  <a:pt x="69" y="13"/>
                </a:cubicBezTo>
                <a:cubicBezTo>
                  <a:pt x="69" y="6"/>
                  <a:pt x="60" y="0"/>
                  <a:pt x="48" y="0"/>
                </a:cubicBezTo>
                <a:cubicBezTo>
                  <a:pt x="36" y="0"/>
                  <a:pt x="26" y="6"/>
                  <a:pt x="26" y="13"/>
                </a:cubicBezTo>
                <a:cubicBezTo>
                  <a:pt x="26" y="14"/>
                  <a:pt x="26" y="15"/>
                  <a:pt x="26" y="16"/>
                </a:cubicBezTo>
                <a:cubicBezTo>
                  <a:pt x="25" y="16"/>
                  <a:pt x="23" y="16"/>
                  <a:pt x="22" y="16"/>
                </a:cubicBezTo>
                <a:cubicBezTo>
                  <a:pt x="10" y="16"/>
                  <a:pt x="0" y="24"/>
                  <a:pt x="0" y="35"/>
                </a:cubicBezTo>
                <a:cubicBezTo>
                  <a:pt x="0" y="46"/>
                  <a:pt x="10" y="55"/>
                  <a:pt x="22" y="55"/>
                </a:cubicBezTo>
                <a:cubicBezTo>
                  <a:pt x="27" y="55"/>
                  <a:pt x="32" y="54"/>
                  <a:pt x="36" y="51"/>
                </a:cubicBezTo>
                <a:cubicBezTo>
                  <a:pt x="39" y="52"/>
                  <a:pt x="42" y="53"/>
                  <a:pt x="46" y="53"/>
                </a:cubicBezTo>
                <a:cubicBezTo>
                  <a:pt x="51" y="53"/>
                  <a:pt x="56" y="52"/>
                  <a:pt x="60" y="49"/>
                </a:cubicBezTo>
                <a:cubicBezTo>
                  <a:pt x="63" y="52"/>
                  <a:pt x="68" y="54"/>
                  <a:pt x="73" y="54"/>
                </a:cubicBezTo>
                <a:cubicBezTo>
                  <a:pt x="84" y="54"/>
                  <a:pt x="93" y="46"/>
                  <a:pt x="93" y="36"/>
                </a:cubicBezTo>
                <a:cubicBezTo>
                  <a:pt x="93" y="26"/>
                  <a:pt x="84" y="18"/>
                  <a:pt x="73" y="18"/>
                </a:cubicBezTo>
                <a:close/>
              </a:path>
            </a:pathLst>
          </a:custGeom>
          <a:solidFill>
            <a:srgbClr val="44546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Rectangle 72">
            <a:extLst>
              <a:ext uri="{FF2B5EF4-FFF2-40B4-BE49-F238E27FC236}">
                <a16:creationId xmlns:a16="http://schemas.microsoft.com/office/drawing/2014/main" id="{4FCA0EB9-C4B4-4D0B-9DBF-86BBC6BA89C7}"/>
              </a:ext>
            </a:extLst>
          </p:cNvPr>
          <p:cNvSpPr/>
          <p:nvPr/>
        </p:nvSpPr>
        <p:spPr>
          <a:xfrm>
            <a:off x="0" y="4241733"/>
            <a:ext cx="12192000" cy="2616265"/>
          </a:xfrm>
          <a:prstGeom prst="rect">
            <a:avLst/>
          </a:prstGeom>
          <a:solidFill>
            <a:srgbClr val="4454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7" name="Group 22">
            <a:extLst>
              <a:ext uri="{FF2B5EF4-FFF2-40B4-BE49-F238E27FC236}">
                <a16:creationId xmlns:a16="http://schemas.microsoft.com/office/drawing/2014/main" id="{1D1BA545-C07A-45EF-A409-15A323B4EBBC}"/>
              </a:ext>
            </a:extLst>
          </p:cNvPr>
          <p:cNvGrpSpPr/>
          <p:nvPr/>
        </p:nvGrpSpPr>
        <p:grpSpPr>
          <a:xfrm>
            <a:off x="2453286" y="170800"/>
            <a:ext cx="2752475" cy="2765497"/>
            <a:chOff x="1534597" y="1207524"/>
            <a:chExt cx="2752475" cy="2765497"/>
          </a:xfrm>
        </p:grpSpPr>
        <p:sp>
          <p:nvSpPr>
            <p:cNvPr id="148" name="Freeform 46">
              <a:extLst>
                <a:ext uri="{FF2B5EF4-FFF2-40B4-BE49-F238E27FC236}">
                  <a16:creationId xmlns:a16="http://schemas.microsoft.com/office/drawing/2014/main" id="{D833BE44-256C-4DDC-B5DD-4D4EE42DC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5640" y="1207524"/>
              <a:ext cx="754426" cy="1078615"/>
            </a:xfrm>
            <a:custGeom>
              <a:avLst/>
              <a:gdLst>
                <a:gd name="T0" fmla="*/ 0 w 270"/>
                <a:gd name="T1" fmla="*/ 386 h 386"/>
                <a:gd name="T2" fmla="*/ 16 w 270"/>
                <a:gd name="T3" fmla="*/ 375 h 386"/>
                <a:gd name="T4" fmla="*/ 244 w 270"/>
                <a:gd name="T5" fmla="*/ 233 h 386"/>
                <a:gd name="T6" fmla="*/ 270 w 270"/>
                <a:gd name="T7" fmla="*/ 217 h 386"/>
                <a:gd name="T8" fmla="*/ 0 w 270"/>
                <a:gd name="T9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386">
                  <a:moveTo>
                    <a:pt x="0" y="386"/>
                  </a:moveTo>
                  <a:cubicBezTo>
                    <a:pt x="16" y="375"/>
                    <a:pt x="16" y="375"/>
                    <a:pt x="16" y="375"/>
                  </a:cubicBezTo>
                  <a:cubicBezTo>
                    <a:pt x="16" y="375"/>
                    <a:pt x="148" y="61"/>
                    <a:pt x="244" y="233"/>
                  </a:cubicBezTo>
                  <a:cubicBezTo>
                    <a:pt x="270" y="217"/>
                    <a:pt x="270" y="217"/>
                    <a:pt x="270" y="217"/>
                  </a:cubicBezTo>
                  <a:cubicBezTo>
                    <a:pt x="270" y="217"/>
                    <a:pt x="145" y="0"/>
                    <a:pt x="0" y="386"/>
                  </a:cubicBezTo>
                  <a:close/>
                </a:path>
              </a:pathLst>
            </a:custGeom>
            <a:solidFill>
              <a:srgbClr val="00B393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49" name="Group 21">
              <a:extLst>
                <a:ext uri="{FF2B5EF4-FFF2-40B4-BE49-F238E27FC236}">
                  <a16:creationId xmlns:a16="http://schemas.microsoft.com/office/drawing/2014/main" id="{A00B257B-0D9E-4A3A-9CBF-54281C423239}"/>
                </a:ext>
              </a:extLst>
            </p:cNvPr>
            <p:cNvGrpSpPr/>
            <p:nvPr/>
          </p:nvGrpSpPr>
          <p:grpSpPr>
            <a:xfrm>
              <a:off x="1534597" y="1655473"/>
              <a:ext cx="2752475" cy="2317548"/>
              <a:chOff x="1534597" y="1655473"/>
              <a:chExt cx="2752475" cy="2317548"/>
            </a:xfrm>
          </p:grpSpPr>
          <p:sp>
            <p:nvSpPr>
              <p:cNvPr id="150" name="Freeform 41">
                <a:extLst>
                  <a:ext uri="{FF2B5EF4-FFF2-40B4-BE49-F238E27FC236}">
                    <a16:creationId xmlns:a16="http://schemas.microsoft.com/office/drawing/2014/main" id="{0AB80329-8BC4-4B74-8229-22FC2EA780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4597" y="1814613"/>
                <a:ext cx="1473488" cy="1399252"/>
              </a:xfrm>
              <a:custGeom>
                <a:avLst/>
                <a:gdLst>
                  <a:gd name="T0" fmla="*/ 353 w 528"/>
                  <a:gd name="T1" fmla="*/ 0 h 501"/>
                  <a:gd name="T2" fmla="*/ 11 w 528"/>
                  <a:gd name="T3" fmla="*/ 213 h 501"/>
                  <a:gd name="T4" fmla="*/ 79 w 528"/>
                  <a:gd name="T5" fmla="*/ 366 h 501"/>
                  <a:gd name="T6" fmla="*/ 187 w 528"/>
                  <a:gd name="T7" fmla="*/ 494 h 501"/>
                  <a:gd name="T8" fmla="*/ 528 w 528"/>
                  <a:gd name="T9" fmla="*/ 280 h 501"/>
                  <a:gd name="T10" fmla="*/ 482 w 528"/>
                  <a:gd name="T11" fmla="*/ 240 h 501"/>
                  <a:gd name="T12" fmla="*/ 466 w 528"/>
                  <a:gd name="T13" fmla="*/ 219 h 501"/>
                  <a:gd name="T14" fmla="*/ 421 w 528"/>
                  <a:gd name="T15" fmla="*/ 152 h 501"/>
                  <a:gd name="T16" fmla="*/ 353 w 528"/>
                  <a:gd name="T17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8" h="501">
                    <a:moveTo>
                      <a:pt x="353" y="0"/>
                    </a:moveTo>
                    <a:cubicBezTo>
                      <a:pt x="11" y="213"/>
                      <a:pt x="11" y="213"/>
                      <a:pt x="11" y="213"/>
                    </a:cubicBezTo>
                    <a:cubicBezTo>
                      <a:pt x="0" y="220"/>
                      <a:pt x="31" y="289"/>
                      <a:pt x="79" y="366"/>
                    </a:cubicBezTo>
                    <a:cubicBezTo>
                      <a:pt x="128" y="444"/>
                      <a:pt x="176" y="501"/>
                      <a:pt x="187" y="494"/>
                    </a:cubicBezTo>
                    <a:cubicBezTo>
                      <a:pt x="528" y="280"/>
                      <a:pt x="528" y="280"/>
                      <a:pt x="528" y="280"/>
                    </a:cubicBezTo>
                    <a:cubicBezTo>
                      <a:pt x="522" y="284"/>
                      <a:pt x="505" y="268"/>
                      <a:pt x="482" y="240"/>
                    </a:cubicBezTo>
                    <a:cubicBezTo>
                      <a:pt x="477" y="234"/>
                      <a:pt x="472" y="227"/>
                      <a:pt x="466" y="219"/>
                    </a:cubicBezTo>
                    <a:cubicBezTo>
                      <a:pt x="452" y="200"/>
                      <a:pt x="436" y="177"/>
                      <a:pt x="421" y="152"/>
                    </a:cubicBezTo>
                    <a:cubicBezTo>
                      <a:pt x="372" y="75"/>
                      <a:pt x="342" y="7"/>
                      <a:pt x="353" y="0"/>
                    </a:cubicBez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1" name="Freeform 42">
                <a:extLst>
                  <a:ext uri="{FF2B5EF4-FFF2-40B4-BE49-F238E27FC236}">
                    <a16:creationId xmlns:a16="http://schemas.microsoft.com/office/drawing/2014/main" id="{0E276C93-1B0A-4AEF-B553-44A53D0BD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597" y="2406378"/>
                <a:ext cx="148528" cy="201577"/>
              </a:xfrm>
              <a:custGeom>
                <a:avLst/>
                <a:gdLst>
                  <a:gd name="T0" fmla="*/ 26 w 53"/>
                  <a:gd name="T1" fmla="*/ 0 h 72"/>
                  <a:gd name="T2" fmla="*/ 0 w 53"/>
                  <a:gd name="T3" fmla="*/ 28 h 72"/>
                  <a:gd name="T4" fmla="*/ 46 w 53"/>
                  <a:gd name="T5" fmla="*/ 68 h 72"/>
                  <a:gd name="T6" fmla="*/ 26 w 53"/>
                  <a:gd name="T7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72">
                    <a:moveTo>
                      <a:pt x="26" y="0"/>
                    </a:moveTo>
                    <a:cubicBezTo>
                      <a:pt x="12" y="17"/>
                      <a:pt x="0" y="28"/>
                      <a:pt x="0" y="28"/>
                    </a:cubicBezTo>
                    <a:cubicBezTo>
                      <a:pt x="23" y="56"/>
                      <a:pt x="40" y="72"/>
                      <a:pt x="46" y="68"/>
                    </a:cubicBezTo>
                    <a:cubicBezTo>
                      <a:pt x="53" y="64"/>
                      <a:pt x="44" y="38"/>
                      <a:pt x="26" y="0"/>
                    </a:cubicBezTo>
                    <a:close/>
                  </a:path>
                </a:pathLst>
              </a:custGeom>
              <a:solidFill>
                <a:srgbClr val="00B393">
                  <a:lumMod val="7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2" name="Freeform 43">
                <a:extLst>
                  <a:ext uri="{FF2B5EF4-FFF2-40B4-BE49-F238E27FC236}">
                    <a16:creationId xmlns:a16="http://schemas.microsoft.com/office/drawing/2014/main" id="{BF9E3C02-924D-4A51-90B7-85561319FF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9417" y="1800467"/>
                <a:ext cx="426722" cy="625950"/>
              </a:xfrm>
              <a:custGeom>
                <a:avLst/>
                <a:gdLst>
                  <a:gd name="T0" fmla="*/ 11 w 153"/>
                  <a:gd name="T1" fmla="*/ 5 h 224"/>
                  <a:gd name="T2" fmla="*/ 79 w 153"/>
                  <a:gd name="T3" fmla="*/ 157 h 224"/>
                  <a:gd name="T4" fmla="*/ 124 w 153"/>
                  <a:gd name="T5" fmla="*/ 224 h 224"/>
                  <a:gd name="T6" fmla="*/ 153 w 153"/>
                  <a:gd name="T7" fmla="*/ 192 h 224"/>
                  <a:gd name="T8" fmla="*/ 118 w 153"/>
                  <a:gd name="T9" fmla="*/ 133 h 224"/>
                  <a:gd name="T10" fmla="*/ 90 w 153"/>
                  <a:gd name="T11" fmla="*/ 89 h 224"/>
                  <a:gd name="T12" fmla="*/ 77 w 153"/>
                  <a:gd name="T13" fmla="*/ 70 h 224"/>
                  <a:gd name="T14" fmla="*/ 11 w 153"/>
                  <a:gd name="T15" fmla="*/ 5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3" h="224">
                    <a:moveTo>
                      <a:pt x="11" y="5"/>
                    </a:moveTo>
                    <a:cubicBezTo>
                      <a:pt x="0" y="12"/>
                      <a:pt x="30" y="80"/>
                      <a:pt x="79" y="157"/>
                    </a:cubicBezTo>
                    <a:cubicBezTo>
                      <a:pt x="94" y="182"/>
                      <a:pt x="110" y="205"/>
                      <a:pt x="124" y="224"/>
                    </a:cubicBezTo>
                    <a:cubicBezTo>
                      <a:pt x="124" y="224"/>
                      <a:pt x="137" y="212"/>
                      <a:pt x="153" y="192"/>
                    </a:cubicBezTo>
                    <a:cubicBezTo>
                      <a:pt x="143" y="173"/>
                      <a:pt x="131" y="153"/>
                      <a:pt x="118" y="133"/>
                    </a:cubicBezTo>
                    <a:cubicBezTo>
                      <a:pt x="109" y="117"/>
                      <a:pt x="99" y="103"/>
                      <a:pt x="90" y="89"/>
                    </a:cubicBezTo>
                    <a:cubicBezTo>
                      <a:pt x="77" y="70"/>
                      <a:pt x="77" y="70"/>
                      <a:pt x="77" y="70"/>
                    </a:cubicBezTo>
                    <a:cubicBezTo>
                      <a:pt x="45" y="27"/>
                      <a:pt x="19" y="0"/>
                      <a:pt x="11" y="5"/>
                    </a:cubicBezTo>
                    <a:close/>
                  </a:path>
                </a:pathLst>
              </a:custGeom>
              <a:solidFill>
                <a:srgbClr val="00B393">
                  <a:lumMod val="7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3" name="Freeform 44">
                <a:extLst>
                  <a:ext uri="{FF2B5EF4-FFF2-40B4-BE49-F238E27FC236}">
                    <a16:creationId xmlns:a16="http://schemas.microsoft.com/office/drawing/2014/main" id="{68B134D6-6BD0-4F02-920B-FD083759E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5035" y="2869651"/>
                <a:ext cx="1130460" cy="277021"/>
              </a:xfrm>
              <a:custGeom>
                <a:avLst/>
                <a:gdLst>
                  <a:gd name="T0" fmla="*/ 78 w 405"/>
                  <a:gd name="T1" fmla="*/ 0 h 99"/>
                  <a:gd name="T2" fmla="*/ 0 w 405"/>
                  <a:gd name="T3" fmla="*/ 49 h 99"/>
                  <a:gd name="T4" fmla="*/ 390 w 405"/>
                  <a:gd name="T5" fmla="*/ 99 h 99"/>
                  <a:gd name="T6" fmla="*/ 396 w 405"/>
                  <a:gd name="T7" fmla="*/ 54 h 99"/>
                  <a:gd name="T8" fmla="*/ 78 w 405"/>
                  <a:gd name="T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5" h="99">
                    <a:moveTo>
                      <a:pt x="78" y="0"/>
                    </a:moveTo>
                    <a:cubicBezTo>
                      <a:pt x="0" y="49"/>
                      <a:pt x="0" y="49"/>
                      <a:pt x="0" y="49"/>
                    </a:cubicBezTo>
                    <a:cubicBezTo>
                      <a:pt x="390" y="99"/>
                      <a:pt x="390" y="99"/>
                      <a:pt x="390" y="99"/>
                    </a:cubicBezTo>
                    <a:cubicBezTo>
                      <a:pt x="390" y="99"/>
                      <a:pt x="405" y="84"/>
                      <a:pt x="396" y="54"/>
                    </a:cubicBezTo>
                    <a:lnTo>
                      <a:pt x="78" y="0"/>
                    </a:lnTo>
                    <a:close/>
                  </a:path>
                </a:pathLst>
              </a:custGeom>
              <a:solidFill>
                <a:srgbClr val="00B393">
                  <a:lumMod val="7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4" name="Freeform 45">
                <a:extLst>
                  <a:ext uri="{FF2B5EF4-FFF2-40B4-BE49-F238E27FC236}">
                    <a16:creationId xmlns:a16="http://schemas.microsoft.com/office/drawing/2014/main" id="{045121FE-5AF4-448D-BE63-ADF4BCAA8E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4237" y="2856684"/>
                <a:ext cx="304128" cy="504532"/>
              </a:xfrm>
              <a:custGeom>
                <a:avLst/>
                <a:gdLst>
                  <a:gd name="T0" fmla="*/ 51 w 109"/>
                  <a:gd name="T1" fmla="*/ 0 h 181"/>
                  <a:gd name="T2" fmla="*/ 6 w 109"/>
                  <a:gd name="T3" fmla="*/ 59 h 181"/>
                  <a:gd name="T4" fmla="*/ 0 w 109"/>
                  <a:gd name="T5" fmla="*/ 104 h 181"/>
                  <a:gd name="T6" fmla="*/ 30 w 109"/>
                  <a:gd name="T7" fmla="*/ 181 h 181"/>
                  <a:gd name="T8" fmla="*/ 51 w 109"/>
                  <a:gd name="T9" fmla="*/ 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181">
                    <a:moveTo>
                      <a:pt x="51" y="0"/>
                    </a:moveTo>
                    <a:cubicBezTo>
                      <a:pt x="51" y="0"/>
                      <a:pt x="19" y="29"/>
                      <a:pt x="6" y="59"/>
                    </a:cubicBezTo>
                    <a:cubicBezTo>
                      <a:pt x="15" y="89"/>
                      <a:pt x="0" y="104"/>
                      <a:pt x="0" y="104"/>
                    </a:cubicBezTo>
                    <a:cubicBezTo>
                      <a:pt x="0" y="104"/>
                      <a:pt x="1" y="156"/>
                      <a:pt x="30" y="181"/>
                    </a:cubicBezTo>
                    <a:cubicBezTo>
                      <a:pt x="30" y="181"/>
                      <a:pt x="109" y="93"/>
                      <a:pt x="51" y="0"/>
                    </a:cubicBez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5" name="Freeform 47">
                <a:extLst>
                  <a:ext uri="{FF2B5EF4-FFF2-40B4-BE49-F238E27FC236}">
                    <a16:creationId xmlns:a16="http://schemas.microsoft.com/office/drawing/2014/main" id="{DE8641F7-B10C-4C8D-90D3-A1AA8E3D4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981" y="1849977"/>
                <a:ext cx="371319" cy="634202"/>
              </a:xfrm>
              <a:custGeom>
                <a:avLst/>
                <a:gdLst>
                  <a:gd name="T0" fmla="*/ 70 w 133"/>
                  <a:gd name="T1" fmla="*/ 0 h 227"/>
                  <a:gd name="T2" fmla="*/ 70 w 133"/>
                  <a:gd name="T3" fmla="*/ 1 h 227"/>
                  <a:gd name="T4" fmla="*/ 29 w 133"/>
                  <a:gd name="T5" fmla="*/ 174 h 227"/>
                  <a:gd name="T6" fmla="*/ 0 w 133"/>
                  <a:gd name="T7" fmla="*/ 206 h 227"/>
                  <a:gd name="T8" fmla="*/ 16 w 133"/>
                  <a:gd name="T9" fmla="*/ 227 h 227"/>
                  <a:gd name="T10" fmla="*/ 42 w 133"/>
                  <a:gd name="T11" fmla="*/ 199 h 227"/>
                  <a:gd name="T12" fmla="*/ 70 w 133"/>
                  <a:gd name="T13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3" h="227">
                    <a:moveTo>
                      <a:pt x="70" y="0"/>
                    </a:moveTo>
                    <a:cubicBezTo>
                      <a:pt x="70" y="0"/>
                      <a:pt x="70" y="1"/>
                      <a:pt x="70" y="1"/>
                    </a:cubicBezTo>
                    <a:cubicBezTo>
                      <a:pt x="110" y="55"/>
                      <a:pt x="63" y="131"/>
                      <a:pt x="29" y="174"/>
                    </a:cubicBezTo>
                    <a:cubicBezTo>
                      <a:pt x="13" y="194"/>
                      <a:pt x="0" y="206"/>
                      <a:pt x="0" y="206"/>
                    </a:cubicBezTo>
                    <a:cubicBezTo>
                      <a:pt x="6" y="214"/>
                      <a:pt x="11" y="221"/>
                      <a:pt x="16" y="227"/>
                    </a:cubicBezTo>
                    <a:cubicBezTo>
                      <a:pt x="16" y="227"/>
                      <a:pt x="28" y="216"/>
                      <a:pt x="42" y="199"/>
                    </a:cubicBezTo>
                    <a:cubicBezTo>
                      <a:pt x="78" y="154"/>
                      <a:pt x="133" y="66"/>
                      <a:pt x="70" y="0"/>
                    </a:cubicBez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6" name="Freeform 48">
                <a:extLst>
                  <a:ext uri="{FF2B5EF4-FFF2-40B4-BE49-F238E27FC236}">
                    <a16:creationId xmlns:a16="http://schemas.microsoft.com/office/drawing/2014/main" id="{FD19B41D-2CD2-4851-A26A-CCBD77B1E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3957" y="1655473"/>
                <a:ext cx="326525" cy="393724"/>
              </a:xfrm>
              <a:custGeom>
                <a:avLst/>
                <a:gdLst>
                  <a:gd name="T0" fmla="*/ 0 w 117"/>
                  <a:gd name="T1" fmla="*/ 122 h 141"/>
                  <a:gd name="T2" fmla="*/ 13 w 117"/>
                  <a:gd name="T3" fmla="*/ 141 h 141"/>
                  <a:gd name="T4" fmla="*/ 114 w 117"/>
                  <a:gd name="T5" fmla="*/ 67 h 141"/>
                  <a:gd name="T6" fmla="*/ 114 w 117"/>
                  <a:gd name="T7" fmla="*/ 67 h 141"/>
                  <a:gd name="T8" fmla="*/ 116 w 117"/>
                  <a:gd name="T9" fmla="*/ 70 h 141"/>
                  <a:gd name="T10" fmla="*/ 116 w 117"/>
                  <a:gd name="T11" fmla="*/ 70 h 141"/>
                  <a:gd name="T12" fmla="*/ 117 w 117"/>
                  <a:gd name="T13" fmla="*/ 70 h 141"/>
                  <a:gd name="T14" fmla="*/ 0 w 117"/>
                  <a:gd name="T15" fmla="*/ 122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" h="141">
                    <a:moveTo>
                      <a:pt x="0" y="122"/>
                    </a:moveTo>
                    <a:cubicBezTo>
                      <a:pt x="4" y="129"/>
                      <a:pt x="8" y="135"/>
                      <a:pt x="13" y="141"/>
                    </a:cubicBezTo>
                    <a:cubicBezTo>
                      <a:pt x="63" y="32"/>
                      <a:pt x="103" y="57"/>
                      <a:pt x="114" y="67"/>
                    </a:cubicBezTo>
                    <a:cubicBezTo>
                      <a:pt x="114" y="67"/>
                      <a:pt x="114" y="67"/>
                      <a:pt x="114" y="67"/>
                    </a:cubicBezTo>
                    <a:cubicBezTo>
                      <a:pt x="115" y="68"/>
                      <a:pt x="116" y="69"/>
                      <a:pt x="116" y="70"/>
                    </a:cubicBezTo>
                    <a:cubicBezTo>
                      <a:pt x="116" y="70"/>
                      <a:pt x="116" y="70"/>
                      <a:pt x="116" y="70"/>
                    </a:cubicBezTo>
                    <a:cubicBezTo>
                      <a:pt x="117" y="70"/>
                      <a:pt x="117" y="70"/>
                      <a:pt x="117" y="70"/>
                    </a:cubicBezTo>
                    <a:cubicBezTo>
                      <a:pt x="68" y="0"/>
                      <a:pt x="0" y="122"/>
                      <a:pt x="0" y="122"/>
                    </a:cubicBezTo>
                    <a:close/>
                  </a:path>
                </a:pathLst>
              </a:custGeom>
              <a:solidFill>
                <a:srgbClr val="00B393">
                  <a:lumMod val="7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7" name="Freeform 49">
                <a:extLst>
                  <a:ext uri="{FF2B5EF4-FFF2-40B4-BE49-F238E27FC236}">
                    <a16:creationId xmlns:a16="http://schemas.microsoft.com/office/drawing/2014/main" id="{B30DCD26-CD88-4B7A-9E44-1D7A10C5A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9425" y="2985175"/>
                <a:ext cx="70727" cy="35364"/>
              </a:xfrm>
              <a:custGeom>
                <a:avLst/>
                <a:gdLst>
                  <a:gd name="T0" fmla="*/ 23 w 25"/>
                  <a:gd name="T1" fmla="*/ 13 h 13"/>
                  <a:gd name="T2" fmla="*/ 0 w 25"/>
                  <a:gd name="T3" fmla="*/ 8 h 13"/>
                  <a:gd name="T4" fmla="*/ 1 w 25"/>
                  <a:gd name="T5" fmla="*/ 0 h 13"/>
                  <a:gd name="T6" fmla="*/ 25 w 25"/>
                  <a:gd name="T7" fmla="*/ 5 h 13"/>
                  <a:gd name="T8" fmla="*/ 23 w 25"/>
                  <a:gd name="T9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3">
                    <a:moveTo>
                      <a:pt x="23" y="13"/>
                    </a:moveTo>
                    <a:cubicBezTo>
                      <a:pt x="9" y="9"/>
                      <a:pt x="0" y="8"/>
                      <a:pt x="0" y="8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0" y="1"/>
                      <a:pt x="25" y="5"/>
                    </a:cubicBezTo>
                    <a:lnTo>
                      <a:pt x="23" y="13"/>
                    </a:ln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8" name="Freeform 50">
                <a:extLst>
                  <a:ext uri="{FF2B5EF4-FFF2-40B4-BE49-F238E27FC236}">
                    <a16:creationId xmlns:a16="http://schemas.microsoft.com/office/drawing/2014/main" id="{5AF081DA-06FC-44A5-94C6-A7EDA481BE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66244" y="3048831"/>
                <a:ext cx="418471" cy="732043"/>
              </a:xfrm>
              <a:custGeom>
                <a:avLst/>
                <a:gdLst>
                  <a:gd name="T0" fmla="*/ 142 w 150"/>
                  <a:gd name="T1" fmla="*/ 262 h 262"/>
                  <a:gd name="T2" fmla="*/ 138 w 150"/>
                  <a:gd name="T3" fmla="*/ 218 h 262"/>
                  <a:gd name="T4" fmla="*/ 146 w 150"/>
                  <a:gd name="T5" fmla="*/ 217 h 262"/>
                  <a:gd name="T6" fmla="*/ 150 w 150"/>
                  <a:gd name="T7" fmla="*/ 262 h 262"/>
                  <a:gd name="T8" fmla="*/ 142 w 150"/>
                  <a:gd name="T9" fmla="*/ 262 h 262"/>
                  <a:gd name="T10" fmla="*/ 129 w 150"/>
                  <a:gd name="T11" fmla="*/ 176 h 262"/>
                  <a:gd name="T12" fmla="*/ 114 w 150"/>
                  <a:gd name="T13" fmla="*/ 134 h 262"/>
                  <a:gd name="T14" fmla="*/ 122 w 150"/>
                  <a:gd name="T15" fmla="*/ 131 h 262"/>
                  <a:gd name="T16" fmla="*/ 136 w 150"/>
                  <a:gd name="T17" fmla="*/ 173 h 262"/>
                  <a:gd name="T18" fmla="*/ 129 w 150"/>
                  <a:gd name="T19" fmla="*/ 176 h 262"/>
                  <a:gd name="T20" fmla="*/ 94 w 150"/>
                  <a:gd name="T21" fmla="*/ 95 h 262"/>
                  <a:gd name="T22" fmla="*/ 68 w 150"/>
                  <a:gd name="T23" fmla="*/ 60 h 262"/>
                  <a:gd name="T24" fmla="*/ 74 w 150"/>
                  <a:gd name="T25" fmla="*/ 55 h 262"/>
                  <a:gd name="T26" fmla="*/ 101 w 150"/>
                  <a:gd name="T27" fmla="*/ 91 h 262"/>
                  <a:gd name="T28" fmla="*/ 94 w 150"/>
                  <a:gd name="T29" fmla="*/ 95 h 262"/>
                  <a:gd name="T30" fmla="*/ 36 w 150"/>
                  <a:gd name="T31" fmla="*/ 30 h 262"/>
                  <a:gd name="T32" fmla="*/ 0 w 150"/>
                  <a:gd name="T33" fmla="*/ 7 h 262"/>
                  <a:gd name="T34" fmla="*/ 4 w 150"/>
                  <a:gd name="T35" fmla="*/ 0 h 262"/>
                  <a:gd name="T36" fmla="*/ 41 w 150"/>
                  <a:gd name="T37" fmla="*/ 24 h 262"/>
                  <a:gd name="T38" fmla="*/ 36 w 150"/>
                  <a:gd name="T39" fmla="*/ 3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0" h="262">
                    <a:moveTo>
                      <a:pt x="142" y="262"/>
                    </a:moveTo>
                    <a:cubicBezTo>
                      <a:pt x="142" y="247"/>
                      <a:pt x="140" y="232"/>
                      <a:pt x="138" y="218"/>
                    </a:cubicBezTo>
                    <a:cubicBezTo>
                      <a:pt x="146" y="217"/>
                      <a:pt x="146" y="217"/>
                      <a:pt x="146" y="217"/>
                    </a:cubicBezTo>
                    <a:cubicBezTo>
                      <a:pt x="148" y="231"/>
                      <a:pt x="149" y="246"/>
                      <a:pt x="150" y="262"/>
                    </a:cubicBezTo>
                    <a:lnTo>
                      <a:pt x="142" y="262"/>
                    </a:lnTo>
                    <a:close/>
                    <a:moveTo>
                      <a:pt x="129" y="176"/>
                    </a:moveTo>
                    <a:cubicBezTo>
                      <a:pt x="125" y="161"/>
                      <a:pt x="120" y="147"/>
                      <a:pt x="114" y="134"/>
                    </a:cubicBezTo>
                    <a:cubicBezTo>
                      <a:pt x="122" y="131"/>
                      <a:pt x="122" y="131"/>
                      <a:pt x="122" y="131"/>
                    </a:cubicBezTo>
                    <a:cubicBezTo>
                      <a:pt x="127" y="144"/>
                      <a:pt x="132" y="159"/>
                      <a:pt x="136" y="173"/>
                    </a:cubicBezTo>
                    <a:lnTo>
                      <a:pt x="129" y="176"/>
                    </a:lnTo>
                    <a:close/>
                    <a:moveTo>
                      <a:pt x="94" y="95"/>
                    </a:moveTo>
                    <a:cubicBezTo>
                      <a:pt x="87" y="83"/>
                      <a:pt x="78" y="71"/>
                      <a:pt x="68" y="60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84" y="66"/>
                      <a:pt x="93" y="78"/>
                      <a:pt x="101" y="91"/>
                    </a:cubicBezTo>
                    <a:lnTo>
                      <a:pt x="94" y="95"/>
                    </a:lnTo>
                    <a:close/>
                    <a:moveTo>
                      <a:pt x="36" y="30"/>
                    </a:moveTo>
                    <a:cubicBezTo>
                      <a:pt x="25" y="22"/>
                      <a:pt x="13" y="14"/>
                      <a:pt x="0" y="7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7" y="7"/>
                      <a:pt x="30" y="15"/>
                      <a:pt x="41" y="24"/>
                    </a:cubicBezTo>
                    <a:lnTo>
                      <a:pt x="36" y="30"/>
                    </a:ln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9" name="Freeform 51">
                <a:extLst>
                  <a:ext uri="{FF2B5EF4-FFF2-40B4-BE49-F238E27FC236}">
                    <a16:creationId xmlns:a16="http://schemas.microsoft.com/office/drawing/2014/main" id="{8B3C24E4-85FD-4B1C-9CFB-70C1F11204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2317" y="3903471"/>
                <a:ext cx="24755" cy="69550"/>
              </a:xfrm>
              <a:custGeom>
                <a:avLst/>
                <a:gdLst>
                  <a:gd name="T0" fmla="*/ 8 w 9"/>
                  <a:gd name="T1" fmla="*/ 25 h 25"/>
                  <a:gd name="T2" fmla="*/ 0 w 9"/>
                  <a:gd name="T3" fmla="*/ 24 h 25"/>
                  <a:gd name="T4" fmla="*/ 1 w 9"/>
                  <a:gd name="T5" fmla="*/ 0 h 25"/>
                  <a:gd name="T6" fmla="*/ 9 w 9"/>
                  <a:gd name="T7" fmla="*/ 1 h 25"/>
                  <a:gd name="T8" fmla="*/ 8 w 9"/>
                  <a:gd name="T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5">
                    <a:moveTo>
                      <a:pt x="8" y="25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1" y="16"/>
                      <a:pt x="1" y="8"/>
                      <a:pt x="1" y="0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9"/>
                      <a:pt x="9" y="17"/>
                      <a:pt x="8" y="25"/>
                    </a:cubicBez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0" name="Freeform 52">
                <a:extLst>
                  <a:ext uri="{FF2B5EF4-FFF2-40B4-BE49-F238E27FC236}">
                    <a16:creationId xmlns:a16="http://schemas.microsoft.com/office/drawing/2014/main" id="{902B53EA-092B-4588-86DC-A819940B23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122" y="3356501"/>
                <a:ext cx="50688" cy="69550"/>
              </a:xfrm>
              <a:custGeom>
                <a:avLst/>
                <a:gdLst>
                  <a:gd name="T0" fmla="*/ 11 w 18"/>
                  <a:gd name="T1" fmla="*/ 25 h 25"/>
                  <a:gd name="T2" fmla="*/ 0 w 18"/>
                  <a:gd name="T3" fmla="*/ 4 h 25"/>
                  <a:gd name="T4" fmla="*/ 6 w 18"/>
                  <a:gd name="T5" fmla="*/ 0 h 25"/>
                  <a:gd name="T6" fmla="*/ 18 w 18"/>
                  <a:gd name="T7" fmla="*/ 21 h 25"/>
                  <a:gd name="T8" fmla="*/ 11 w 18"/>
                  <a:gd name="T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5">
                    <a:moveTo>
                      <a:pt x="11" y="25"/>
                    </a:moveTo>
                    <a:cubicBezTo>
                      <a:pt x="4" y="12"/>
                      <a:pt x="0" y="4"/>
                      <a:pt x="0" y="4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11" y="8"/>
                      <a:pt x="18" y="21"/>
                    </a:cubicBez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1" name="Freeform 53">
                <a:extLst>
                  <a:ext uri="{FF2B5EF4-FFF2-40B4-BE49-F238E27FC236}">
                    <a16:creationId xmlns:a16="http://schemas.microsoft.com/office/drawing/2014/main" id="{F9EB05D2-B876-4F99-8A4A-B23B42E0A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4710" y="3574582"/>
                <a:ext cx="53046" cy="167392"/>
              </a:xfrm>
              <a:custGeom>
                <a:avLst/>
                <a:gdLst>
                  <a:gd name="T0" fmla="*/ 11 w 19"/>
                  <a:gd name="T1" fmla="*/ 60 h 60"/>
                  <a:gd name="T2" fmla="*/ 0 w 19"/>
                  <a:gd name="T3" fmla="*/ 2 h 60"/>
                  <a:gd name="T4" fmla="*/ 8 w 19"/>
                  <a:gd name="T5" fmla="*/ 0 h 60"/>
                  <a:gd name="T6" fmla="*/ 19 w 19"/>
                  <a:gd name="T7" fmla="*/ 59 h 60"/>
                  <a:gd name="T8" fmla="*/ 11 w 19"/>
                  <a:gd name="T9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60">
                    <a:moveTo>
                      <a:pt x="11" y="60"/>
                    </a:moveTo>
                    <a:cubicBezTo>
                      <a:pt x="9" y="40"/>
                      <a:pt x="5" y="21"/>
                      <a:pt x="0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3" y="19"/>
                      <a:pt x="17" y="39"/>
                      <a:pt x="19" y="59"/>
                    </a:cubicBezTo>
                    <a:lnTo>
                      <a:pt x="11" y="60"/>
                    </a:ln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2" name="Freeform 54">
                <a:extLst>
                  <a:ext uri="{FF2B5EF4-FFF2-40B4-BE49-F238E27FC236}">
                    <a16:creationId xmlns:a16="http://schemas.microsoft.com/office/drawing/2014/main" id="{B103F367-78C0-4621-9216-9B39A8E1B1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716" y="3903471"/>
                <a:ext cx="24755" cy="69550"/>
              </a:xfrm>
              <a:custGeom>
                <a:avLst/>
                <a:gdLst>
                  <a:gd name="T0" fmla="*/ 7 w 9"/>
                  <a:gd name="T1" fmla="*/ 25 h 25"/>
                  <a:gd name="T2" fmla="*/ 0 w 9"/>
                  <a:gd name="T3" fmla="*/ 24 h 25"/>
                  <a:gd name="T4" fmla="*/ 1 w 9"/>
                  <a:gd name="T5" fmla="*/ 0 h 25"/>
                  <a:gd name="T6" fmla="*/ 9 w 9"/>
                  <a:gd name="T7" fmla="*/ 1 h 25"/>
                  <a:gd name="T8" fmla="*/ 7 w 9"/>
                  <a:gd name="T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5">
                    <a:moveTo>
                      <a:pt x="7" y="25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16"/>
                      <a:pt x="1" y="8"/>
                      <a:pt x="1" y="0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9"/>
                      <a:pt x="8" y="17"/>
                      <a:pt x="7" y="25"/>
                    </a:cubicBez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3" name="Freeform 55">
                <a:extLst>
                  <a:ext uri="{FF2B5EF4-FFF2-40B4-BE49-F238E27FC236}">
                    <a16:creationId xmlns:a16="http://schemas.microsoft.com/office/drawing/2014/main" id="{42DC26E9-6885-4215-A153-E9537C75ED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7028" y="3099520"/>
                <a:ext cx="67191" cy="53047"/>
              </a:xfrm>
              <a:custGeom>
                <a:avLst/>
                <a:gdLst>
                  <a:gd name="T0" fmla="*/ 20 w 24"/>
                  <a:gd name="T1" fmla="*/ 19 h 19"/>
                  <a:gd name="T2" fmla="*/ 0 w 24"/>
                  <a:gd name="T3" fmla="*/ 7 h 19"/>
                  <a:gd name="T4" fmla="*/ 4 w 24"/>
                  <a:gd name="T5" fmla="*/ 0 h 19"/>
                  <a:gd name="T6" fmla="*/ 24 w 24"/>
                  <a:gd name="T7" fmla="*/ 13 h 19"/>
                  <a:gd name="T8" fmla="*/ 20 w 24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20" y="19"/>
                    </a:moveTo>
                    <a:cubicBezTo>
                      <a:pt x="8" y="11"/>
                      <a:pt x="0" y="7"/>
                      <a:pt x="0" y="7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12" y="4"/>
                      <a:pt x="24" y="13"/>
                    </a:cubicBezTo>
                    <a:lnTo>
                      <a:pt x="20" y="19"/>
                    </a:ln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4" name="Freeform 56">
                <a:extLst>
                  <a:ext uri="{FF2B5EF4-FFF2-40B4-BE49-F238E27FC236}">
                    <a16:creationId xmlns:a16="http://schemas.microsoft.com/office/drawing/2014/main" id="{60A17FFB-C869-49D8-B585-24FBC98A4B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13198" y="3207971"/>
                <a:ext cx="292340" cy="516320"/>
              </a:xfrm>
              <a:custGeom>
                <a:avLst/>
                <a:gdLst>
                  <a:gd name="T0" fmla="*/ 98 w 105"/>
                  <a:gd name="T1" fmla="*/ 185 h 185"/>
                  <a:gd name="T2" fmla="*/ 88 w 105"/>
                  <a:gd name="T3" fmla="*/ 145 h 185"/>
                  <a:gd name="T4" fmla="*/ 96 w 105"/>
                  <a:gd name="T5" fmla="*/ 142 h 185"/>
                  <a:gd name="T6" fmla="*/ 105 w 105"/>
                  <a:gd name="T7" fmla="*/ 184 h 185"/>
                  <a:gd name="T8" fmla="*/ 98 w 105"/>
                  <a:gd name="T9" fmla="*/ 185 h 185"/>
                  <a:gd name="T10" fmla="*/ 74 w 105"/>
                  <a:gd name="T11" fmla="*/ 106 h 185"/>
                  <a:gd name="T12" fmla="*/ 54 w 105"/>
                  <a:gd name="T13" fmla="*/ 69 h 185"/>
                  <a:gd name="T14" fmla="*/ 61 w 105"/>
                  <a:gd name="T15" fmla="*/ 65 h 185"/>
                  <a:gd name="T16" fmla="*/ 81 w 105"/>
                  <a:gd name="T17" fmla="*/ 103 h 185"/>
                  <a:gd name="T18" fmla="*/ 74 w 105"/>
                  <a:gd name="T19" fmla="*/ 106 h 185"/>
                  <a:gd name="T20" fmla="*/ 29 w 105"/>
                  <a:gd name="T21" fmla="*/ 36 h 185"/>
                  <a:gd name="T22" fmla="*/ 0 w 105"/>
                  <a:gd name="T23" fmla="*/ 6 h 185"/>
                  <a:gd name="T24" fmla="*/ 6 w 105"/>
                  <a:gd name="T25" fmla="*/ 0 h 185"/>
                  <a:gd name="T26" fmla="*/ 35 w 105"/>
                  <a:gd name="T27" fmla="*/ 31 h 185"/>
                  <a:gd name="T28" fmla="*/ 29 w 105"/>
                  <a:gd name="T29" fmla="*/ 36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5" h="185">
                    <a:moveTo>
                      <a:pt x="98" y="185"/>
                    </a:moveTo>
                    <a:cubicBezTo>
                      <a:pt x="95" y="171"/>
                      <a:pt x="92" y="158"/>
                      <a:pt x="88" y="145"/>
                    </a:cubicBezTo>
                    <a:cubicBezTo>
                      <a:pt x="96" y="142"/>
                      <a:pt x="96" y="142"/>
                      <a:pt x="96" y="142"/>
                    </a:cubicBezTo>
                    <a:cubicBezTo>
                      <a:pt x="100" y="156"/>
                      <a:pt x="103" y="170"/>
                      <a:pt x="105" y="184"/>
                    </a:cubicBezTo>
                    <a:lnTo>
                      <a:pt x="98" y="185"/>
                    </a:lnTo>
                    <a:close/>
                    <a:moveTo>
                      <a:pt x="74" y="106"/>
                    </a:moveTo>
                    <a:cubicBezTo>
                      <a:pt x="68" y="93"/>
                      <a:pt x="61" y="81"/>
                      <a:pt x="54" y="69"/>
                    </a:cubicBezTo>
                    <a:cubicBezTo>
                      <a:pt x="61" y="65"/>
                      <a:pt x="61" y="65"/>
                      <a:pt x="61" y="65"/>
                    </a:cubicBezTo>
                    <a:cubicBezTo>
                      <a:pt x="68" y="77"/>
                      <a:pt x="75" y="90"/>
                      <a:pt x="81" y="103"/>
                    </a:cubicBezTo>
                    <a:lnTo>
                      <a:pt x="74" y="106"/>
                    </a:lnTo>
                    <a:close/>
                    <a:moveTo>
                      <a:pt x="29" y="36"/>
                    </a:moveTo>
                    <a:cubicBezTo>
                      <a:pt x="20" y="26"/>
                      <a:pt x="11" y="15"/>
                      <a:pt x="0" y="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6" y="10"/>
                      <a:pt x="26" y="20"/>
                      <a:pt x="35" y="31"/>
                    </a:cubicBezTo>
                    <a:lnTo>
                      <a:pt x="29" y="36"/>
                    </a:ln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5" name="Freeform 57">
                <a:extLst>
                  <a:ext uri="{FF2B5EF4-FFF2-40B4-BE49-F238E27FC236}">
                    <a16:creationId xmlns:a16="http://schemas.microsoft.com/office/drawing/2014/main" id="{0737FAB1-7ADB-4197-A569-B432EED864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4929" y="3839815"/>
                <a:ext cx="24755" cy="69550"/>
              </a:xfrm>
              <a:custGeom>
                <a:avLst/>
                <a:gdLst>
                  <a:gd name="T0" fmla="*/ 8 w 9"/>
                  <a:gd name="T1" fmla="*/ 25 h 25"/>
                  <a:gd name="T2" fmla="*/ 0 w 9"/>
                  <a:gd name="T3" fmla="*/ 24 h 25"/>
                  <a:gd name="T4" fmla="*/ 0 w 9"/>
                  <a:gd name="T5" fmla="*/ 1 h 25"/>
                  <a:gd name="T6" fmla="*/ 8 w 9"/>
                  <a:gd name="T7" fmla="*/ 0 h 25"/>
                  <a:gd name="T8" fmla="*/ 8 w 9"/>
                  <a:gd name="T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5">
                    <a:moveTo>
                      <a:pt x="8" y="25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1" y="16"/>
                      <a:pt x="1" y="8"/>
                      <a:pt x="0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9" y="8"/>
                      <a:pt x="9" y="16"/>
                      <a:pt x="8" y="25"/>
                    </a:cubicBez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6" name="Freeform 58">
                <a:extLst>
                  <a:ext uri="{FF2B5EF4-FFF2-40B4-BE49-F238E27FC236}">
                    <a16:creationId xmlns:a16="http://schemas.microsoft.com/office/drawing/2014/main" id="{76BBDB1E-6A1A-4A95-9FE8-77BFF45D35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6419" y="3242156"/>
                <a:ext cx="67191" cy="55404"/>
              </a:xfrm>
              <a:custGeom>
                <a:avLst/>
                <a:gdLst>
                  <a:gd name="T0" fmla="*/ 19 w 24"/>
                  <a:gd name="T1" fmla="*/ 20 h 20"/>
                  <a:gd name="T2" fmla="*/ 0 w 24"/>
                  <a:gd name="T3" fmla="*/ 7 h 20"/>
                  <a:gd name="T4" fmla="*/ 3 w 24"/>
                  <a:gd name="T5" fmla="*/ 0 h 20"/>
                  <a:gd name="T6" fmla="*/ 24 w 24"/>
                  <a:gd name="T7" fmla="*/ 14 h 20"/>
                  <a:gd name="T8" fmla="*/ 19 w 24"/>
                  <a:gd name="T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0">
                    <a:moveTo>
                      <a:pt x="19" y="20"/>
                    </a:moveTo>
                    <a:cubicBezTo>
                      <a:pt x="8" y="11"/>
                      <a:pt x="0" y="7"/>
                      <a:pt x="0" y="7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12" y="4"/>
                      <a:pt x="24" y="14"/>
                    </a:cubicBezTo>
                    <a:lnTo>
                      <a:pt x="19" y="20"/>
                    </a:ln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7" name="Freeform 59">
                <a:extLst>
                  <a:ext uri="{FF2B5EF4-FFF2-40B4-BE49-F238E27FC236}">
                    <a16:creationId xmlns:a16="http://schemas.microsoft.com/office/drawing/2014/main" id="{B7C050AD-86CD-419F-A704-180512336B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84907" y="3367111"/>
                <a:ext cx="142634" cy="330068"/>
              </a:xfrm>
              <a:custGeom>
                <a:avLst/>
                <a:gdLst>
                  <a:gd name="T0" fmla="*/ 43 w 51"/>
                  <a:gd name="T1" fmla="*/ 118 h 118"/>
                  <a:gd name="T2" fmla="*/ 35 w 51"/>
                  <a:gd name="T3" fmla="*/ 78 h 118"/>
                  <a:gd name="T4" fmla="*/ 43 w 51"/>
                  <a:gd name="T5" fmla="*/ 76 h 118"/>
                  <a:gd name="T6" fmla="*/ 51 w 51"/>
                  <a:gd name="T7" fmla="*/ 117 h 118"/>
                  <a:gd name="T8" fmla="*/ 43 w 51"/>
                  <a:gd name="T9" fmla="*/ 118 h 118"/>
                  <a:gd name="T10" fmla="*/ 21 w 51"/>
                  <a:gd name="T11" fmla="*/ 40 h 118"/>
                  <a:gd name="T12" fmla="*/ 0 w 51"/>
                  <a:gd name="T13" fmla="*/ 5 h 118"/>
                  <a:gd name="T14" fmla="*/ 7 w 51"/>
                  <a:gd name="T15" fmla="*/ 0 h 118"/>
                  <a:gd name="T16" fmla="*/ 29 w 51"/>
                  <a:gd name="T17" fmla="*/ 36 h 118"/>
                  <a:gd name="T18" fmla="*/ 21 w 51"/>
                  <a:gd name="T19" fmla="*/ 4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118">
                    <a:moveTo>
                      <a:pt x="43" y="118"/>
                    </a:moveTo>
                    <a:cubicBezTo>
                      <a:pt x="41" y="104"/>
                      <a:pt x="39" y="91"/>
                      <a:pt x="35" y="78"/>
                    </a:cubicBezTo>
                    <a:cubicBezTo>
                      <a:pt x="43" y="76"/>
                      <a:pt x="43" y="76"/>
                      <a:pt x="43" y="76"/>
                    </a:cubicBezTo>
                    <a:cubicBezTo>
                      <a:pt x="46" y="89"/>
                      <a:pt x="49" y="103"/>
                      <a:pt x="51" y="117"/>
                    </a:cubicBezTo>
                    <a:lnTo>
                      <a:pt x="43" y="118"/>
                    </a:lnTo>
                    <a:close/>
                    <a:moveTo>
                      <a:pt x="21" y="40"/>
                    </a:moveTo>
                    <a:cubicBezTo>
                      <a:pt x="15" y="27"/>
                      <a:pt x="8" y="16"/>
                      <a:pt x="0" y="5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15" y="11"/>
                      <a:pt x="22" y="23"/>
                      <a:pt x="29" y="36"/>
                    </a:cubicBezTo>
                    <a:lnTo>
                      <a:pt x="21" y="40"/>
                    </a:ln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8" name="Freeform 60">
                <a:extLst>
                  <a:ext uri="{FF2B5EF4-FFF2-40B4-BE49-F238E27FC236}">
                    <a16:creationId xmlns:a16="http://schemas.microsoft.com/office/drawing/2014/main" id="{74B95C5C-A3A3-4139-82CC-EAE9135254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5144" y="3811524"/>
                <a:ext cx="24755" cy="69550"/>
              </a:xfrm>
              <a:custGeom>
                <a:avLst/>
                <a:gdLst>
                  <a:gd name="T0" fmla="*/ 8 w 9"/>
                  <a:gd name="T1" fmla="*/ 25 h 25"/>
                  <a:gd name="T2" fmla="*/ 0 w 9"/>
                  <a:gd name="T3" fmla="*/ 24 h 25"/>
                  <a:gd name="T4" fmla="*/ 1 w 9"/>
                  <a:gd name="T5" fmla="*/ 0 h 25"/>
                  <a:gd name="T6" fmla="*/ 9 w 9"/>
                  <a:gd name="T7" fmla="*/ 1 h 25"/>
                  <a:gd name="T8" fmla="*/ 8 w 9"/>
                  <a:gd name="T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5">
                    <a:moveTo>
                      <a:pt x="8" y="25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1" y="16"/>
                      <a:pt x="1" y="8"/>
                      <a:pt x="1" y="0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8"/>
                      <a:pt x="9" y="17"/>
                      <a:pt x="8" y="25"/>
                    </a:cubicBezTo>
                    <a:close/>
                  </a:path>
                </a:pathLst>
              </a:custGeom>
              <a:solidFill>
                <a:srgbClr val="00B3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76" name="Content Placeholder 2">
            <a:extLst>
              <a:ext uri="{FF2B5EF4-FFF2-40B4-BE49-F238E27FC236}">
                <a16:creationId xmlns:a16="http://schemas.microsoft.com/office/drawing/2014/main" id="{72E6C6D6-26C7-4CBD-8A5D-1D5352C02C22}"/>
              </a:ext>
            </a:extLst>
          </p:cNvPr>
          <p:cNvSpPr txBox="1">
            <a:spLocks/>
          </p:cNvSpPr>
          <p:nvPr/>
        </p:nvSpPr>
        <p:spPr bwMode="auto">
          <a:xfrm>
            <a:off x="3659264" y="5536490"/>
            <a:ext cx="4820986" cy="1201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20000"/>
              </a:spcBef>
              <a:buFont typeface="Arial" charset="0"/>
              <a:buNone/>
              <a:defRPr/>
            </a:pPr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从公交、地铁的高频刚需场景切入</a:t>
            </a:r>
            <a:endParaRPr lang="en-US" altLang="zh-CN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buFont typeface="Arial" charset="0"/>
              <a:buNone/>
              <a:defRPr/>
            </a:pPr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绑定用户激活用户钱包</a:t>
            </a:r>
            <a:endParaRPr lang="en-US" altLang="zh-CN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buFont typeface="Arial" charset="0"/>
              <a:buNone/>
              <a:defRPr/>
            </a:pPr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逐步拓展到其他的支付、政务、商业场景</a:t>
            </a:r>
            <a:endParaRPr lang="en-US" altLang="zh-CN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  <a:p>
            <a:pPr algn="ctr">
              <a:lnSpc>
                <a:spcPct val="120000"/>
              </a:lnSpc>
              <a:spcBef>
                <a:spcPct val="20000"/>
              </a:spcBef>
              <a:buFont typeface="Arial" charset="0"/>
              <a:buNone/>
              <a:defRPr/>
            </a:pPr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构建普适性的综合服务门户</a:t>
            </a:r>
            <a:endParaRPr 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cxnSp>
        <p:nvCxnSpPr>
          <p:cNvPr id="184" name="Straight Connector 106">
            <a:extLst>
              <a:ext uri="{FF2B5EF4-FFF2-40B4-BE49-F238E27FC236}">
                <a16:creationId xmlns:a16="http://schemas.microsoft.com/office/drawing/2014/main" id="{19119C93-2C53-4752-9E4C-D792F894BA39}"/>
              </a:ext>
            </a:extLst>
          </p:cNvPr>
          <p:cNvCxnSpPr>
            <a:cxnSpLocks/>
          </p:cNvCxnSpPr>
          <p:nvPr/>
        </p:nvCxnSpPr>
        <p:spPr>
          <a:xfrm flipV="1">
            <a:off x="6094058" y="4241733"/>
            <a:ext cx="0" cy="454578"/>
          </a:xfrm>
          <a:prstGeom prst="line">
            <a:avLst/>
          </a:prstGeom>
          <a:noFill/>
          <a:ln w="12700" cap="flat" cmpd="sng" algn="ctr">
            <a:solidFill>
              <a:sysClr val="window" lastClr="FFFFFF"/>
            </a:solidFill>
            <a:prstDash val="dash"/>
            <a:miter lim="800000"/>
            <a:headEnd type="oval" w="med" len="med"/>
            <a:tailEnd type="triangle" w="med" len="med"/>
          </a:ln>
          <a:effectLst/>
        </p:spPr>
      </p:cxnSp>
      <p:sp>
        <p:nvSpPr>
          <p:cNvPr id="191" name="Rectangle 110">
            <a:extLst>
              <a:ext uri="{FF2B5EF4-FFF2-40B4-BE49-F238E27FC236}">
                <a16:creationId xmlns:a16="http://schemas.microsoft.com/office/drawing/2014/main" id="{AC7A324C-3A89-4D13-B51B-FE2232C7B906}"/>
              </a:ext>
            </a:extLst>
          </p:cNvPr>
          <p:cNvSpPr/>
          <p:nvPr/>
        </p:nvSpPr>
        <p:spPr>
          <a:xfrm>
            <a:off x="4028189" y="5270465"/>
            <a:ext cx="4083169" cy="338554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spcBef>
                <a:spcPct val="20000"/>
              </a:spcBef>
              <a:buFont typeface="Arial" charset="0"/>
              <a:buNone/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支付体系为根基，构建面向市民的综合服务门户（市民通）</a:t>
            </a:r>
            <a:endParaRPr lang="en-US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92" name="文本框 191">
            <a:extLst>
              <a:ext uri="{FF2B5EF4-FFF2-40B4-BE49-F238E27FC236}">
                <a16:creationId xmlns:a16="http://schemas.microsoft.com/office/drawing/2014/main" id="{0B144AA6-C2F4-4BD5-96E3-ADBD4A5EB862}"/>
              </a:ext>
            </a:extLst>
          </p:cNvPr>
          <p:cNvSpPr txBox="1"/>
          <p:nvPr/>
        </p:nvSpPr>
        <p:spPr>
          <a:xfrm>
            <a:off x="2746230" y="1199305"/>
            <a:ext cx="841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支付场景</a:t>
            </a:r>
          </a:p>
        </p:txBody>
      </p:sp>
      <p:sp>
        <p:nvSpPr>
          <p:cNvPr id="193" name="Freeform 290">
            <a:extLst>
              <a:ext uri="{FF2B5EF4-FFF2-40B4-BE49-F238E27FC236}">
                <a16:creationId xmlns:a16="http://schemas.microsoft.com/office/drawing/2014/main" id="{48DE113B-4E30-4346-9734-ABC94A8A71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30565" y="4836204"/>
            <a:ext cx="511045" cy="395823"/>
          </a:xfrm>
          <a:custGeom>
            <a:avLst/>
            <a:gdLst>
              <a:gd name="T0" fmla="*/ 995 w 996"/>
              <a:gd name="T1" fmla="*/ 409 h 770"/>
              <a:gd name="T2" fmla="*/ 836 w 996"/>
              <a:gd name="T3" fmla="*/ 409 h 770"/>
              <a:gd name="T4" fmla="*/ 543 w 996"/>
              <a:gd name="T5" fmla="*/ 192 h 770"/>
              <a:gd name="T6" fmla="*/ 384 w 996"/>
              <a:gd name="T7" fmla="*/ 275 h 770"/>
              <a:gd name="T8" fmla="*/ 360 w 996"/>
              <a:gd name="T9" fmla="*/ 158 h 770"/>
              <a:gd name="T10" fmla="*/ 702 w 996"/>
              <a:gd name="T11" fmla="*/ 33 h 770"/>
              <a:gd name="T12" fmla="*/ 836 w 996"/>
              <a:gd name="T13" fmla="*/ 133 h 770"/>
              <a:gd name="T14" fmla="*/ 334 w 996"/>
              <a:gd name="T15" fmla="*/ 626 h 770"/>
              <a:gd name="T16" fmla="*/ 276 w 996"/>
              <a:gd name="T17" fmla="*/ 551 h 770"/>
              <a:gd name="T18" fmla="*/ 209 w 996"/>
              <a:gd name="T19" fmla="*/ 484 h 770"/>
              <a:gd name="T20" fmla="*/ 109 w 996"/>
              <a:gd name="T21" fmla="*/ 434 h 770"/>
              <a:gd name="T22" fmla="*/ 159 w 996"/>
              <a:gd name="T23" fmla="*/ 535 h 770"/>
              <a:gd name="T24" fmla="*/ 226 w 996"/>
              <a:gd name="T25" fmla="*/ 602 h 770"/>
              <a:gd name="T26" fmla="*/ 293 w 996"/>
              <a:gd name="T27" fmla="*/ 668 h 770"/>
              <a:gd name="T28" fmla="*/ 393 w 996"/>
              <a:gd name="T29" fmla="*/ 727 h 770"/>
              <a:gd name="T30" fmla="*/ 334 w 996"/>
              <a:gd name="T31" fmla="*/ 626 h 770"/>
              <a:gd name="T32" fmla="*/ 594 w 996"/>
              <a:gd name="T33" fmla="*/ 267 h 770"/>
              <a:gd name="T34" fmla="*/ 443 w 996"/>
              <a:gd name="T35" fmla="*/ 301 h 770"/>
              <a:gd name="T36" fmla="*/ 284 w 996"/>
              <a:gd name="T37" fmla="*/ 217 h 770"/>
              <a:gd name="T38" fmla="*/ 460 w 996"/>
              <a:gd name="T39" fmla="*/ 50 h 770"/>
              <a:gd name="T40" fmla="*/ 184 w 996"/>
              <a:gd name="T41" fmla="*/ 100 h 770"/>
              <a:gd name="T42" fmla="*/ 0 w 996"/>
              <a:gd name="T43" fmla="*/ 66 h 770"/>
              <a:gd name="T44" fmla="*/ 50 w 996"/>
              <a:gd name="T45" fmla="*/ 443 h 770"/>
              <a:gd name="T46" fmla="*/ 234 w 996"/>
              <a:gd name="T47" fmla="*/ 392 h 770"/>
              <a:gd name="T48" fmla="*/ 293 w 996"/>
              <a:gd name="T49" fmla="*/ 468 h 770"/>
              <a:gd name="T50" fmla="*/ 360 w 996"/>
              <a:gd name="T51" fmla="*/ 535 h 770"/>
              <a:gd name="T52" fmla="*/ 426 w 996"/>
              <a:gd name="T53" fmla="*/ 610 h 770"/>
              <a:gd name="T54" fmla="*/ 477 w 996"/>
              <a:gd name="T55" fmla="*/ 727 h 770"/>
              <a:gd name="T56" fmla="*/ 543 w 996"/>
              <a:gd name="T57" fmla="*/ 660 h 770"/>
              <a:gd name="T58" fmla="*/ 485 w 996"/>
              <a:gd name="T59" fmla="*/ 585 h 770"/>
              <a:gd name="T60" fmla="*/ 569 w 996"/>
              <a:gd name="T61" fmla="*/ 668 h 770"/>
              <a:gd name="T62" fmla="*/ 627 w 996"/>
              <a:gd name="T63" fmla="*/ 602 h 770"/>
              <a:gd name="T64" fmla="*/ 652 w 996"/>
              <a:gd name="T65" fmla="*/ 610 h 770"/>
              <a:gd name="T66" fmla="*/ 719 w 996"/>
              <a:gd name="T67" fmla="*/ 543 h 770"/>
              <a:gd name="T68" fmla="*/ 727 w 996"/>
              <a:gd name="T69" fmla="*/ 526 h 770"/>
              <a:gd name="T70" fmla="*/ 786 w 996"/>
              <a:gd name="T71" fmla="*/ 535 h 770"/>
              <a:gd name="T72" fmla="*/ 786 w 996"/>
              <a:gd name="T73" fmla="*/ 468 h 7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96" h="770">
                <a:moveTo>
                  <a:pt x="995" y="100"/>
                </a:moveTo>
                <a:cubicBezTo>
                  <a:pt x="995" y="409"/>
                  <a:pt x="995" y="409"/>
                  <a:pt x="995" y="409"/>
                </a:cubicBezTo>
                <a:cubicBezTo>
                  <a:pt x="995" y="409"/>
                  <a:pt x="928" y="426"/>
                  <a:pt x="920" y="426"/>
                </a:cubicBezTo>
                <a:cubicBezTo>
                  <a:pt x="903" y="426"/>
                  <a:pt x="861" y="443"/>
                  <a:pt x="836" y="409"/>
                </a:cubicBezTo>
                <a:cubicBezTo>
                  <a:pt x="786" y="367"/>
                  <a:pt x="619" y="192"/>
                  <a:pt x="619" y="192"/>
                </a:cubicBezTo>
                <a:cubicBezTo>
                  <a:pt x="619" y="192"/>
                  <a:pt x="594" y="167"/>
                  <a:pt x="543" y="192"/>
                </a:cubicBezTo>
                <a:cubicBezTo>
                  <a:pt x="502" y="217"/>
                  <a:pt x="443" y="250"/>
                  <a:pt x="418" y="259"/>
                </a:cubicBezTo>
                <a:cubicBezTo>
                  <a:pt x="410" y="267"/>
                  <a:pt x="393" y="275"/>
                  <a:pt x="384" y="275"/>
                </a:cubicBezTo>
                <a:cubicBezTo>
                  <a:pt x="351" y="275"/>
                  <a:pt x="326" y="242"/>
                  <a:pt x="326" y="209"/>
                </a:cubicBezTo>
                <a:cubicBezTo>
                  <a:pt x="326" y="183"/>
                  <a:pt x="343" y="167"/>
                  <a:pt x="360" y="158"/>
                </a:cubicBezTo>
                <a:cubicBezTo>
                  <a:pt x="426" y="116"/>
                  <a:pt x="552" y="50"/>
                  <a:pt x="602" y="16"/>
                </a:cubicBezTo>
                <a:cubicBezTo>
                  <a:pt x="635" y="0"/>
                  <a:pt x="652" y="0"/>
                  <a:pt x="702" y="33"/>
                </a:cubicBezTo>
                <a:cubicBezTo>
                  <a:pt x="752" y="83"/>
                  <a:pt x="803" y="125"/>
                  <a:pt x="803" y="125"/>
                </a:cubicBezTo>
                <a:cubicBezTo>
                  <a:pt x="803" y="125"/>
                  <a:pt x="819" y="133"/>
                  <a:pt x="836" y="133"/>
                </a:cubicBezTo>
                <a:cubicBezTo>
                  <a:pt x="878" y="125"/>
                  <a:pt x="995" y="100"/>
                  <a:pt x="995" y="100"/>
                </a:cubicBezTo>
                <a:close/>
                <a:moveTo>
                  <a:pt x="334" y="626"/>
                </a:moveTo>
                <a:cubicBezTo>
                  <a:pt x="343" y="610"/>
                  <a:pt x="343" y="585"/>
                  <a:pt x="326" y="568"/>
                </a:cubicBezTo>
                <a:cubicBezTo>
                  <a:pt x="309" y="551"/>
                  <a:pt x="293" y="551"/>
                  <a:pt x="276" y="551"/>
                </a:cubicBezTo>
                <a:cubicBezTo>
                  <a:pt x="276" y="535"/>
                  <a:pt x="276" y="510"/>
                  <a:pt x="259" y="501"/>
                </a:cubicBezTo>
                <a:cubicBezTo>
                  <a:pt x="251" y="484"/>
                  <a:pt x="226" y="476"/>
                  <a:pt x="209" y="484"/>
                </a:cubicBezTo>
                <a:cubicBezTo>
                  <a:pt x="217" y="468"/>
                  <a:pt x="209" y="443"/>
                  <a:pt x="201" y="426"/>
                </a:cubicBezTo>
                <a:cubicBezTo>
                  <a:pt x="176" y="401"/>
                  <a:pt x="134" y="409"/>
                  <a:pt x="109" y="434"/>
                </a:cubicBezTo>
                <a:cubicBezTo>
                  <a:pt x="92" y="451"/>
                  <a:pt x="75" y="501"/>
                  <a:pt x="92" y="526"/>
                </a:cubicBezTo>
                <a:cubicBezTo>
                  <a:pt x="117" y="551"/>
                  <a:pt x="142" y="535"/>
                  <a:pt x="159" y="535"/>
                </a:cubicBezTo>
                <a:cubicBezTo>
                  <a:pt x="159" y="551"/>
                  <a:pt x="142" y="568"/>
                  <a:pt x="159" y="593"/>
                </a:cubicBezTo>
                <a:cubicBezTo>
                  <a:pt x="176" y="618"/>
                  <a:pt x="209" y="602"/>
                  <a:pt x="226" y="602"/>
                </a:cubicBezTo>
                <a:cubicBezTo>
                  <a:pt x="217" y="618"/>
                  <a:pt x="201" y="643"/>
                  <a:pt x="226" y="668"/>
                </a:cubicBezTo>
                <a:cubicBezTo>
                  <a:pt x="242" y="685"/>
                  <a:pt x="276" y="677"/>
                  <a:pt x="293" y="668"/>
                </a:cubicBezTo>
                <a:cubicBezTo>
                  <a:pt x="284" y="693"/>
                  <a:pt x="268" y="710"/>
                  <a:pt x="293" y="744"/>
                </a:cubicBezTo>
                <a:cubicBezTo>
                  <a:pt x="318" y="769"/>
                  <a:pt x="368" y="752"/>
                  <a:pt x="393" y="727"/>
                </a:cubicBezTo>
                <a:cubicBezTo>
                  <a:pt x="418" y="702"/>
                  <a:pt x="418" y="668"/>
                  <a:pt x="393" y="643"/>
                </a:cubicBezTo>
                <a:cubicBezTo>
                  <a:pt x="376" y="626"/>
                  <a:pt x="360" y="626"/>
                  <a:pt x="334" y="626"/>
                </a:cubicBezTo>
                <a:close/>
                <a:moveTo>
                  <a:pt x="786" y="468"/>
                </a:moveTo>
                <a:cubicBezTo>
                  <a:pt x="610" y="284"/>
                  <a:pt x="694" y="367"/>
                  <a:pt x="594" y="267"/>
                </a:cubicBezTo>
                <a:cubicBezTo>
                  <a:pt x="594" y="267"/>
                  <a:pt x="569" y="234"/>
                  <a:pt x="527" y="259"/>
                </a:cubicBezTo>
                <a:cubicBezTo>
                  <a:pt x="502" y="267"/>
                  <a:pt x="468" y="284"/>
                  <a:pt x="443" y="301"/>
                </a:cubicBezTo>
                <a:cubicBezTo>
                  <a:pt x="418" y="309"/>
                  <a:pt x="393" y="317"/>
                  <a:pt x="384" y="317"/>
                </a:cubicBezTo>
                <a:cubicBezTo>
                  <a:pt x="326" y="317"/>
                  <a:pt x="284" y="267"/>
                  <a:pt x="284" y="217"/>
                </a:cubicBezTo>
                <a:cubicBezTo>
                  <a:pt x="284" y="175"/>
                  <a:pt x="301" y="142"/>
                  <a:pt x="334" y="125"/>
                </a:cubicBezTo>
                <a:cubicBezTo>
                  <a:pt x="368" y="100"/>
                  <a:pt x="460" y="50"/>
                  <a:pt x="460" y="50"/>
                </a:cubicBezTo>
                <a:cubicBezTo>
                  <a:pt x="460" y="50"/>
                  <a:pt x="435" y="8"/>
                  <a:pt x="376" y="8"/>
                </a:cubicBezTo>
                <a:cubicBezTo>
                  <a:pt x="309" y="8"/>
                  <a:pt x="184" y="100"/>
                  <a:pt x="184" y="100"/>
                </a:cubicBezTo>
                <a:cubicBezTo>
                  <a:pt x="184" y="100"/>
                  <a:pt x="150" y="116"/>
                  <a:pt x="100" y="10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426"/>
                  <a:pt x="0" y="426"/>
                  <a:pt x="0" y="426"/>
                </a:cubicBezTo>
                <a:cubicBezTo>
                  <a:pt x="0" y="426"/>
                  <a:pt x="25" y="434"/>
                  <a:pt x="50" y="443"/>
                </a:cubicBezTo>
                <a:cubicBezTo>
                  <a:pt x="59" y="426"/>
                  <a:pt x="67" y="409"/>
                  <a:pt x="83" y="392"/>
                </a:cubicBezTo>
                <a:cubicBezTo>
                  <a:pt x="125" y="351"/>
                  <a:pt x="192" y="351"/>
                  <a:pt x="234" y="392"/>
                </a:cubicBezTo>
                <a:cubicBezTo>
                  <a:pt x="242" y="409"/>
                  <a:pt x="251" y="417"/>
                  <a:pt x="251" y="434"/>
                </a:cubicBezTo>
                <a:cubicBezTo>
                  <a:pt x="268" y="443"/>
                  <a:pt x="284" y="451"/>
                  <a:pt x="293" y="468"/>
                </a:cubicBezTo>
                <a:cubicBezTo>
                  <a:pt x="309" y="476"/>
                  <a:pt x="318" y="493"/>
                  <a:pt x="318" y="510"/>
                </a:cubicBezTo>
                <a:cubicBezTo>
                  <a:pt x="334" y="510"/>
                  <a:pt x="351" y="518"/>
                  <a:pt x="360" y="535"/>
                </a:cubicBezTo>
                <a:cubicBezTo>
                  <a:pt x="376" y="551"/>
                  <a:pt x="384" y="568"/>
                  <a:pt x="384" y="585"/>
                </a:cubicBezTo>
                <a:cubicBezTo>
                  <a:pt x="401" y="585"/>
                  <a:pt x="418" y="593"/>
                  <a:pt x="426" y="610"/>
                </a:cubicBezTo>
                <a:cubicBezTo>
                  <a:pt x="451" y="635"/>
                  <a:pt x="460" y="668"/>
                  <a:pt x="451" y="702"/>
                </a:cubicBezTo>
                <a:cubicBezTo>
                  <a:pt x="460" y="702"/>
                  <a:pt x="468" y="718"/>
                  <a:pt x="477" y="727"/>
                </a:cubicBezTo>
                <a:cubicBezTo>
                  <a:pt x="493" y="744"/>
                  <a:pt x="527" y="744"/>
                  <a:pt x="543" y="727"/>
                </a:cubicBezTo>
                <a:cubicBezTo>
                  <a:pt x="560" y="710"/>
                  <a:pt x="560" y="677"/>
                  <a:pt x="543" y="660"/>
                </a:cubicBezTo>
                <a:lnTo>
                  <a:pt x="535" y="660"/>
                </a:lnTo>
                <a:cubicBezTo>
                  <a:pt x="485" y="602"/>
                  <a:pt x="477" y="593"/>
                  <a:pt x="485" y="585"/>
                </a:cubicBezTo>
                <a:cubicBezTo>
                  <a:pt x="493" y="585"/>
                  <a:pt x="502" y="593"/>
                  <a:pt x="560" y="660"/>
                </a:cubicBezTo>
                <a:cubicBezTo>
                  <a:pt x="569" y="668"/>
                  <a:pt x="569" y="668"/>
                  <a:pt x="569" y="668"/>
                </a:cubicBezTo>
                <a:cubicBezTo>
                  <a:pt x="585" y="685"/>
                  <a:pt x="610" y="685"/>
                  <a:pt x="627" y="668"/>
                </a:cubicBezTo>
                <a:cubicBezTo>
                  <a:pt x="644" y="652"/>
                  <a:pt x="644" y="618"/>
                  <a:pt x="627" y="602"/>
                </a:cubicBezTo>
                <a:cubicBezTo>
                  <a:pt x="569" y="535"/>
                  <a:pt x="560" y="526"/>
                  <a:pt x="560" y="518"/>
                </a:cubicBezTo>
                <a:cubicBezTo>
                  <a:pt x="569" y="518"/>
                  <a:pt x="594" y="551"/>
                  <a:pt x="652" y="610"/>
                </a:cubicBezTo>
                <a:cubicBezTo>
                  <a:pt x="669" y="626"/>
                  <a:pt x="702" y="626"/>
                  <a:pt x="719" y="610"/>
                </a:cubicBezTo>
                <a:cubicBezTo>
                  <a:pt x="727" y="593"/>
                  <a:pt x="736" y="568"/>
                  <a:pt x="719" y="543"/>
                </a:cubicBezTo>
                <a:cubicBezTo>
                  <a:pt x="644" y="468"/>
                  <a:pt x="644" y="468"/>
                  <a:pt x="652" y="459"/>
                </a:cubicBezTo>
                <a:lnTo>
                  <a:pt x="727" y="526"/>
                </a:lnTo>
                <a:cubicBezTo>
                  <a:pt x="727" y="535"/>
                  <a:pt x="727" y="535"/>
                  <a:pt x="727" y="535"/>
                </a:cubicBezTo>
                <a:cubicBezTo>
                  <a:pt x="744" y="551"/>
                  <a:pt x="769" y="551"/>
                  <a:pt x="786" y="535"/>
                </a:cubicBezTo>
                <a:cubicBezTo>
                  <a:pt x="803" y="510"/>
                  <a:pt x="803" y="484"/>
                  <a:pt x="786" y="468"/>
                </a:cubicBezTo>
                <a:close/>
                <a:moveTo>
                  <a:pt x="786" y="468"/>
                </a:moveTo>
                <a:lnTo>
                  <a:pt x="786" y="46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182843" tIns="91422" rIns="182843" bIns="91422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 Light"/>
              <a:ea typeface="SimSun" charset="0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E26FAC0-1F2B-4D0B-8611-EC2F8329EA84}"/>
              </a:ext>
            </a:extLst>
          </p:cNvPr>
          <p:cNvSpPr txBox="1"/>
          <p:nvPr/>
        </p:nvSpPr>
        <p:spPr>
          <a:xfrm>
            <a:off x="9919382" y="1076718"/>
            <a:ext cx="622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平安技术支持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8AD495B-68D9-4A11-A65E-9EF484BCB8B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53153" y="256262"/>
            <a:ext cx="9801225" cy="514696"/>
          </a:xfrm>
        </p:spPr>
        <p:txBody>
          <a:bodyPr/>
          <a:lstStyle/>
          <a:p>
            <a:r>
              <a:rPr lang="zh-CN" altLang="en-US" dirty="0"/>
              <a:t>打造面向西宁市民的综合服务门户（市民通）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52E66D7-284C-4564-828B-452BF3E4045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构建自己的闭环商业生态</a:t>
            </a: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8AF3F3FC-BFBB-45B6-BA43-426F51E22F0C}"/>
              </a:ext>
            </a:extLst>
          </p:cNvPr>
          <p:cNvSpPr/>
          <p:nvPr/>
        </p:nvSpPr>
        <p:spPr>
          <a:xfrm rot="2222894">
            <a:off x="6534097" y="3560406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路桥收费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C20720A7-5233-4B31-A99E-86A8C358003E}"/>
              </a:ext>
            </a:extLst>
          </p:cNvPr>
          <p:cNvSpPr/>
          <p:nvPr/>
        </p:nvSpPr>
        <p:spPr>
          <a:xfrm rot="3535489">
            <a:off x="8044347" y="3207657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车辆</a:t>
            </a: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0E4A56DE-E18A-4190-99FE-9756CEC741E3}"/>
              </a:ext>
            </a:extLst>
          </p:cNvPr>
          <p:cNvSpPr/>
          <p:nvPr/>
        </p:nvSpPr>
        <p:spPr>
          <a:xfrm>
            <a:off x="7859846" y="1624037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房产</a:t>
            </a:r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7A4BFB67-8A76-4896-A24C-A3C7C5BBE53D}"/>
              </a:ext>
            </a:extLst>
          </p:cNvPr>
          <p:cNvSpPr/>
          <p:nvPr/>
        </p:nvSpPr>
        <p:spPr>
          <a:xfrm rot="2750776">
            <a:off x="6673235" y="1796169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洗车</a:t>
            </a: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5C44AF84-98B1-400B-BDC2-BDEE98A81293}"/>
              </a:ext>
            </a:extLst>
          </p:cNvPr>
          <p:cNvSpPr/>
          <p:nvPr/>
        </p:nvSpPr>
        <p:spPr>
          <a:xfrm rot="1410719">
            <a:off x="5860534" y="1832921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违章</a:t>
            </a:r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4A7B7F1F-ED95-46BC-9ACC-D0A15A4B36CF}"/>
              </a:ext>
            </a:extLst>
          </p:cNvPr>
          <p:cNvSpPr/>
          <p:nvPr/>
        </p:nvSpPr>
        <p:spPr>
          <a:xfrm rot="1208817">
            <a:off x="5894123" y="1258784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租房</a:t>
            </a:r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DFDE6C4B-6ED8-4DB6-8809-ADE8FB46FFB9}"/>
              </a:ext>
            </a:extLst>
          </p:cNvPr>
          <p:cNvSpPr/>
          <p:nvPr/>
        </p:nvSpPr>
        <p:spPr>
          <a:xfrm rot="2750776">
            <a:off x="6725101" y="2837207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公交</a:t>
            </a: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0BA2AF34-4D95-4666-84B9-882C29A7DEAC}"/>
              </a:ext>
            </a:extLst>
          </p:cNvPr>
          <p:cNvSpPr/>
          <p:nvPr/>
        </p:nvSpPr>
        <p:spPr>
          <a:xfrm rot="1230948">
            <a:off x="7340996" y="2489433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办事</a:t>
            </a: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B926920F-077B-4FF6-8DEF-AC1387618823}"/>
              </a:ext>
            </a:extLst>
          </p:cNvPr>
          <p:cNvSpPr/>
          <p:nvPr/>
        </p:nvSpPr>
        <p:spPr>
          <a:xfrm rot="2750776">
            <a:off x="7398441" y="3557518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出租</a:t>
            </a: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9D9F490D-B538-4A76-BE3A-D8306FB51D4B}"/>
              </a:ext>
            </a:extLst>
          </p:cNvPr>
          <p:cNvSpPr/>
          <p:nvPr/>
        </p:nvSpPr>
        <p:spPr>
          <a:xfrm rot="2547883">
            <a:off x="8084949" y="2421316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公园景点</a:t>
            </a: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C9A3BA36-D425-4411-BC9F-1F2FAD75A2BA}"/>
              </a:ext>
            </a:extLst>
          </p:cNvPr>
          <p:cNvSpPr/>
          <p:nvPr/>
        </p:nvSpPr>
        <p:spPr>
          <a:xfrm rot="1208817">
            <a:off x="6970788" y="1234604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户籍</a:t>
            </a:r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2F84B7D9-2361-40CC-A31B-DE4BBD219044}"/>
              </a:ext>
            </a:extLst>
          </p:cNvPr>
          <p:cNvSpPr/>
          <p:nvPr/>
        </p:nvSpPr>
        <p:spPr>
          <a:xfrm rot="18885458">
            <a:off x="4104977" y="2738697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生活缴费</a:t>
            </a:r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83B06D82-ACFA-4D35-A20E-FE0FB2E57F66}"/>
              </a:ext>
            </a:extLst>
          </p:cNvPr>
          <p:cNvSpPr/>
          <p:nvPr/>
        </p:nvSpPr>
        <p:spPr>
          <a:xfrm rot="19800780">
            <a:off x="4540976" y="3428084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行政缴费</a:t>
            </a: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ADE92519-D057-485D-B700-6A2A775F6E1A}"/>
              </a:ext>
            </a:extLst>
          </p:cNvPr>
          <p:cNvSpPr/>
          <p:nvPr/>
        </p:nvSpPr>
        <p:spPr>
          <a:xfrm rot="20112753">
            <a:off x="4818477" y="1452197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消费支付</a:t>
            </a: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18BB377F-7DC7-4393-8EF3-480536ADACF6}"/>
              </a:ext>
            </a:extLst>
          </p:cNvPr>
          <p:cNvSpPr/>
          <p:nvPr/>
        </p:nvSpPr>
        <p:spPr>
          <a:xfrm rot="19261571">
            <a:off x="3321273" y="2398765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医药社保</a:t>
            </a: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4AAE8D5B-AB30-4D2F-AFD9-7C5C7E07348B}"/>
              </a:ext>
            </a:extLst>
          </p:cNvPr>
          <p:cNvSpPr/>
          <p:nvPr/>
        </p:nvSpPr>
        <p:spPr>
          <a:xfrm rot="19886891">
            <a:off x="3390062" y="3266879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入学</a:t>
            </a: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CC08FFC7-B2A0-46F0-A5B1-8A9F13E51D5F}"/>
              </a:ext>
            </a:extLst>
          </p:cNvPr>
          <p:cNvSpPr/>
          <p:nvPr/>
        </p:nvSpPr>
        <p:spPr>
          <a:xfrm rot="18744426">
            <a:off x="4972816" y="2072924"/>
            <a:ext cx="825500" cy="515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保险</a:t>
            </a:r>
          </a:p>
        </p:txBody>
      </p:sp>
    </p:spTree>
    <p:extLst>
      <p:ext uri="{BB962C8B-B14F-4D97-AF65-F5344CB8AC3E}">
        <p14:creationId xmlns:p14="http://schemas.microsoft.com/office/powerpoint/2010/main" val="46477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23A1DB-F170-44F7-8B1D-4A8ED4A9958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不断拓展支付应用的场景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342981-46F7-434D-AB95-553B9F124CD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提升夏都通的影响力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37463582-B0D7-451B-8748-DAEDAF08C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607" y="1238574"/>
            <a:ext cx="5155393" cy="4247189"/>
          </a:xfrm>
          <a:prstGeom prst="rect">
            <a:avLst/>
          </a:prstGeom>
        </p:spPr>
      </p:pic>
      <p:grpSp>
        <p:nvGrpSpPr>
          <p:cNvPr id="68" name="组合 67">
            <a:extLst>
              <a:ext uri="{FF2B5EF4-FFF2-40B4-BE49-F238E27FC236}">
                <a16:creationId xmlns:a16="http://schemas.microsoft.com/office/drawing/2014/main" id="{0DEE687F-3815-48EB-8084-E4A7D4653C96}"/>
              </a:ext>
            </a:extLst>
          </p:cNvPr>
          <p:cNvGrpSpPr/>
          <p:nvPr/>
        </p:nvGrpSpPr>
        <p:grpSpPr>
          <a:xfrm>
            <a:off x="1828506" y="1411550"/>
            <a:ext cx="2906730" cy="4348503"/>
            <a:chOff x="1445329" y="1904249"/>
            <a:chExt cx="2906730" cy="4348503"/>
          </a:xfrm>
        </p:grpSpPr>
        <p:grpSp>
          <p:nvGrpSpPr>
            <p:cNvPr id="35" name="Group 344">
              <a:extLst>
                <a:ext uri="{FF2B5EF4-FFF2-40B4-BE49-F238E27FC236}">
                  <a16:creationId xmlns:a16="http://schemas.microsoft.com/office/drawing/2014/main" id="{811E08FE-6838-4534-9F7E-30C1F09C55C8}"/>
                </a:ext>
              </a:extLst>
            </p:cNvPr>
            <p:cNvGrpSpPr/>
            <p:nvPr/>
          </p:nvGrpSpPr>
          <p:grpSpPr>
            <a:xfrm>
              <a:off x="1445331" y="1904249"/>
              <a:ext cx="2906727" cy="406939"/>
              <a:chOff x="4643438" y="2786064"/>
              <a:chExt cx="2198422" cy="307777"/>
            </a:xfrm>
          </p:grpSpPr>
          <p:sp>
            <p:nvSpPr>
              <p:cNvPr id="47" name="Rectangle 28">
                <a:extLst>
                  <a:ext uri="{FF2B5EF4-FFF2-40B4-BE49-F238E27FC236}">
                    <a16:creationId xmlns:a16="http://schemas.microsoft.com/office/drawing/2014/main" id="{6CC1A815-C936-4A0D-B031-F6D590E4892C}"/>
                  </a:ext>
                </a:extLst>
              </p:cNvPr>
              <p:cNvSpPr/>
              <p:nvPr/>
            </p:nvSpPr>
            <p:spPr>
              <a:xfrm>
                <a:off x="5072066" y="2786064"/>
                <a:ext cx="1769794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公共缴费服务领域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grpSp>
            <p:nvGrpSpPr>
              <p:cNvPr id="48" name="Group 332">
                <a:extLst>
                  <a:ext uri="{FF2B5EF4-FFF2-40B4-BE49-F238E27FC236}">
                    <a16:creationId xmlns:a16="http://schemas.microsoft.com/office/drawing/2014/main" id="{4F6D91B0-B9F7-4B7E-8BC3-0EC2EC5C89CD}"/>
                  </a:ext>
                </a:extLst>
              </p:cNvPr>
              <p:cNvGrpSpPr/>
              <p:nvPr/>
            </p:nvGrpSpPr>
            <p:grpSpPr>
              <a:xfrm>
                <a:off x="4643438" y="2786064"/>
                <a:ext cx="288476" cy="288476"/>
                <a:chOff x="4643438" y="2786064"/>
                <a:chExt cx="288476" cy="288476"/>
              </a:xfrm>
            </p:grpSpPr>
            <p:sp>
              <p:nvSpPr>
                <p:cNvPr id="49" name="Oval 30">
                  <a:extLst>
                    <a:ext uri="{FF2B5EF4-FFF2-40B4-BE49-F238E27FC236}">
                      <a16:creationId xmlns:a16="http://schemas.microsoft.com/office/drawing/2014/main" id="{81F44229-9D66-4AE6-8EAE-84E13F28E51F}"/>
                    </a:ext>
                  </a:extLst>
                </p:cNvPr>
                <p:cNvSpPr/>
                <p:nvPr/>
              </p:nvSpPr>
              <p:spPr>
                <a:xfrm>
                  <a:off x="4643438" y="2786064"/>
                  <a:ext cx="288476" cy="288476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Freeform 26">
                  <a:extLst>
                    <a:ext uri="{FF2B5EF4-FFF2-40B4-BE49-F238E27FC236}">
                      <a16:creationId xmlns:a16="http://schemas.microsoft.com/office/drawing/2014/main" id="{4DC9CE44-D5F7-4FED-8C77-B693534133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5506" y="2871746"/>
                  <a:ext cx="114518" cy="118766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36" name="Group 347">
              <a:extLst>
                <a:ext uri="{FF2B5EF4-FFF2-40B4-BE49-F238E27FC236}">
                  <a16:creationId xmlns:a16="http://schemas.microsoft.com/office/drawing/2014/main" id="{1AE96DCA-48AA-4212-BE5E-98667FEB525A}"/>
                </a:ext>
              </a:extLst>
            </p:cNvPr>
            <p:cNvGrpSpPr/>
            <p:nvPr/>
          </p:nvGrpSpPr>
          <p:grpSpPr>
            <a:xfrm>
              <a:off x="1445329" y="3593492"/>
              <a:ext cx="2906727" cy="406939"/>
              <a:chOff x="4643438" y="4071948"/>
              <a:chExt cx="2198423" cy="307777"/>
            </a:xfrm>
          </p:grpSpPr>
          <p:sp>
            <p:nvSpPr>
              <p:cNvPr id="45" name="Rectangle 24">
                <a:extLst>
                  <a:ext uri="{FF2B5EF4-FFF2-40B4-BE49-F238E27FC236}">
                    <a16:creationId xmlns:a16="http://schemas.microsoft.com/office/drawing/2014/main" id="{FE836031-1D98-4C23-8092-9F2BBF019BAE}"/>
                  </a:ext>
                </a:extLst>
              </p:cNvPr>
              <p:cNvSpPr/>
              <p:nvPr/>
            </p:nvSpPr>
            <p:spPr>
              <a:xfrm>
                <a:off x="5072066" y="4071948"/>
                <a:ext cx="1769795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医疗卫生领域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sp>
            <p:nvSpPr>
              <p:cNvPr id="46" name="Oval 26">
                <a:extLst>
                  <a:ext uri="{FF2B5EF4-FFF2-40B4-BE49-F238E27FC236}">
                    <a16:creationId xmlns:a16="http://schemas.microsoft.com/office/drawing/2014/main" id="{4FDB0201-4CAF-4A71-ABB8-BD4F5F671198}"/>
                  </a:ext>
                </a:extLst>
              </p:cNvPr>
              <p:cNvSpPr/>
              <p:nvPr/>
            </p:nvSpPr>
            <p:spPr>
              <a:xfrm>
                <a:off x="4643438" y="4071948"/>
                <a:ext cx="288476" cy="28847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7" name="Group 346">
              <a:extLst>
                <a:ext uri="{FF2B5EF4-FFF2-40B4-BE49-F238E27FC236}">
                  <a16:creationId xmlns:a16="http://schemas.microsoft.com/office/drawing/2014/main" id="{8C380540-9AE2-476F-86FC-D3A730AA957E}"/>
                </a:ext>
              </a:extLst>
            </p:cNvPr>
            <p:cNvGrpSpPr/>
            <p:nvPr/>
          </p:nvGrpSpPr>
          <p:grpSpPr>
            <a:xfrm>
              <a:off x="1445329" y="3030411"/>
              <a:ext cx="2906726" cy="406939"/>
              <a:chOff x="4643438" y="3643320"/>
              <a:chExt cx="2198422" cy="307777"/>
            </a:xfrm>
          </p:grpSpPr>
          <p:sp>
            <p:nvSpPr>
              <p:cNvPr id="41" name="Rectangle 20">
                <a:extLst>
                  <a:ext uri="{FF2B5EF4-FFF2-40B4-BE49-F238E27FC236}">
                    <a16:creationId xmlns:a16="http://schemas.microsoft.com/office/drawing/2014/main" id="{EEF41B61-6EC2-41EF-9E0B-187D981FB82D}"/>
                  </a:ext>
                </a:extLst>
              </p:cNvPr>
              <p:cNvSpPr/>
              <p:nvPr/>
            </p:nvSpPr>
            <p:spPr>
              <a:xfrm>
                <a:off x="5072066" y="3643320"/>
                <a:ext cx="1769794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dirty="0">
                    <a:solidFill>
                      <a:srgbClr val="44546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教育校园领域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grpSp>
            <p:nvGrpSpPr>
              <p:cNvPr id="42" name="Group 341">
                <a:extLst>
                  <a:ext uri="{FF2B5EF4-FFF2-40B4-BE49-F238E27FC236}">
                    <a16:creationId xmlns:a16="http://schemas.microsoft.com/office/drawing/2014/main" id="{63F60FD2-3F75-455A-8267-A193C85396A8}"/>
                  </a:ext>
                </a:extLst>
              </p:cNvPr>
              <p:cNvGrpSpPr/>
              <p:nvPr/>
            </p:nvGrpSpPr>
            <p:grpSpPr>
              <a:xfrm>
                <a:off x="4643438" y="3643320"/>
                <a:ext cx="288476" cy="288476"/>
                <a:chOff x="4643438" y="3643320"/>
                <a:chExt cx="288476" cy="288476"/>
              </a:xfrm>
            </p:grpSpPr>
            <p:sp>
              <p:nvSpPr>
                <p:cNvPr id="43" name="Oval 22">
                  <a:extLst>
                    <a:ext uri="{FF2B5EF4-FFF2-40B4-BE49-F238E27FC236}">
                      <a16:creationId xmlns:a16="http://schemas.microsoft.com/office/drawing/2014/main" id="{34CCE9DB-7E3F-4416-81EA-83CF888E7B16}"/>
                    </a:ext>
                  </a:extLst>
                </p:cNvPr>
                <p:cNvSpPr/>
                <p:nvPr/>
              </p:nvSpPr>
              <p:spPr>
                <a:xfrm>
                  <a:off x="4643438" y="3643320"/>
                  <a:ext cx="288476" cy="288476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4" name="Freeform 26">
                  <a:extLst>
                    <a:ext uri="{FF2B5EF4-FFF2-40B4-BE49-F238E27FC236}">
                      <a16:creationId xmlns:a16="http://schemas.microsoft.com/office/drawing/2014/main" id="{422CDA7F-B2B4-42C2-9632-8D0025ACF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5506" y="3729002"/>
                  <a:ext cx="114518" cy="118766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38" name="Group 345">
              <a:extLst>
                <a:ext uri="{FF2B5EF4-FFF2-40B4-BE49-F238E27FC236}">
                  <a16:creationId xmlns:a16="http://schemas.microsoft.com/office/drawing/2014/main" id="{FF7B7A45-8FDB-4B1E-882C-FEB35BE0EF66}"/>
                </a:ext>
              </a:extLst>
            </p:cNvPr>
            <p:cNvGrpSpPr/>
            <p:nvPr/>
          </p:nvGrpSpPr>
          <p:grpSpPr>
            <a:xfrm>
              <a:off x="1445332" y="2467330"/>
              <a:ext cx="2906727" cy="406939"/>
              <a:chOff x="4643438" y="3214692"/>
              <a:chExt cx="2198422" cy="307777"/>
            </a:xfrm>
          </p:grpSpPr>
          <p:sp>
            <p:nvSpPr>
              <p:cNvPr id="39" name="Rectangle 16">
                <a:extLst>
                  <a:ext uri="{FF2B5EF4-FFF2-40B4-BE49-F238E27FC236}">
                    <a16:creationId xmlns:a16="http://schemas.microsoft.com/office/drawing/2014/main" id="{93A73B1F-8000-4539-88AE-8687800F479A}"/>
                  </a:ext>
                </a:extLst>
              </p:cNvPr>
              <p:cNvSpPr/>
              <p:nvPr/>
            </p:nvSpPr>
            <p:spPr>
              <a:xfrm>
                <a:off x="5072066" y="3214692"/>
                <a:ext cx="1769794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lvl="0">
                  <a:defRPr/>
                </a:pPr>
                <a:r>
                  <a:rPr lang="zh-CN" altLang="en-US" dirty="0">
                    <a:solidFill>
                      <a:srgbClr val="44546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旅游文化领域</a:t>
                </a:r>
                <a:endParaRPr lang="en-US" altLang="zh-CN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sp>
            <p:nvSpPr>
              <p:cNvPr id="40" name="Oval 18">
                <a:extLst>
                  <a:ext uri="{FF2B5EF4-FFF2-40B4-BE49-F238E27FC236}">
                    <a16:creationId xmlns:a16="http://schemas.microsoft.com/office/drawing/2014/main" id="{46A5E9D1-3F8B-465A-BDC9-133406A80392}"/>
                  </a:ext>
                </a:extLst>
              </p:cNvPr>
              <p:cNvSpPr/>
              <p:nvPr/>
            </p:nvSpPr>
            <p:spPr>
              <a:xfrm>
                <a:off x="4643438" y="3214692"/>
                <a:ext cx="288476" cy="28847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2" name="Group 344">
              <a:extLst>
                <a:ext uri="{FF2B5EF4-FFF2-40B4-BE49-F238E27FC236}">
                  <a16:creationId xmlns:a16="http://schemas.microsoft.com/office/drawing/2014/main" id="{6E69C1F9-CDE1-409D-AABF-096C511FB5E2}"/>
                </a:ext>
              </a:extLst>
            </p:cNvPr>
            <p:cNvGrpSpPr/>
            <p:nvPr/>
          </p:nvGrpSpPr>
          <p:grpSpPr>
            <a:xfrm>
              <a:off x="1445331" y="4156573"/>
              <a:ext cx="2906727" cy="406939"/>
              <a:chOff x="4643438" y="2786064"/>
              <a:chExt cx="2198422" cy="307777"/>
            </a:xfrm>
          </p:grpSpPr>
          <p:sp>
            <p:nvSpPr>
              <p:cNvPr id="64" name="Rectangle 28">
                <a:extLst>
                  <a:ext uri="{FF2B5EF4-FFF2-40B4-BE49-F238E27FC236}">
                    <a16:creationId xmlns:a16="http://schemas.microsoft.com/office/drawing/2014/main" id="{3A8DBBBA-5048-422D-AEC1-C851ADCA2C67}"/>
                  </a:ext>
                </a:extLst>
              </p:cNvPr>
              <p:cNvSpPr/>
              <p:nvPr/>
            </p:nvSpPr>
            <p:spPr>
              <a:xfrm>
                <a:off x="5072066" y="2786064"/>
                <a:ext cx="1769794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行政服务领域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grpSp>
            <p:nvGrpSpPr>
              <p:cNvPr id="65" name="Group 332">
                <a:extLst>
                  <a:ext uri="{FF2B5EF4-FFF2-40B4-BE49-F238E27FC236}">
                    <a16:creationId xmlns:a16="http://schemas.microsoft.com/office/drawing/2014/main" id="{6D1D4014-98C0-44D1-B13F-93A75A5408DC}"/>
                  </a:ext>
                </a:extLst>
              </p:cNvPr>
              <p:cNvGrpSpPr/>
              <p:nvPr/>
            </p:nvGrpSpPr>
            <p:grpSpPr>
              <a:xfrm>
                <a:off x="4643438" y="2786064"/>
                <a:ext cx="288476" cy="288476"/>
                <a:chOff x="4643438" y="2786064"/>
                <a:chExt cx="288476" cy="288476"/>
              </a:xfrm>
            </p:grpSpPr>
            <p:sp>
              <p:nvSpPr>
                <p:cNvPr id="66" name="Oval 30">
                  <a:extLst>
                    <a:ext uri="{FF2B5EF4-FFF2-40B4-BE49-F238E27FC236}">
                      <a16:creationId xmlns:a16="http://schemas.microsoft.com/office/drawing/2014/main" id="{E645BBB2-EDE2-4832-BA5C-517E34D0BB14}"/>
                    </a:ext>
                  </a:extLst>
                </p:cNvPr>
                <p:cNvSpPr/>
                <p:nvPr/>
              </p:nvSpPr>
              <p:spPr>
                <a:xfrm>
                  <a:off x="4643438" y="2786064"/>
                  <a:ext cx="288476" cy="288476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7" name="Freeform 26">
                  <a:extLst>
                    <a:ext uri="{FF2B5EF4-FFF2-40B4-BE49-F238E27FC236}">
                      <a16:creationId xmlns:a16="http://schemas.microsoft.com/office/drawing/2014/main" id="{968F236D-AC2D-44EF-AFA7-98D76CBF65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5506" y="2871746"/>
                  <a:ext cx="114518" cy="118766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53" name="Group 347">
              <a:extLst>
                <a:ext uri="{FF2B5EF4-FFF2-40B4-BE49-F238E27FC236}">
                  <a16:creationId xmlns:a16="http://schemas.microsoft.com/office/drawing/2014/main" id="{78CF34C4-EFFA-4616-9879-E73697A3E4A3}"/>
                </a:ext>
              </a:extLst>
            </p:cNvPr>
            <p:cNvGrpSpPr/>
            <p:nvPr/>
          </p:nvGrpSpPr>
          <p:grpSpPr>
            <a:xfrm>
              <a:off x="1445329" y="5845813"/>
              <a:ext cx="2906727" cy="406939"/>
              <a:chOff x="4643438" y="4071948"/>
              <a:chExt cx="2198423" cy="307777"/>
            </a:xfrm>
          </p:grpSpPr>
          <p:sp>
            <p:nvSpPr>
              <p:cNvPr id="62" name="Rectangle 24">
                <a:extLst>
                  <a:ext uri="{FF2B5EF4-FFF2-40B4-BE49-F238E27FC236}">
                    <a16:creationId xmlns:a16="http://schemas.microsoft.com/office/drawing/2014/main" id="{28605C9B-AA39-4D83-B7B8-879A20FF622F}"/>
                  </a:ext>
                </a:extLst>
              </p:cNvPr>
              <p:cNvSpPr/>
              <p:nvPr/>
            </p:nvSpPr>
            <p:spPr>
              <a:xfrm>
                <a:off x="5072066" y="4071948"/>
                <a:ext cx="1769795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……</a:t>
                </a:r>
              </a:p>
            </p:txBody>
          </p:sp>
          <p:sp>
            <p:nvSpPr>
              <p:cNvPr id="63" name="Oval 26">
                <a:extLst>
                  <a:ext uri="{FF2B5EF4-FFF2-40B4-BE49-F238E27FC236}">
                    <a16:creationId xmlns:a16="http://schemas.microsoft.com/office/drawing/2014/main" id="{1B34F652-4D6D-466C-ACBB-8EB30AACBAF0}"/>
                  </a:ext>
                </a:extLst>
              </p:cNvPr>
              <p:cNvSpPr/>
              <p:nvPr/>
            </p:nvSpPr>
            <p:spPr>
              <a:xfrm>
                <a:off x="4643438" y="4071948"/>
                <a:ext cx="288476" cy="28847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4" name="Group 346">
              <a:extLst>
                <a:ext uri="{FF2B5EF4-FFF2-40B4-BE49-F238E27FC236}">
                  <a16:creationId xmlns:a16="http://schemas.microsoft.com/office/drawing/2014/main" id="{62A8F269-36F9-4B5B-BCF2-C2655EFFE1BD}"/>
                </a:ext>
              </a:extLst>
            </p:cNvPr>
            <p:cNvGrpSpPr/>
            <p:nvPr/>
          </p:nvGrpSpPr>
          <p:grpSpPr>
            <a:xfrm>
              <a:off x="1445329" y="5282735"/>
              <a:ext cx="2906726" cy="406939"/>
              <a:chOff x="4643438" y="3643320"/>
              <a:chExt cx="2198422" cy="307777"/>
            </a:xfrm>
          </p:grpSpPr>
          <p:sp>
            <p:nvSpPr>
              <p:cNvPr id="58" name="Rectangle 20">
                <a:extLst>
                  <a:ext uri="{FF2B5EF4-FFF2-40B4-BE49-F238E27FC236}">
                    <a16:creationId xmlns:a16="http://schemas.microsoft.com/office/drawing/2014/main" id="{BFF65EA6-F592-4195-9EEF-436AD7AC89A8}"/>
                  </a:ext>
                </a:extLst>
              </p:cNvPr>
              <p:cNvSpPr/>
              <p:nvPr/>
            </p:nvSpPr>
            <p:spPr>
              <a:xfrm>
                <a:off x="5072066" y="3643320"/>
                <a:ext cx="1769794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dirty="0">
                    <a:solidFill>
                      <a:srgbClr val="44546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社区服务领域</a:t>
                </a: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grpSp>
            <p:nvGrpSpPr>
              <p:cNvPr id="59" name="Group 341">
                <a:extLst>
                  <a:ext uri="{FF2B5EF4-FFF2-40B4-BE49-F238E27FC236}">
                    <a16:creationId xmlns:a16="http://schemas.microsoft.com/office/drawing/2014/main" id="{5549298F-7F93-411B-BCBC-A9991F4D1509}"/>
                  </a:ext>
                </a:extLst>
              </p:cNvPr>
              <p:cNvGrpSpPr/>
              <p:nvPr/>
            </p:nvGrpSpPr>
            <p:grpSpPr>
              <a:xfrm>
                <a:off x="4643438" y="3643320"/>
                <a:ext cx="288476" cy="288476"/>
                <a:chOff x="4643438" y="3643320"/>
                <a:chExt cx="288476" cy="288476"/>
              </a:xfrm>
            </p:grpSpPr>
            <p:sp>
              <p:nvSpPr>
                <p:cNvPr id="60" name="Oval 22">
                  <a:extLst>
                    <a:ext uri="{FF2B5EF4-FFF2-40B4-BE49-F238E27FC236}">
                      <a16:creationId xmlns:a16="http://schemas.microsoft.com/office/drawing/2014/main" id="{0EF0ED52-4118-4A78-8666-26F4D9B0AFD2}"/>
                    </a:ext>
                  </a:extLst>
                </p:cNvPr>
                <p:cNvSpPr/>
                <p:nvPr/>
              </p:nvSpPr>
              <p:spPr>
                <a:xfrm>
                  <a:off x="4643438" y="3643320"/>
                  <a:ext cx="288476" cy="288476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1" name="Freeform 26">
                  <a:extLst>
                    <a:ext uri="{FF2B5EF4-FFF2-40B4-BE49-F238E27FC236}">
                      <a16:creationId xmlns:a16="http://schemas.microsoft.com/office/drawing/2014/main" id="{B42FFCFD-D802-4E56-B242-C7A78D3BBF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5506" y="3729002"/>
                  <a:ext cx="114518" cy="118766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4546A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55" name="Group 345">
              <a:extLst>
                <a:ext uri="{FF2B5EF4-FFF2-40B4-BE49-F238E27FC236}">
                  <a16:creationId xmlns:a16="http://schemas.microsoft.com/office/drawing/2014/main" id="{6695535B-983D-4106-B5F3-03AAE2C029FD}"/>
                </a:ext>
              </a:extLst>
            </p:cNvPr>
            <p:cNvGrpSpPr/>
            <p:nvPr/>
          </p:nvGrpSpPr>
          <p:grpSpPr>
            <a:xfrm>
              <a:off x="1445332" y="4719654"/>
              <a:ext cx="2906727" cy="406939"/>
              <a:chOff x="4643438" y="3214692"/>
              <a:chExt cx="2198422" cy="307777"/>
            </a:xfrm>
          </p:grpSpPr>
          <p:sp>
            <p:nvSpPr>
              <p:cNvPr id="56" name="Rectangle 16">
                <a:extLst>
                  <a:ext uri="{FF2B5EF4-FFF2-40B4-BE49-F238E27FC236}">
                    <a16:creationId xmlns:a16="http://schemas.microsoft.com/office/drawing/2014/main" id="{598C567F-701E-4143-915F-A7D6F0641508}"/>
                  </a:ext>
                </a:extLst>
              </p:cNvPr>
              <p:cNvSpPr/>
              <p:nvPr/>
            </p:nvSpPr>
            <p:spPr>
              <a:xfrm>
                <a:off x="5072066" y="3214692"/>
                <a:ext cx="1769794" cy="307777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lvl="0">
                  <a:defRPr/>
                </a:pPr>
                <a:r>
                  <a:rPr lang="zh-CN" altLang="en-US" dirty="0">
                    <a:solidFill>
                      <a:srgbClr val="44546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社会保障领域</a:t>
                </a:r>
                <a:endParaRPr lang="en-US" altLang="zh-CN" dirty="0">
                  <a:solidFill>
                    <a:srgbClr val="445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sp>
            <p:nvSpPr>
              <p:cNvPr id="57" name="Oval 18">
                <a:extLst>
                  <a:ext uri="{FF2B5EF4-FFF2-40B4-BE49-F238E27FC236}">
                    <a16:creationId xmlns:a16="http://schemas.microsoft.com/office/drawing/2014/main" id="{FAB968B7-360A-4BE7-BA86-DA571A99191F}"/>
                  </a:ext>
                </a:extLst>
              </p:cNvPr>
              <p:cNvSpPr/>
              <p:nvPr/>
            </p:nvSpPr>
            <p:spPr>
              <a:xfrm>
                <a:off x="4643438" y="3214692"/>
                <a:ext cx="288476" cy="28847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70" name="Freeform 26">
            <a:extLst>
              <a:ext uri="{FF2B5EF4-FFF2-40B4-BE49-F238E27FC236}">
                <a16:creationId xmlns:a16="http://schemas.microsoft.com/office/drawing/2014/main" id="{C8A34E70-6CFD-492A-9246-022B7A06F3D8}"/>
              </a:ext>
            </a:extLst>
          </p:cNvPr>
          <p:cNvSpPr>
            <a:spLocks/>
          </p:cNvSpPr>
          <p:nvPr/>
        </p:nvSpPr>
        <p:spPr bwMode="auto">
          <a:xfrm>
            <a:off x="1950237" y="2083827"/>
            <a:ext cx="151414" cy="157031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Freeform 26">
            <a:extLst>
              <a:ext uri="{FF2B5EF4-FFF2-40B4-BE49-F238E27FC236}">
                <a16:creationId xmlns:a16="http://schemas.microsoft.com/office/drawing/2014/main" id="{C94AD1F9-48EF-43FF-B413-360D3AD4BB84}"/>
              </a:ext>
            </a:extLst>
          </p:cNvPr>
          <p:cNvSpPr>
            <a:spLocks/>
          </p:cNvSpPr>
          <p:nvPr/>
        </p:nvSpPr>
        <p:spPr bwMode="auto">
          <a:xfrm>
            <a:off x="1950237" y="3210433"/>
            <a:ext cx="151414" cy="157031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Freeform 26">
            <a:extLst>
              <a:ext uri="{FF2B5EF4-FFF2-40B4-BE49-F238E27FC236}">
                <a16:creationId xmlns:a16="http://schemas.microsoft.com/office/drawing/2014/main" id="{71E1248A-3E37-46C8-A74C-9594BF0F7F44}"/>
              </a:ext>
            </a:extLst>
          </p:cNvPr>
          <p:cNvSpPr>
            <a:spLocks/>
          </p:cNvSpPr>
          <p:nvPr/>
        </p:nvSpPr>
        <p:spPr bwMode="auto">
          <a:xfrm>
            <a:off x="1943508" y="4339147"/>
            <a:ext cx="151414" cy="157031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Freeform 26">
            <a:extLst>
              <a:ext uri="{FF2B5EF4-FFF2-40B4-BE49-F238E27FC236}">
                <a16:creationId xmlns:a16="http://schemas.microsoft.com/office/drawing/2014/main" id="{68B52B86-F7E6-4EA1-8876-745C60FE09AD}"/>
              </a:ext>
            </a:extLst>
          </p:cNvPr>
          <p:cNvSpPr>
            <a:spLocks/>
          </p:cNvSpPr>
          <p:nvPr/>
        </p:nvSpPr>
        <p:spPr bwMode="auto">
          <a:xfrm>
            <a:off x="1950237" y="5465307"/>
            <a:ext cx="151414" cy="157031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4113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1B9732AF-B6D0-48AC-82F9-E71C1C175CDF}"/>
              </a:ext>
            </a:extLst>
          </p:cNvPr>
          <p:cNvGrpSpPr/>
          <p:nvPr/>
        </p:nvGrpSpPr>
        <p:grpSpPr>
          <a:xfrm>
            <a:off x="3242243" y="1668393"/>
            <a:ext cx="8949757" cy="3521214"/>
            <a:chOff x="2742683" y="2625864"/>
            <a:chExt cx="7311235" cy="2876550"/>
          </a:xfrm>
        </p:grpSpPr>
        <p:sp>
          <p:nvSpPr>
            <p:cNvPr id="21" name="Freeform 76">
              <a:extLst>
                <a:ext uri="{FF2B5EF4-FFF2-40B4-BE49-F238E27FC236}">
                  <a16:creationId xmlns:a16="http://schemas.microsoft.com/office/drawing/2014/main" id="{6CBF00EB-F8F8-4E0E-9F1B-2060C71E9B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6385" y="3226997"/>
              <a:ext cx="2277533" cy="2275417"/>
            </a:xfrm>
            <a:custGeom>
              <a:avLst/>
              <a:gdLst/>
              <a:ahLst/>
              <a:cxnLst>
                <a:cxn ang="0">
                  <a:pos x="183" y="603"/>
                </a:cxn>
                <a:cxn ang="0">
                  <a:pos x="256" y="638"/>
                </a:cxn>
                <a:cxn ang="0">
                  <a:pos x="218" y="731"/>
                </a:cxn>
                <a:cxn ang="0">
                  <a:pos x="386" y="731"/>
                </a:cxn>
                <a:cxn ang="0">
                  <a:pos x="347" y="638"/>
                </a:cxn>
                <a:cxn ang="0">
                  <a:pos x="420" y="603"/>
                </a:cxn>
                <a:cxn ang="0">
                  <a:pos x="603" y="603"/>
                </a:cxn>
                <a:cxn ang="0">
                  <a:pos x="603" y="420"/>
                </a:cxn>
                <a:cxn ang="0">
                  <a:pos x="639" y="347"/>
                </a:cxn>
                <a:cxn ang="0">
                  <a:pos x="731" y="385"/>
                </a:cxn>
                <a:cxn ang="0">
                  <a:pos x="731" y="217"/>
                </a:cxn>
                <a:cxn ang="0">
                  <a:pos x="639" y="256"/>
                </a:cxn>
                <a:cxn ang="0">
                  <a:pos x="603" y="183"/>
                </a:cxn>
                <a:cxn ang="0">
                  <a:pos x="603" y="0"/>
                </a:cxn>
                <a:cxn ang="0">
                  <a:pos x="420" y="0"/>
                </a:cxn>
                <a:cxn ang="0">
                  <a:pos x="347" y="35"/>
                </a:cxn>
                <a:cxn ang="0">
                  <a:pos x="386" y="128"/>
                </a:cxn>
                <a:cxn ang="0">
                  <a:pos x="218" y="128"/>
                </a:cxn>
                <a:cxn ang="0">
                  <a:pos x="256" y="35"/>
                </a:cxn>
                <a:cxn ang="0">
                  <a:pos x="183" y="0"/>
                </a:cxn>
                <a:cxn ang="0">
                  <a:pos x="0" y="0"/>
                </a:cxn>
                <a:cxn ang="0">
                  <a:pos x="0" y="183"/>
                </a:cxn>
                <a:cxn ang="0">
                  <a:pos x="35" y="256"/>
                </a:cxn>
                <a:cxn ang="0">
                  <a:pos x="128" y="217"/>
                </a:cxn>
                <a:cxn ang="0">
                  <a:pos x="128" y="385"/>
                </a:cxn>
                <a:cxn ang="0">
                  <a:pos x="35" y="347"/>
                </a:cxn>
                <a:cxn ang="0">
                  <a:pos x="0" y="420"/>
                </a:cxn>
                <a:cxn ang="0">
                  <a:pos x="0" y="603"/>
                </a:cxn>
                <a:cxn ang="0">
                  <a:pos x="183" y="603"/>
                </a:cxn>
              </a:cxnLst>
              <a:rect l="0" t="0" r="r" b="b"/>
              <a:pathLst>
                <a:path w="819" h="819">
                  <a:moveTo>
                    <a:pt x="183" y="603"/>
                  </a:moveTo>
                  <a:cubicBezTo>
                    <a:pt x="249" y="603"/>
                    <a:pt x="265" y="619"/>
                    <a:pt x="256" y="638"/>
                  </a:cubicBezTo>
                  <a:cubicBezTo>
                    <a:pt x="239" y="675"/>
                    <a:pt x="210" y="680"/>
                    <a:pt x="218" y="731"/>
                  </a:cubicBezTo>
                  <a:cubicBezTo>
                    <a:pt x="231" y="819"/>
                    <a:pt x="372" y="819"/>
                    <a:pt x="386" y="731"/>
                  </a:cubicBezTo>
                  <a:cubicBezTo>
                    <a:pt x="394" y="680"/>
                    <a:pt x="364" y="675"/>
                    <a:pt x="347" y="638"/>
                  </a:cubicBezTo>
                  <a:cubicBezTo>
                    <a:pt x="339" y="619"/>
                    <a:pt x="354" y="603"/>
                    <a:pt x="420" y="603"/>
                  </a:cubicBezTo>
                  <a:cubicBezTo>
                    <a:pt x="603" y="603"/>
                    <a:pt x="603" y="603"/>
                    <a:pt x="603" y="603"/>
                  </a:cubicBezTo>
                  <a:cubicBezTo>
                    <a:pt x="603" y="420"/>
                    <a:pt x="603" y="420"/>
                    <a:pt x="603" y="420"/>
                  </a:cubicBezTo>
                  <a:cubicBezTo>
                    <a:pt x="603" y="354"/>
                    <a:pt x="619" y="338"/>
                    <a:pt x="639" y="347"/>
                  </a:cubicBezTo>
                  <a:cubicBezTo>
                    <a:pt x="675" y="364"/>
                    <a:pt x="680" y="393"/>
                    <a:pt x="731" y="385"/>
                  </a:cubicBezTo>
                  <a:cubicBezTo>
                    <a:pt x="819" y="372"/>
                    <a:pt x="819" y="231"/>
                    <a:pt x="731" y="217"/>
                  </a:cubicBezTo>
                  <a:cubicBezTo>
                    <a:pt x="680" y="209"/>
                    <a:pt x="675" y="239"/>
                    <a:pt x="639" y="256"/>
                  </a:cubicBezTo>
                  <a:cubicBezTo>
                    <a:pt x="619" y="264"/>
                    <a:pt x="603" y="249"/>
                    <a:pt x="603" y="183"/>
                  </a:cubicBezTo>
                  <a:cubicBezTo>
                    <a:pt x="603" y="0"/>
                    <a:pt x="603" y="0"/>
                    <a:pt x="603" y="0"/>
                  </a:cubicBezTo>
                  <a:cubicBezTo>
                    <a:pt x="420" y="0"/>
                    <a:pt x="420" y="0"/>
                    <a:pt x="420" y="0"/>
                  </a:cubicBezTo>
                  <a:cubicBezTo>
                    <a:pt x="354" y="0"/>
                    <a:pt x="339" y="16"/>
                    <a:pt x="347" y="35"/>
                  </a:cubicBezTo>
                  <a:cubicBezTo>
                    <a:pt x="364" y="72"/>
                    <a:pt x="394" y="76"/>
                    <a:pt x="386" y="128"/>
                  </a:cubicBezTo>
                  <a:cubicBezTo>
                    <a:pt x="372" y="216"/>
                    <a:pt x="231" y="216"/>
                    <a:pt x="218" y="128"/>
                  </a:cubicBezTo>
                  <a:cubicBezTo>
                    <a:pt x="210" y="76"/>
                    <a:pt x="239" y="72"/>
                    <a:pt x="256" y="35"/>
                  </a:cubicBezTo>
                  <a:cubicBezTo>
                    <a:pt x="265" y="16"/>
                    <a:pt x="249" y="0"/>
                    <a:pt x="18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249"/>
                    <a:pt x="16" y="264"/>
                    <a:pt x="35" y="256"/>
                  </a:cubicBezTo>
                  <a:cubicBezTo>
                    <a:pt x="72" y="239"/>
                    <a:pt x="77" y="209"/>
                    <a:pt x="128" y="217"/>
                  </a:cubicBezTo>
                  <a:cubicBezTo>
                    <a:pt x="216" y="231"/>
                    <a:pt x="216" y="372"/>
                    <a:pt x="128" y="385"/>
                  </a:cubicBezTo>
                  <a:cubicBezTo>
                    <a:pt x="77" y="393"/>
                    <a:pt x="72" y="364"/>
                    <a:pt x="35" y="347"/>
                  </a:cubicBezTo>
                  <a:cubicBezTo>
                    <a:pt x="16" y="338"/>
                    <a:pt x="0" y="354"/>
                    <a:pt x="0" y="420"/>
                  </a:cubicBezTo>
                  <a:cubicBezTo>
                    <a:pt x="0" y="603"/>
                    <a:pt x="0" y="603"/>
                    <a:pt x="0" y="603"/>
                  </a:cubicBezTo>
                  <a:lnTo>
                    <a:pt x="183" y="603"/>
                  </a:lnTo>
                  <a:close/>
                </a:path>
              </a:pathLst>
            </a:custGeom>
            <a:solidFill>
              <a:srgbClr val="0089E6"/>
            </a:solidFill>
            <a:ln w="19050">
              <a:solidFill>
                <a:srgbClr val="0089E6">
                  <a:lumMod val="75000"/>
                </a:srgb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1" i="0" u="none" strike="noStrike" kern="0" cap="none" spc="0" normalizeH="0" baseline="0" noProof="0" dirty="0">
                <a:ln w="18000">
                  <a:solidFill>
                    <a:srgbClr val="0089E6">
                      <a:satMod val="140000"/>
                    </a:srgbClr>
                  </a:solidFill>
                  <a:prstDash val="solid"/>
                  <a:miter lim="800000"/>
                </a:ln>
                <a:solidFill>
                  <a:schemeClr val="bg1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Arial"/>
                <a:ea typeface="张海山锐线体简"/>
                <a:cs typeface="+mn-ea"/>
                <a:sym typeface="+mn-lt"/>
              </a:endParaRPr>
            </a:p>
          </p:txBody>
        </p:sp>
        <p:sp>
          <p:nvSpPr>
            <p:cNvPr id="22" name="Freeform 76">
              <a:extLst>
                <a:ext uri="{FF2B5EF4-FFF2-40B4-BE49-F238E27FC236}">
                  <a16:creationId xmlns:a16="http://schemas.microsoft.com/office/drawing/2014/main" id="{215C6EAE-5BDA-4173-816B-EC1F1509F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083" y="3226997"/>
              <a:ext cx="2277533" cy="2275417"/>
            </a:xfrm>
            <a:custGeom>
              <a:avLst/>
              <a:gdLst/>
              <a:ahLst/>
              <a:cxnLst>
                <a:cxn ang="0">
                  <a:pos x="183" y="603"/>
                </a:cxn>
                <a:cxn ang="0">
                  <a:pos x="256" y="638"/>
                </a:cxn>
                <a:cxn ang="0">
                  <a:pos x="218" y="731"/>
                </a:cxn>
                <a:cxn ang="0">
                  <a:pos x="386" y="731"/>
                </a:cxn>
                <a:cxn ang="0">
                  <a:pos x="347" y="638"/>
                </a:cxn>
                <a:cxn ang="0">
                  <a:pos x="420" y="603"/>
                </a:cxn>
                <a:cxn ang="0">
                  <a:pos x="603" y="603"/>
                </a:cxn>
                <a:cxn ang="0">
                  <a:pos x="603" y="420"/>
                </a:cxn>
                <a:cxn ang="0">
                  <a:pos x="639" y="347"/>
                </a:cxn>
                <a:cxn ang="0">
                  <a:pos x="731" y="385"/>
                </a:cxn>
                <a:cxn ang="0">
                  <a:pos x="731" y="217"/>
                </a:cxn>
                <a:cxn ang="0">
                  <a:pos x="639" y="256"/>
                </a:cxn>
                <a:cxn ang="0">
                  <a:pos x="603" y="183"/>
                </a:cxn>
                <a:cxn ang="0">
                  <a:pos x="603" y="0"/>
                </a:cxn>
                <a:cxn ang="0">
                  <a:pos x="420" y="0"/>
                </a:cxn>
                <a:cxn ang="0">
                  <a:pos x="347" y="35"/>
                </a:cxn>
                <a:cxn ang="0">
                  <a:pos x="386" y="128"/>
                </a:cxn>
                <a:cxn ang="0">
                  <a:pos x="218" y="128"/>
                </a:cxn>
                <a:cxn ang="0">
                  <a:pos x="256" y="35"/>
                </a:cxn>
                <a:cxn ang="0">
                  <a:pos x="183" y="0"/>
                </a:cxn>
                <a:cxn ang="0">
                  <a:pos x="0" y="0"/>
                </a:cxn>
                <a:cxn ang="0">
                  <a:pos x="0" y="183"/>
                </a:cxn>
                <a:cxn ang="0">
                  <a:pos x="35" y="256"/>
                </a:cxn>
                <a:cxn ang="0">
                  <a:pos x="128" y="217"/>
                </a:cxn>
                <a:cxn ang="0">
                  <a:pos x="128" y="385"/>
                </a:cxn>
                <a:cxn ang="0">
                  <a:pos x="35" y="347"/>
                </a:cxn>
                <a:cxn ang="0">
                  <a:pos x="0" y="420"/>
                </a:cxn>
                <a:cxn ang="0">
                  <a:pos x="0" y="603"/>
                </a:cxn>
                <a:cxn ang="0">
                  <a:pos x="183" y="603"/>
                </a:cxn>
              </a:cxnLst>
              <a:rect l="0" t="0" r="r" b="b"/>
              <a:pathLst>
                <a:path w="819" h="819">
                  <a:moveTo>
                    <a:pt x="183" y="603"/>
                  </a:moveTo>
                  <a:cubicBezTo>
                    <a:pt x="249" y="603"/>
                    <a:pt x="265" y="619"/>
                    <a:pt x="256" y="638"/>
                  </a:cubicBezTo>
                  <a:cubicBezTo>
                    <a:pt x="239" y="675"/>
                    <a:pt x="210" y="680"/>
                    <a:pt x="218" y="731"/>
                  </a:cubicBezTo>
                  <a:cubicBezTo>
                    <a:pt x="231" y="819"/>
                    <a:pt x="372" y="819"/>
                    <a:pt x="386" y="731"/>
                  </a:cubicBezTo>
                  <a:cubicBezTo>
                    <a:pt x="394" y="680"/>
                    <a:pt x="364" y="675"/>
                    <a:pt x="347" y="638"/>
                  </a:cubicBezTo>
                  <a:cubicBezTo>
                    <a:pt x="339" y="619"/>
                    <a:pt x="354" y="603"/>
                    <a:pt x="420" y="603"/>
                  </a:cubicBezTo>
                  <a:cubicBezTo>
                    <a:pt x="603" y="603"/>
                    <a:pt x="603" y="603"/>
                    <a:pt x="603" y="603"/>
                  </a:cubicBezTo>
                  <a:cubicBezTo>
                    <a:pt x="603" y="420"/>
                    <a:pt x="603" y="420"/>
                    <a:pt x="603" y="420"/>
                  </a:cubicBezTo>
                  <a:cubicBezTo>
                    <a:pt x="603" y="354"/>
                    <a:pt x="619" y="338"/>
                    <a:pt x="639" y="347"/>
                  </a:cubicBezTo>
                  <a:cubicBezTo>
                    <a:pt x="675" y="364"/>
                    <a:pt x="680" y="393"/>
                    <a:pt x="731" y="385"/>
                  </a:cubicBezTo>
                  <a:cubicBezTo>
                    <a:pt x="819" y="372"/>
                    <a:pt x="819" y="231"/>
                    <a:pt x="731" y="217"/>
                  </a:cubicBezTo>
                  <a:cubicBezTo>
                    <a:pt x="680" y="209"/>
                    <a:pt x="675" y="239"/>
                    <a:pt x="639" y="256"/>
                  </a:cubicBezTo>
                  <a:cubicBezTo>
                    <a:pt x="619" y="264"/>
                    <a:pt x="603" y="249"/>
                    <a:pt x="603" y="183"/>
                  </a:cubicBezTo>
                  <a:cubicBezTo>
                    <a:pt x="603" y="0"/>
                    <a:pt x="603" y="0"/>
                    <a:pt x="603" y="0"/>
                  </a:cubicBezTo>
                  <a:cubicBezTo>
                    <a:pt x="420" y="0"/>
                    <a:pt x="420" y="0"/>
                    <a:pt x="420" y="0"/>
                  </a:cubicBezTo>
                  <a:cubicBezTo>
                    <a:pt x="354" y="0"/>
                    <a:pt x="339" y="16"/>
                    <a:pt x="347" y="35"/>
                  </a:cubicBezTo>
                  <a:cubicBezTo>
                    <a:pt x="364" y="72"/>
                    <a:pt x="394" y="76"/>
                    <a:pt x="386" y="128"/>
                  </a:cubicBezTo>
                  <a:cubicBezTo>
                    <a:pt x="372" y="216"/>
                    <a:pt x="231" y="216"/>
                    <a:pt x="218" y="128"/>
                  </a:cubicBezTo>
                  <a:cubicBezTo>
                    <a:pt x="210" y="76"/>
                    <a:pt x="239" y="72"/>
                    <a:pt x="256" y="35"/>
                  </a:cubicBezTo>
                  <a:cubicBezTo>
                    <a:pt x="265" y="16"/>
                    <a:pt x="249" y="0"/>
                    <a:pt x="18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249"/>
                    <a:pt x="16" y="264"/>
                    <a:pt x="35" y="256"/>
                  </a:cubicBezTo>
                  <a:cubicBezTo>
                    <a:pt x="72" y="239"/>
                    <a:pt x="77" y="209"/>
                    <a:pt x="128" y="217"/>
                  </a:cubicBezTo>
                  <a:cubicBezTo>
                    <a:pt x="216" y="231"/>
                    <a:pt x="216" y="372"/>
                    <a:pt x="128" y="385"/>
                  </a:cubicBezTo>
                  <a:cubicBezTo>
                    <a:pt x="77" y="393"/>
                    <a:pt x="72" y="364"/>
                    <a:pt x="35" y="347"/>
                  </a:cubicBezTo>
                  <a:cubicBezTo>
                    <a:pt x="16" y="338"/>
                    <a:pt x="0" y="354"/>
                    <a:pt x="0" y="420"/>
                  </a:cubicBezTo>
                  <a:cubicBezTo>
                    <a:pt x="0" y="603"/>
                    <a:pt x="0" y="603"/>
                    <a:pt x="0" y="603"/>
                  </a:cubicBezTo>
                  <a:lnTo>
                    <a:pt x="183" y="603"/>
                  </a:lnTo>
                  <a:close/>
                </a:path>
              </a:pathLst>
            </a:custGeom>
            <a:solidFill>
              <a:srgbClr val="0089E6"/>
            </a:solidFill>
            <a:ln w="19050">
              <a:solidFill>
                <a:srgbClr val="0089E6">
                  <a:lumMod val="75000"/>
                </a:srgb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/>
                <a:ea typeface="张海山锐线体简"/>
                <a:cs typeface="+mn-ea"/>
                <a:sym typeface="+mn-lt"/>
              </a:endParaRPr>
            </a:p>
          </p:txBody>
        </p:sp>
        <p:sp>
          <p:nvSpPr>
            <p:cNvPr id="23" name="Freeform 77">
              <a:extLst>
                <a:ext uri="{FF2B5EF4-FFF2-40B4-BE49-F238E27FC236}">
                  <a16:creationId xmlns:a16="http://schemas.microsoft.com/office/drawing/2014/main" id="{7A16262B-4FA0-4EBC-A589-03470186C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2683" y="2625864"/>
              <a:ext cx="2277533" cy="2275417"/>
            </a:xfrm>
            <a:custGeom>
              <a:avLst/>
              <a:gdLst/>
              <a:ahLst/>
              <a:cxnLst>
                <a:cxn ang="0">
                  <a:pos x="183" y="216"/>
                </a:cxn>
                <a:cxn ang="0">
                  <a:pos x="256" y="180"/>
                </a:cxn>
                <a:cxn ang="0">
                  <a:pos x="217" y="88"/>
                </a:cxn>
                <a:cxn ang="0">
                  <a:pos x="385" y="88"/>
                </a:cxn>
                <a:cxn ang="0">
                  <a:pos x="347" y="180"/>
                </a:cxn>
                <a:cxn ang="0">
                  <a:pos x="420" y="216"/>
                </a:cxn>
                <a:cxn ang="0">
                  <a:pos x="603" y="216"/>
                </a:cxn>
                <a:cxn ang="0">
                  <a:pos x="603" y="399"/>
                </a:cxn>
                <a:cxn ang="0">
                  <a:pos x="638" y="472"/>
                </a:cxn>
                <a:cxn ang="0">
                  <a:pos x="731" y="433"/>
                </a:cxn>
                <a:cxn ang="0">
                  <a:pos x="731" y="601"/>
                </a:cxn>
                <a:cxn ang="0">
                  <a:pos x="638" y="563"/>
                </a:cxn>
                <a:cxn ang="0">
                  <a:pos x="603" y="636"/>
                </a:cxn>
                <a:cxn ang="0">
                  <a:pos x="603" y="819"/>
                </a:cxn>
                <a:cxn ang="0">
                  <a:pos x="420" y="819"/>
                </a:cxn>
                <a:cxn ang="0">
                  <a:pos x="347" y="784"/>
                </a:cxn>
                <a:cxn ang="0">
                  <a:pos x="385" y="691"/>
                </a:cxn>
                <a:cxn ang="0">
                  <a:pos x="217" y="691"/>
                </a:cxn>
                <a:cxn ang="0">
                  <a:pos x="256" y="784"/>
                </a:cxn>
                <a:cxn ang="0">
                  <a:pos x="183" y="819"/>
                </a:cxn>
                <a:cxn ang="0">
                  <a:pos x="0" y="819"/>
                </a:cxn>
                <a:cxn ang="0">
                  <a:pos x="0" y="636"/>
                </a:cxn>
                <a:cxn ang="0">
                  <a:pos x="35" y="563"/>
                </a:cxn>
                <a:cxn ang="0">
                  <a:pos x="128" y="601"/>
                </a:cxn>
                <a:cxn ang="0">
                  <a:pos x="128" y="433"/>
                </a:cxn>
                <a:cxn ang="0">
                  <a:pos x="35" y="472"/>
                </a:cxn>
                <a:cxn ang="0">
                  <a:pos x="0" y="399"/>
                </a:cxn>
                <a:cxn ang="0">
                  <a:pos x="0" y="216"/>
                </a:cxn>
                <a:cxn ang="0">
                  <a:pos x="183" y="216"/>
                </a:cxn>
              </a:cxnLst>
              <a:rect l="0" t="0" r="r" b="b"/>
              <a:pathLst>
                <a:path w="819" h="819">
                  <a:moveTo>
                    <a:pt x="183" y="216"/>
                  </a:moveTo>
                  <a:cubicBezTo>
                    <a:pt x="249" y="216"/>
                    <a:pt x="264" y="200"/>
                    <a:pt x="256" y="180"/>
                  </a:cubicBezTo>
                  <a:cubicBezTo>
                    <a:pt x="239" y="144"/>
                    <a:pt x="209" y="139"/>
                    <a:pt x="217" y="88"/>
                  </a:cubicBezTo>
                  <a:cubicBezTo>
                    <a:pt x="231" y="0"/>
                    <a:pt x="372" y="0"/>
                    <a:pt x="385" y="88"/>
                  </a:cubicBezTo>
                  <a:cubicBezTo>
                    <a:pt x="393" y="139"/>
                    <a:pt x="364" y="144"/>
                    <a:pt x="347" y="180"/>
                  </a:cubicBezTo>
                  <a:cubicBezTo>
                    <a:pt x="338" y="200"/>
                    <a:pt x="354" y="216"/>
                    <a:pt x="420" y="216"/>
                  </a:cubicBezTo>
                  <a:cubicBezTo>
                    <a:pt x="603" y="216"/>
                    <a:pt x="603" y="216"/>
                    <a:pt x="603" y="216"/>
                  </a:cubicBezTo>
                  <a:cubicBezTo>
                    <a:pt x="603" y="399"/>
                    <a:pt x="603" y="399"/>
                    <a:pt x="603" y="399"/>
                  </a:cubicBezTo>
                  <a:cubicBezTo>
                    <a:pt x="603" y="465"/>
                    <a:pt x="619" y="480"/>
                    <a:pt x="638" y="472"/>
                  </a:cubicBezTo>
                  <a:cubicBezTo>
                    <a:pt x="675" y="455"/>
                    <a:pt x="680" y="425"/>
                    <a:pt x="731" y="433"/>
                  </a:cubicBezTo>
                  <a:cubicBezTo>
                    <a:pt x="819" y="447"/>
                    <a:pt x="819" y="588"/>
                    <a:pt x="731" y="601"/>
                  </a:cubicBezTo>
                  <a:cubicBezTo>
                    <a:pt x="680" y="609"/>
                    <a:pt x="675" y="580"/>
                    <a:pt x="638" y="563"/>
                  </a:cubicBezTo>
                  <a:cubicBezTo>
                    <a:pt x="619" y="554"/>
                    <a:pt x="603" y="570"/>
                    <a:pt x="603" y="636"/>
                  </a:cubicBezTo>
                  <a:cubicBezTo>
                    <a:pt x="603" y="819"/>
                    <a:pt x="603" y="819"/>
                    <a:pt x="603" y="819"/>
                  </a:cubicBezTo>
                  <a:cubicBezTo>
                    <a:pt x="420" y="819"/>
                    <a:pt x="420" y="819"/>
                    <a:pt x="420" y="819"/>
                  </a:cubicBezTo>
                  <a:cubicBezTo>
                    <a:pt x="354" y="819"/>
                    <a:pt x="338" y="803"/>
                    <a:pt x="347" y="784"/>
                  </a:cubicBezTo>
                  <a:cubicBezTo>
                    <a:pt x="364" y="747"/>
                    <a:pt x="393" y="742"/>
                    <a:pt x="385" y="691"/>
                  </a:cubicBezTo>
                  <a:cubicBezTo>
                    <a:pt x="372" y="603"/>
                    <a:pt x="231" y="603"/>
                    <a:pt x="217" y="691"/>
                  </a:cubicBezTo>
                  <a:cubicBezTo>
                    <a:pt x="209" y="742"/>
                    <a:pt x="239" y="747"/>
                    <a:pt x="256" y="784"/>
                  </a:cubicBezTo>
                  <a:cubicBezTo>
                    <a:pt x="264" y="803"/>
                    <a:pt x="249" y="819"/>
                    <a:pt x="183" y="819"/>
                  </a:cubicBezTo>
                  <a:cubicBezTo>
                    <a:pt x="0" y="819"/>
                    <a:pt x="0" y="819"/>
                    <a:pt x="0" y="819"/>
                  </a:cubicBezTo>
                  <a:cubicBezTo>
                    <a:pt x="0" y="636"/>
                    <a:pt x="0" y="636"/>
                    <a:pt x="0" y="636"/>
                  </a:cubicBezTo>
                  <a:cubicBezTo>
                    <a:pt x="0" y="570"/>
                    <a:pt x="16" y="554"/>
                    <a:pt x="35" y="563"/>
                  </a:cubicBezTo>
                  <a:cubicBezTo>
                    <a:pt x="72" y="580"/>
                    <a:pt x="76" y="609"/>
                    <a:pt x="128" y="601"/>
                  </a:cubicBezTo>
                  <a:cubicBezTo>
                    <a:pt x="216" y="588"/>
                    <a:pt x="216" y="447"/>
                    <a:pt x="128" y="433"/>
                  </a:cubicBezTo>
                  <a:cubicBezTo>
                    <a:pt x="76" y="425"/>
                    <a:pt x="72" y="455"/>
                    <a:pt x="35" y="472"/>
                  </a:cubicBezTo>
                  <a:cubicBezTo>
                    <a:pt x="16" y="480"/>
                    <a:pt x="0" y="465"/>
                    <a:pt x="0" y="399"/>
                  </a:cubicBezTo>
                  <a:cubicBezTo>
                    <a:pt x="0" y="216"/>
                    <a:pt x="0" y="216"/>
                    <a:pt x="0" y="216"/>
                  </a:cubicBezTo>
                  <a:lnTo>
                    <a:pt x="183" y="216"/>
                  </a:lnTo>
                  <a:close/>
                </a:path>
              </a:pathLst>
            </a:custGeom>
            <a:solidFill>
              <a:srgbClr val="32D2FB"/>
            </a:solidFill>
            <a:ln w="19050">
              <a:solidFill>
                <a:srgbClr val="32D2FB">
                  <a:lumMod val="75000"/>
                </a:srgb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/>
                <a:ea typeface="张海山锐线体简"/>
                <a:cs typeface="+mn-ea"/>
                <a:sym typeface="+mn-lt"/>
              </a:endParaRPr>
            </a:p>
          </p:txBody>
        </p:sp>
        <p:sp>
          <p:nvSpPr>
            <p:cNvPr id="24" name="Freeform 77">
              <a:extLst>
                <a:ext uri="{FF2B5EF4-FFF2-40B4-BE49-F238E27FC236}">
                  <a16:creationId xmlns:a16="http://schemas.microsoft.com/office/drawing/2014/main" id="{F2C647A5-E0E0-4115-9C96-A36E00033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279" y="2625864"/>
              <a:ext cx="2277533" cy="2275417"/>
            </a:xfrm>
            <a:custGeom>
              <a:avLst/>
              <a:gdLst/>
              <a:ahLst/>
              <a:cxnLst>
                <a:cxn ang="0">
                  <a:pos x="183" y="216"/>
                </a:cxn>
                <a:cxn ang="0">
                  <a:pos x="256" y="180"/>
                </a:cxn>
                <a:cxn ang="0">
                  <a:pos x="217" y="88"/>
                </a:cxn>
                <a:cxn ang="0">
                  <a:pos x="385" y="88"/>
                </a:cxn>
                <a:cxn ang="0">
                  <a:pos x="347" y="180"/>
                </a:cxn>
                <a:cxn ang="0">
                  <a:pos x="420" y="216"/>
                </a:cxn>
                <a:cxn ang="0">
                  <a:pos x="603" y="216"/>
                </a:cxn>
                <a:cxn ang="0">
                  <a:pos x="603" y="399"/>
                </a:cxn>
                <a:cxn ang="0">
                  <a:pos x="638" y="472"/>
                </a:cxn>
                <a:cxn ang="0">
                  <a:pos x="731" y="433"/>
                </a:cxn>
                <a:cxn ang="0">
                  <a:pos x="731" y="601"/>
                </a:cxn>
                <a:cxn ang="0">
                  <a:pos x="638" y="563"/>
                </a:cxn>
                <a:cxn ang="0">
                  <a:pos x="603" y="636"/>
                </a:cxn>
                <a:cxn ang="0">
                  <a:pos x="603" y="819"/>
                </a:cxn>
                <a:cxn ang="0">
                  <a:pos x="420" y="819"/>
                </a:cxn>
                <a:cxn ang="0">
                  <a:pos x="347" y="784"/>
                </a:cxn>
                <a:cxn ang="0">
                  <a:pos x="385" y="691"/>
                </a:cxn>
                <a:cxn ang="0">
                  <a:pos x="217" y="691"/>
                </a:cxn>
                <a:cxn ang="0">
                  <a:pos x="256" y="784"/>
                </a:cxn>
                <a:cxn ang="0">
                  <a:pos x="183" y="819"/>
                </a:cxn>
                <a:cxn ang="0">
                  <a:pos x="0" y="819"/>
                </a:cxn>
                <a:cxn ang="0">
                  <a:pos x="0" y="636"/>
                </a:cxn>
                <a:cxn ang="0">
                  <a:pos x="35" y="563"/>
                </a:cxn>
                <a:cxn ang="0">
                  <a:pos x="128" y="601"/>
                </a:cxn>
                <a:cxn ang="0">
                  <a:pos x="128" y="433"/>
                </a:cxn>
                <a:cxn ang="0">
                  <a:pos x="35" y="472"/>
                </a:cxn>
                <a:cxn ang="0">
                  <a:pos x="0" y="399"/>
                </a:cxn>
                <a:cxn ang="0">
                  <a:pos x="0" y="216"/>
                </a:cxn>
                <a:cxn ang="0">
                  <a:pos x="183" y="216"/>
                </a:cxn>
              </a:cxnLst>
              <a:rect l="0" t="0" r="r" b="b"/>
              <a:pathLst>
                <a:path w="819" h="819">
                  <a:moveTo>
                    <a:pt x="183" y="216"/>
                  </a:moveTo>
                  <a:cubicBezTo>
                    <a:pt x="249" y="216"/>
                    <a:pt x="264" y="200"/>
                    <a:pt x="256" y="180"/>
                  </a:cubicBezTo>
                  <a:cubicBezTo>
                    <a:pt x="239" y="144"/>
                    <a:pt x="209" y="139"/>
                    <a:pt x="217" y="88"/>
                  </a:cubicBezTo>
                  <a:cubicBezTo>
                    <a:pt x="231" y="0"/>
                    <a:pt x="372" y="0"/>
                    <a:pt x="385" y="88"/>
                  </a:cubicBezTo>
                  <a:cubicBezTo>
                    <a:pt x="393" y="139"/>
                    <a:pt x="364" y="144"/>
                    <a:pt x="347" y="180"/>
                  </a:cubicBezTo>
                  <a:cubicBezTo>
                    <a:pt x="338" y="200"/>
                    <a:pt x="354" y="216"/>
                    <a:pt x="420" y="216"/>
                  </a:cubicBezTo>
                  <a:cubicBezTo>
                    <a:pt x="603" y="216"/>
                    <a:pt x="603" y="216"/>
                    <a:pt x="603" y="216"/>
                  </a:cubicBezTo>
                  <a:cubicBezTo>
                    <a:pt x="603" y="399"/>
                    <a:pt x="603" y="399"/>
                    <a:pt x="603" y="399"/>
                  </a:cubicBezTo>
                  <a:cubicBezTo>
                    <a:pt x="603" y="465"/>
                    <a:pt x="619" y="480"/>
                    <a:pt x="638" y="472"/>
                  </a:cubicBezTo>
                  <a:cubicBezTo>
                    <a:pt x="675" y="455"/>
                    <a:pt x="680" y="425"/>
                    <a:pt x="731" y="433"/>
                  </a:cubicBezTo>
                  <a:cubicBezTo>
                    <a:pt x="819" y="447"/>
                    <a:pt x="819" y="588"/>
                    <a:pt x="731" y="601"/>
                  </a:cubicBezTo>
                  <a:cubicBezTo>
                    <a:pt x="680" y="609"/>
                    <a:pt x="675" y="580"/>
                    <a:pt x="638" y="563"/>
                  </a:cubicBezTo>
                  <a:cubicBezTo>
                    <a:pt x="619" y="554"/>
                    <a:pt x="603" y="570"/>
                    <a:pt x="603" y="636"/>
                  </a:cubicBezTo>
                  <a:cubicBezTo>
                    <a:pt x="603" y="819"/>
                    <a:pt x="603" y="819"/>
                    <a:pt x="603" y="819"/>
                  </a:cubicBezTo>
                  <a:cubicBezTo>
                    <a:pt x="420" y="819"/>
                    <a:pt x="420" y="819"/>
                    <a:pt x="420" y="819"/>
                  </a:cubicBezTo>
                  <a:cubicBezTo>
                    <a:pt x="354" y="819"/>
                    <a:pt x="338" y="803"/>
                    <a:pt x="347" y="784"/>
                  </a:cubicBezTo>
                  <a:cubicBezTo>
                    <a:pt x="364" y="747"/>
                    <a:pt x="393" y="742"/>
                    <a:pt x="385" y="691"/>
                  </a:cubicBezTo>
                  <a:cubicBezTo>
                    <a:pt x="372" y="603"/>
                    <a:pt x="231" y="603"/>
                    <a:pt x="217" y="691"/>
                  </a:cubicBezTo>
                  <a:cubicBezTo>
                    <a:pt x="209" y="742"/>
                    <a:pt x="239" y="747"/>
                    <a:pt x="256" y="784"/>
                  </a:cubicBezTo>
                  <a:cubicBezTo>
                    <a:pt x="264" y="803"/>
                    <a:pt x="249" y="819"/>
                    <a:pt x="183" y="819"/>
                  </a:cubicBezTo>
                  <a:cubicBezTo>
                    <a:pt x="0" y="819"/>
                    <a:pt x="0" y="819"/>
                    <a:pt x="0" y="819"/>
                  </a:cubicBezTo>
                  <a:cubicBezTo>
                    <a:pt x="0" y="636"/>
                    <a:pt x="0" y="636"/>
                    <a:pt x="0" y="636"/>
                  </a:cubicBezTo>
                  <a:cubicBezTo>
                    <a:pt x="0" y="570"/>
                    <a:pt x="16" y="554"/>
                    <a:pt x="35" y="563"/>
                  </a:cubicBezTo>
                  <a:cubicBezTo>
                    <a:pt x="72" y="580"/>
                    <a:pt x="76" y="609"/>
                    <a:pt x="128" y="601"/>
                  </a:cubicBezTo>
                  <a:cubicBezTo>
                    <a:pt x="216" y="588"/>
                    <a:pt x="216" y="447"/>
                    <a:pt x="128" y="433"/>
                  </a:cubicBezTo>
                  <a:cubicBezTo>
                    <a:pt x="76" y="425"/>
                    <a:pt x="72" y="455"/>
                    <a:pt x="35" y="472"/>
                  </a:cubicBezTo>
                  <a:cubicBezTo>
                    <a:pt x="16" y="480"/>
                    <a:pt x="0" y="465"/>
                    <a:pt x="0" y="399"/>
                  </a:cubicBezTo>
                  <a:cubicBezTo>
                    <a:pt x="0" y="216"/>
                    <a:pt x="0" y="216"/>
                    <a:pt x="0" y="216"/>
                  </a:cubicBezTo>
                  <a:lnTo>
                    <a:pt x="183" y="216"/>
                  </a:lnTo>
                  <a:close/>
                </a:path>
              </a:pathLst>
            </a:custGeom>
            <a:solidFill>
              <a:srgbClr val="32D2FB"/>
            </a:solidFill>
            <a:ln w="19050">
              <a:solidFill>
                <a:srgbClr val="32D2FB">
                  <a:lumMod val="75000"/>
                </a:srgb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/>
                <a:ea typeface="张海山锐线体简"/>
                <a:cs typeface="+mn-ea"/>
                <a:sym typeface="+mn-lt"/>
              </a:endParaRPr>
            </a:p>
          </p:txBody>
        </p:sp>
      </p:grpSp>
      <p:sp>
        <p:nvSpPr>
          <p:cNvPr id="25" name="TextBox 20">
            <a:extLst>
              <a:ext uri="{FF2B5EF4-FFF2-40B4-BE49-F238E27FC236}">
                <a16:creationId xmlns:a16="http://schemas.microsoft.com/office/drawing/2014/main" id="{A30100C1-A051-49B4-A259-DA448C18E725}"/>
              </a:ext>
            </a:extLst>
          </p:cNvPr>
          <p:cNvSpPr txBox="1"/>
          <p:nvPr/>
        </p:nvSpPr>
        <p:spPr>
          <a:xfrm>
            <a:off x="5248459" y="5203369"/>
            <a:ext cx="2386409" cy="1348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产品与技术支持</a:t>
            </a: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快速构建夏都通的移动端</a:t>
            </a:r>
            <a:r>
              <a:rPr lang="en-US" altLang="zh-CN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APP</a:t>
            </a: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，快速实现交通出行场景的各类功能的落地</a:t>
            </a:r>
          </a:p>
        </p:txBody>
      </p:sp>
      <p:sp>
        <p:nvSpPr>
          <p:cNvPr id="26" name="TextBox 20">
            <a:extLst>
              <a:ext uri="{FF2B5EF4-FFF2-40B4-BE49-F238E27FC236}">
                <a16:creationId xmlns:a16="http://schemas.microsoft.com/office/drawing/2014/main" id="{921F73C2-7CE8-49B8-B25E-34030697ED6D}"/>
              </a:ext>
            </a:extLst>
          </p:cNvPr>
          <p:cNvSpPr txBox="1"/>
          <p:nvPr/>
        </p:nvSpPr>
        <p:spPr>
          <a:xfrm>
            <a:off x="3162745" y="263168"/>
            <a:ext cx="2386409" cy="1348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支付体系搭建</a:t>
            </a: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构建夏都通自身的支付平台</a:t>
            </a: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摆脱第三方支付</a:t>
            </a: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构建预付费消费的商业模型</a:t>
            </a:r>
          </a:p>
        </p:txBody>
      </p:sp>
      <p:sp>
        <p:nvSpPr>
          <p:cNvPr id="27" name="TextBox 20">
            <a:extLst>
              <a:ext uri="{FF2B5EF4-FFF2-40B4-BE49-F238E27FC236}">
                <a16:creationId xmlns:a16="http://schemas.microsoft.com/office/drawing/2014/main" id="{AC0D0422-F6A5-4FB0-90AE-B9F02D22DAE5}"/>
              </a:ext>
            </a:extLst>
          </p:cNvPr>
          <p:cNvSpPr txBox="1"/>
          <p:nvPr/>
        </p:nvSpPr>
        <p:spPr>
          <a:xfrm>
            <a:off x="6818977" y="258219"/>
            <a:ext cx="2953109" cy="1656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产品与商业资源支持</a:t>
            </a:r>
            <a:endParaRPr lang="en-US" altLang="zh-CN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产品持续迭代，省事省钱省心</a:t>
            </a: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打包平安体系的商业资源，一键上线</a:t>
            </a: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快速实现商业变现</a:t>
            </a:r>
          </a:p>
          <a:p>
            <a:pPr algn="ctr">
              <a:lnSpc>
                <a:spcPct val="150000"/>
              </a:lnSpc>
            </a:pPr>
            <a:endParaRPr lang="zh-CN" altLang="en-US" sz="1333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" name="TextBox 20">
            <a:extLst>
              <a:ext uri="{FF2B5EF4-FFF2-40B4-BE49-F238E27FC236}">
                <a16:creationId xmlns:a16="http://schemas.microsoft.com/office/drawing/2014/main" id="{C456ADC4-CA5E-430D-8A2C-DF63FF682269}"/>
              </a:ext>
            </a:extLst>
          </p:cNvPr>
          <p:cNvSpPr txBox="1"/>
          <p:nvPr/>
        </p:nvSpPr>
        <p:spPr>
          <a:xfrm>
            <a:off x="9320752" y="5251140"/>
            <a:ext cx="2386409" cy="1348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共同运营商业生态</a:t>
            </a:r>
            <a:endParaRPr lang="en-US" altLang="zh-CN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新的支付场景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共同拓展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夏都通自主决定是否引入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E836A852-0C99-486B-8871-97B9BF1B538E}"/>
              </a:ext>
            </a:extLst>
          </p:cNvPr>
          <p:cNvGrpSpPr/>
          <p:nvPr/>
        </p:nvGrpSpPr>
        <p:grpSpPr>
          <a:xfrm>
            <a:off x="349724" y="2898766"/>
            <a:ext cx="2352170" cy="1060468"/>
            <a:chOff x="446828" y="3233722"/>
            <a:chExt cx="2509340" cy="1131327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9349580E-2343-4E82-995B-0762456624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847" b="33006"/>
            <a:stretch/>
          </p:blipFill>
          <p:spPr>
            <a:xfrm>
              <a:off x="446828" y="3817309"/>
              <a:ext cx="2509340" cy="547740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40F259BF-A0B3-4050-A2C0-C4462A1291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4205" b="35472"/>
            <a:stretch/>
          </p:blipFill>
          <p:spPr>
            <a:xfrm>
              <a:off x="578263" y="3233722"/>
              <a:ext cx="2246470" cy="527572"/>
            </a:xfrm>
            <a:prstGeom prst="rect">
              <a:avLst/>
            </a:prstGeom>
          </p:spPr>
        </p:pic>
      </p:grpSp>
      <p:sp>
        <p:nvSpPr>
          <p:cNvPr id="32" name="圆角矩形 7">
            <a:extLst>
              <a:ext uri="{FF2B5EF4-FFF2-40B4-BE49-F238E27FC236}">
                <a16:creationId xmlns:a16="http://schemas.microsoft.com/office/drawing/2014/main" id="{0733A6EC-EDA8-4205-B492-2E248D2302E4}"/>
              </a:ext>
            </a:extLst>
          </p:cNvPr>
          <p:cNvSpPr/>
          <p:nvPr/>
        </p:nvSpPr>
        <p:spPr>
          <a:xfrm rot="20319449">
            <a:off x="5444258" y="3131459"/>
            <a:ext cx="1706032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智慧出行</a:t>
            </a:r>
          </a:p>
        </p:txBody>
      </p:sp>
      <p:sp>
        <p:nvSpPr>
          <p:cNvPr id="33" name="圆角矩形 7">
            <a:extLst>
              <a:ext uri="{FF2B5EF4-FFF2-40B4-BE49-F238E27FC236}">
                <a16:creationId xmlns:a16="http://schemas.microsoft.com/office/drawing/2014/main" id="{CC05DAE3-D858-4D38-B92A-DAD80160AB42}"/>
              </a:ext>
            </a:extLst>
          </p:cNvPr>
          <p:cNvSpPr/>
          <p:nvPr/>
        </p:nvSpPr>
        <p:spPr>
          <a:xfrm rot="20319449">
            <a:off x="3502934" y="3131459"/>
            <a:ext cx="1706032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便捷支付</a:t>
            </a:r>
          </a:p>
        </p:txBody>
      </p:sp>
      <p:sp>
        <p:nvSpPr>
          <p:cNvPr id="34" name="圆角矩形 7">
            <a:extLst>
              <a:ext uri="{FF2B5EF4-FFF2-40B4-BE49-F238E27FC236}">
                <a16:creationId xmlns:a16="http://schemas.microsoft.com/office/drawing/2014/main" id="{2F3649DD-E4DD-41CF-9AF8-268CDEB5894E}"/>
              </a:ext>
            </a:extLst>
          </p:cNvPr>
          <p:cNvSpPr/>
          <p:nvPr/>
        </p:nvSpPr>
        <p:spPr>
          <a:xfrm rot="20319449">
            <a:off x="7612641" y="3131459"/>
            <a:ext cx="1706032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商业资源</a:t>
            </a:r>
          </a:p>
        </p:txBody>
      </p:sp>
      <p:sp>
        <p:nvSpPr>
          <p:cNvPr id="35" name="圆角矩形 7">
            <a:extLst>
              <a:ext uri="{FF2B5EF4-FFF2-40B4-BE49-F238E27FC236}">
                <a16:creationId xmlns:a16="http://schemas.microsoft.com/office/drawing/2014/main" id="{026EEE1F-06F4-4E1B-B339-D5C4459E1FF9}"/>
              </a:ext>
            </a:extLst>
          </p:cNvPr>
          <p:cNvSpPr/>
          <p:nvPr/>
        </p:nvSpPr>
        <p:spPr>
          <a:xfrm rot="20319449">
            <a:off x="9716494" y="3131459"/>
            <a:ext cx="1706032" cy="538496"/>
          </a:xfrm>
          <a:prstGeom prst="roundRect">
            <a:avLst>
              <a:gd name="adj" fmla="val 5543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商业生态</a:t>
            </a:r>
          </a:p>
        </p:txBody>
      </p:sp>
    </p:spTree>
    <p:extLst>
      <p:ext uri="{BB962C8B-B14F-4D97-AF65-F5344CB8AC3E}">
        <p14:creationId xmlns:p14="http://schemas.microsoft.com/office/powerpoint/2010/main" val="378937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907774" y="177008"/>
            <a:ext cx="10515600" cy="6976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夏都通面临的现状</a:t>
            </a:r>
          </a:p>
        </p:txBody>
      </p:sp>
      <p:sp>
        <p:nvSpPr>
          <p:cNvPr id="15" name="Freeform 12"/>
          <p:cNvSpPr>
            <a:spLocks/>
          </p:cNvSpPr>
          <p:nvPr/>
        </p:nvSpPr>
        <p:spPr bwMode="auto">
          <a:xfrm flipH="1">
            <a:off x="8376111" y="5630403"/>
            <a:ext cx="188967" cy="355556"/>
          </a:xfrm>
          <a:custGeom>
            <a:avLst/>
            <a:gdLst>
              <a:gd name="T0" fmla="*/ 20 w 152"/>
              <a:gd name="T1" fmla="*/ 0 h 286"/>
              <a:gd name="T2" fmla="*/ 0 w 152"/>
              <a:gd name="T3" fmla="*/ 149 h 286"/>
              <a:gd name="T4" fmla="*/ 139 w 152"/>
              <a:gd name="T5" fmla="*/ 286 h 286"/>
              <a:gd name="T6" fmla="*/ 152 w 152"/>
              <a:gd name="T7" fmla="*/ 132 h 286"/>
              <a:gd name="T8" fmla="*/ 20 w 152"/>
              <a:gd name="T9" fmla="*/ 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6">
                <a:moveTo>
                  <a:pt x="20" y="0"/>
                </a:moveTo>
                <a:lnTo>
                  <a:pt x="0" y="149"/>
                </a:lnTo>
                <a:lnTo>
                  <a:pt x="139" y="286"/>
                </a:lnTo>
                <a:lnTo>
                  <a:pt x="152" y="132"/>
                </a:lnTo>
                <a:lnTo>
                  <a:pt x="20" y="0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13"/>
          <p:cNvSpPr>
            <a:spLocks/>
          </p:cNvSpPr>
          <p:nvPr/>
        </p:nvSpPr>
        <p:spPr bwMode="auto">
          <a:xfrm flipH="1">
            <a:off x="8376111" y="5630403"/>
            <a:ext cx="188967" cy="355556"/>
          </a:xfrm>
          <a:custGeom>
            <a:avLst/>
            <a:gdLst>
              <a:gd name="T0" fmla="*/ 20 w 152"/>
              <a:gd name="T1" fmla="*/ 0 h 286"/>
              <a:gd name="T2" fmla="*/ 0 w 152"/>
              <a:gd name="T3" fmla="*/ 149 h 286"/>
              <a:gd name="T4" fmla="*/ 139 w 152"/>
              <a:gd name="T5" fmla="*/ 286 h 286"/>
              <a:gd name="T6" fmla="*/ 152 w 152"/>
              <a:gd name="T7" fmla="*/ 132 h 286"/>
              <a:gd name="T8" fmla="*/ 20 w 152"/>
              <a:gd name="T9" fmla="*/ 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6">
                <a:moveTo>
                  <a:pt x="20" y="0"/>
                </a:moveTo>
                <a:lnTo>
                  <a:pt x="0" y="149"/>
                </a:lnTo>
                <a:lnTo>
                  <a:pt x="139" y="286"/>
                </a:lnTo>
                <a:lnTo>
                  <a:pt x="152" y="132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Freeform 14"/>
          <p:cNvSpPr>
            <a:spLocks/>
          </p:cNvSpPr>
          <p:nvPr/>
        </p:nvSpPr>
        <p:spPr bwMode="auto">
          <a:xfrm flipH="1">
            <a:off x="8131200" y="5550838"/>
            <a:ext cx="354313" cy="188967"/>
          </a:xfrm>
          <a:custGeom>
            <a:avLst/>
            <a:gdLst>
              <a:gd name="T0" fmla="*/ 0 w 285"/>
              <a:gd name="T1" fmla="*/ 22 h 152"/>
              <a:gd name="T2" fmla="*/ 149 w 285"/>
              <a:gd name="T3" fmla="*/ 0 h 152"/>
              <a:gd name="T4" fmla="*/ 285 w 285"/>
              <a:gd name="T5" fmla="*/ 139 h 152"/>
              <a:gd name="T6" fmla="*/ 131 w 285"/>
              <a:gd name="T7" fmla="*/ 152 h 152"/>
              <a:gd name="T8" fmla="*/ 0 w 285"/>
              <a:gd name="T9" fmla="*/ 22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5" h="152">
                <a:moveTo>
                  <a:pt x="0" y="22"/>
                </a:moveTo>
                <a:lnTo>
                  <a:pt x="149" y="0"/>
                </a:lnTo>
                <a:lnTo>
                  <a:pt x="285" y="139"/>
                </a:lnTo>
                <a:lnTo>
                  <a:pt x="131" y="152"/>
                </a:lnTo>
                <a:lnTo>
                  <a:pt x="0" y="22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Freeform 15"/>
          <p:cNvSpPr>
            <a:spLocks/>
          </p:cNvSpPr>
          <p:nvPr/>
        </p:nvSpPr>
        <p:spPr bwMode="auto">
          <a:xfrm flipH="1">
            <a:off x="8131200" y="5550838"/>
            <a:ext cx="354313" cy="188967"/>
          </a:xfrm>
          <a:custGeom>
            <a:avLst/>
            <a:gdLst>
              <a:gd name="T0" fmla="*/ 0 w 285"/>
              <a:gd name="T1" fmla="*/ 22 h 152"/>
              <a:gd name="T2" fmla="*/ 149 w 285"/>
              <a:gd name="T3" fmla="*/ 0 h 152"/>
              <a:gd name="T4" fmla="*/ 285 w 285"/>
              <a:gd name="T5" fmla="*/ 139 h 152"/>
              <a:gd name="T6" fmla="*/ 131 w 285"/>
              <a:gd name="T7" fmla="*/ 152 h 152"/>
              <a:gd name="T8" fmla="*/ 0 w 285"/>
              <a:gd name="T9" fmla="*/ 22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5" h="152">
                <a:moveTo>
                  <a:pt x="0" y="22"/>
                </a:moveTo>
                <a:lnTo>
                  <a:pt x="149" y="0"/>
                </a:lnTo>
                <a:lnTo>
                  <a:pt x="285" y="139"/>
                </a:lnTo>
                <a:lnTo>
                  <a:pt x="131" y="152"/>
                </a:lnTo>
                <a:lnTo>
                  <a:pt x="0" y="2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16"/>
          <p:cNvSpPr>
            <a:spLocks/>
          </p:cNvSpPr>
          <p:nvPr/>
        </p:nvSpPr>
        <p:spPr bwMode="auto">
          <a:xfrm flipH="1">
            <a:off x="8487999" y="5680131"/>
            <a:ext cx="1243" cy="2486"/>
          </a:xfrm>
          <a:custGeom>
            <a:avLst/>
            <a:gdLst>
              <a:gd name="T0" fmla="*/ 0 w 1"/>
              <a:gd name="T1" fmla="*/ 0 h 2"/>
              <a:gd name="T2" fmla="*/ 0 w 1"/>
              <a:gd name="T3" fmla="*/ 0 h 2"/>
              <a:gd name="T4" fmla="*/ 1 w 1"/>
              <a:gd name="T5" fmla="*/ 2 h 2"/>
              <a:gd name="T6" fmla="*/ 0 w 1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2">
                <a:moveTo>
                  <a:pt x="0" y="0"/>
                </a:moveTo>
                <a:lnTo>
                  <a:pt x="0" y="0"/>
                </a:lnTo>
                <a:lnTo>
                  <a:pt x="1" y="2"/>
                </a:lnTo>
                <a:lnTo>
                  <a:pt x="0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17"/>
          <p:cNvSpPr>
            <a:spLocks/>
          </p:cNvSpPr>
          <p:nvPr/>
        </p:nvSpPr>
        <p:spPr bwMode="auto">
          <a:xfrm flipH="1">
            <a:off x="8487999" y="5680131"/>
            <a:ext cx="1243" cy="2486"/>
          </a:xfrm>
          <a:custGeom>
            <a:avLst/>
            <a:gdLst>
              <a:gd name="T0" fmla="*/ 0 w 1"/>
              <a:gd name="T1" fmla="*/ 0 h 2"/>
              <a:gd name="T2" fmla="*/ 0 w 1"/>
              <a:gd name="T3" fmla="*/ 0 h 2"/>
              <a:gd name="T4" fmla="*/ 1 w 1"/>
              <a:gd name="T5" fmla="*/ 2 h 2"/>
              <a:gd name="T6" fmla="*/ 0 w 1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2">
                <a:moveTo>
                  <a:pt x="0" y="0"/>
                </a:moveTo>
                <a:lnTo>
                  <a:pt x="0" y="0"/>
                </a:lnTo>
                <a:lnTo>
                  <a:pt x="1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Freeform 18"/>
          <p:cNvSpPr>
            <a:spLocks/>
          </p:cNvSpPr>
          <p:nvPr/>
        </p:nvSpPr>
        <p:spPr bwMode="auto">
          <a:xfrm flipH="1">
            <a:off x="8483027" y="5680131"/>
            <a:ext cx="32323" cy="193940"/>
          </a:xfrm>
          <a:custGeom>
            <a:avLst/>
            <a:gdLst>
              <a:gd name="T0" fmla="*/ 21 w 26"/>
              <a:gd name="T1" fmla="*/ 0 h 156"/>
              <a:gd name="T2" fmla="*/ 0 w 26"/>
              <a:gd name="T3" fmla="*/ 149 h 156"/>
              <a:gd name="T4" fmla="*/ 8 w 26"/>
              <a:gd name="T5" fmla="*/ 156 h 156"/>
              <a:gd name="T6" fmla="*/ 26 w 26"/>
              <a:gd name="T7" fmla="*/ 8 h 156"/>
              <a:gd name="T8" fmla="*/ 22 w 26"/>
              <a:gd name="T9" fmla="*/ 2 h 156"/>
              <a:gd name="T10" fmla="*/ 21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1" y="0"/>
                </a:moveTo>
                <a:lnTo>
                  <a:pt x="0" y="149"/>
                </a:lnTo>
                <a:lnTo>
                  <a:pt x="8" y="156"/>
                </a:lnTo>
                <a:lnTo>
                  <a:pt x="26" y="8"/>
                </a:lnTo>
                <a:lnTo>
                  <a:pt x="22" y="2"/>
                </a:lnTo>
                <a:lnTo>
                  <a:pt x="21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Freeform 19"/>
          <p:cNvSpPr>
            <a:spLocks/>
          </p:cNvSpPr>
          <p:nvPr/>
        </p:nvSpPr>
        <p:spPr bwMode="auto">
          <a:xfrm flipH="1">
            <a:off x="8483027" y="5680131"/>
            <a:ext cx="32323" cy="193940"/>
          </a:xfrm>
          <a:custGeom>
            <a:avLst/>
            <a:gdLst>
              <a:gd name="T0" fmla="*/ 21 w 26"/>
              <a:gd name="T1" fmla="*/ 0 h 156"/>
              <a:gd name="T2" fmla="*/ 0 w 26"/>
              <a:gd name="T3" fmla="*/ 149 h 156"/>
              <a:gd name="T4" fmla="*/ 8 w 26"/>
              <a:gd name="T5" fmla="*/ 156 h 156"/>
              <a:gd name="T6" fmla="*/ 26 w 26"/>
              <a:gd name="T7" fmla="*/ 8 h 156"/>
              <a:gd name="T8" fmla="*/ 22 w 26"/>
              <a:gd name="T9" fmla="*/ 2 h 156"/>
              <a:gd name="T10" fmla="*/ 21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1" y="0"/>
                </a:moveTo>
                <a:lnTo>
                  <a:pt x="0" y="149"/>
                </a:lnTo>
                <a:lnTo>
                  <a:pt x="8" y="156"/>
                </a:lnTo>
                <a:lnTo>
                  <a:pt x="26" y="8"/>
                </a:lnTo>
                <a:lnTo>
                  <a:pt x="22" y="2"/>
                </a:lnTo>
                <a:lnTo>
                  <a:pt x="2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Freeform 20"/>
          <p:cNvSpPr>
            <a:spLocks noEditPoints="1"/>
          </p:cNvSpPr>
          <p:nvPr/>
        </p:nvSpPr>
        <p:spPr bwMode="auto">
          <a:xfrm flipH="1">
            <a:off x="8430812" y="5734832"/>
            <a:ext cx="29837" cy="193940"/>
          </a:xfrm>
          <a:custGeom>
            <a:avLst/>
            <a:gdLst>
              <a:gd name="T0" fmla="*/ 0 w 24"/>
              <a:gd name="T1" fmla="*/ 149 h 156"/>
              <a:gd name="T2" fmla="*/ 0 w 24"/>
              <a:gd name="T3" fmla="*/ 149 h 156"/>
              <a:gd name="T4" fmla="*/ 8 w 24"/>
              <a:gd name="T5" fmla="*/ 156 h 156"/>
              <a:gd name="T6" fmla="*/ 8 w 24"/>
              <a:gd name="T7" fmla="*/ 156 h 156"/>
              <a:gd name="T8" fmla="*/ 0 w 24"/>
              <a:gd name="T9" fmla="*/ 149 h 156"/>
              <a:gd name="T10" fmla="*/ 21 w 24"/>
              <a:gd name="T11" fmla="*/ 0 h 156"/>
              <a:gd name="T12" fmla="*/ 21 w 24"/>
              <a:gd name="T13" fmla="*/ 0 h 156"/>
              <a:gd name="T14" fmla="*/ 24 w 24"/>
              <a:gd name="T15" fmla="*/ 4 h 156"/>
              <a:gd name="T16" fmla="*/ 21 w 24"/>
              <a:gd name="T17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" h="156">
                <a:moveTo>
                  <a:pt x="0" y="149"/>
                </a:moveTo>
                <a:lnTo>
                  <a:pt x="0" y="149"/>
                </a:lnTo>
                <a:lnTo>
                  <a:pt x="8" y="156"/>
                </a:lnTo>
                <a:lnTo>
                  <a:pt x="8" y="156"/>
                </a:lnTo>
                <a:lnTo>
                  <a:pt x="0" y="149"/>
                </a:lnTo>
                <a:close/>
                <a:moveTo>
                  <a:pt x="21" y="0"/>
                </a:moveTo>
                <a:lnTo>
                  <a:pt x="21" y="0"/>
                </a:lnTo>
                <a:lnTo>
                  <a:pt x="24" y="4"/>
                </a:lnTo>
                <a:lnTo>
                  <a:pt x="21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Freeform 21"/>
          <p:cNvSpPr>
            <a:spLocks noEditPoints="1"/>
          </p:cNvSpPr>
          <p:nvPr/>
        </p:nvSpPr>
        <p:spPr bwMode="auto">
          <a:xfrm flipH="1">
            <a:off x="8430812" y="5734832"/>
            <a:ext cx="29837" cy="193940"/>
          </a:xfrm>
          <a:custGeom>
            <a:avLst/>
            <a:gdLst>
              <a:gd name="T0" fmla="*/ 0 w 24"/>
              <a:gd name="T1" fmla="*/ 149 h 156"/>
              <a:gd name="T2" fmla="*/ 0 w 24"/>
              <a:gd name="T3" fmla="*/ 149 h 156"/>
              <a:gd name="T4" fmla="*/ 8 w 24"/>
              <a:gd name="T5" fmla="*/ 156 h 156"/>
              <a:gd name="T6" fmla="*/ 8 w 24"/>
              <a:gd name="T7" fmla="*/ 156 h 156"/>
              <a:gd name="T8" fmla="*/ 0 w 24"/>
              <a:gd name="T9" fmla="*/ 149 h 156"/>
              <a:gd name="T10" fmla="*/ 21 w 24"/>
              <a:gd name="T11" fmla="*/ 0 h 156"/>
              <a:gd name="T12" fmla="*/ 21 w 24"/>
              <a:gd name="T13" fmla="*/ 0 h 156"/>
              <a:gd name="T14" fmla="*/ 24 w 24"/>
              <a:gd name="T15" fmla="*/ 4 h 156"/>
              <a:gd name="T16" fmla="*/ 21 w 24"/>
              <a:gd name="T17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" h="156">
                <a:moveTo>
                  <a:pt x="0" y="149"/>
                </a:moveTo>
                <a:lnTo>
                  <a:pt x="0" y="149"/>
                </a:lnTo>
                <a:lnTo>
                  <a:pt x="8" y="156"/>
                </a:lnTo>
                <a:lnTo>
                  <a:pt x="8" y="156"/>
                </a:lnTo>
                <a:lnTo>
                  <a:pt x="0" y="149"/>
                </a:lnTo>
                <a:moveTo>
                  <a:pt x="21" y="0"/>
                </a:moveTo>
                <a:lnTo>
                  <a:pt x="21" y="0"/>
                </a:lnTo>
                <a:lnTo>
                  <a:pt x="24" y="4"/>
                </a:lnTo>
                <a:lnTo>
                  <a:pt x="2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Freeform 22"/>
          <p:cNvSpPr>
            <a:spLocks/>
          </p:cNvSpPr>
          <p:nvPr/>
        </p:nvSpPr>
        <p:spPr bwMode="auto">
          <a:xfrm flipH="1">
            <a:off x="8428326" y="5734832"/>
            <a:ext cx="32323" cy="193940"/>
          </a:xfrm>
          <a:custGeom>
            <a:avLst/>
            <a:gdLst>
              <a:gd name="T0" fmla="*/ 21 w 26"/>
              <a:gd name="T1" fmla="*/ 0 h 156"/>
              <a:gd name="T2" fmla="*/ 0 w 26"/>
              <a:gd name="T3" fmla="*/ 149 h 156"/>
              <a:gd name="T4" fmla="*/ 8 w 26"/>
              <a:gd name="T5" fmla="*/ 156 h 156"/>
              <a:gd name="T6" fmla="*/ 26 w 26"/>
              <a:gd name="T7" fmla="*/ 8 h 156"/>
              <a:gd name="T8" fmla="*/ 24 w 26"/>
              <a:gd name="T9" fmla="*/ 4 h 156"/>
              <a:gd name="T10" fmla="*/ 21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1" y="0"/>
                </a:moveTo>
                <a:lnTo>
                  <a:pt x="0" y="149"/>
                </a:lnTo>
                <a:lnTo>
                  <a:pt x="8" y="156"/>
                </a:lnTo>
                <a:lnTo>
                  <a:pt x="26" y="8"/>
                </a:lnTo>
                <a:lnTo>
                  <a:pt x="24" y="4"/>
                </a:lnTo>
                <a:lnTo>
                  <a:pt x="21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Freeform 23"/>
          <p:cNvSpPr>
            <a:spLocks/>
          </p:cNvSpPr>
          <p:nvPr/>
        </p:nvSpPr>
        <p:spPr bwMode="auto">
          <a:xfrm flipH="1">
            <a:off x="8428326" y="5734832"/>
            <a:ext cx="32323" cy="193940"/>
          </a:xfrm>
          <a:custGeom>
            <a:avLst/>
            <a:gdLst>
              <a:gd name="T0" fmla="*/ 21 w 26"/>
              <a:gd name="T1" fmla="*/ 0 h 156"/>
              <a:gd name="T2" fmla="*/ 0 w 26"/>
              <a:gd name="T3" fmla="*/ 149 h 156"/>
              <a:gd name="T4" fmla="*/ 8 w 26"/>
              <a:gd name="T5" fmla="*/ 156 h 156"/>
              <a:gd name="T6" fmla="*/ 26 w 26"/>
              <a:gd name="T7" fmla="*/ 8 h 156"/>
              <a:gd name="T8" fmla="*/ 24 w 26"/>
              <a:gd name="T9" fmla="*/ 4 h 156"/>
              <a:gd name="T10" fmla="*/ 21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1" y="0"/>
                </a:moveTo>
                <a:lnTo>
                  <a:pt x="0" y="149"/>
                </a:lnTo>
                <a:lnTo>
                  <a:pt x="8" y="156"/>
                </a:lnTo>
                <a:lnTo>
                  <a:pt x="26" y="8"/>
                </a:lnTo>
                <a:lnTo>
                  <a:pt x="24" y="4"/>
                </a:lnTo>
                <a:lnTo>
                  <a:pt x="2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Freeform 24"/>
          <p:cNvSpPr>
            <a:spLocks noEditPoints="1"/>
          </p:cNvSpPr>
          <p:nvPr/>
        </p:nvSpPr>
        <p:spPr bwMode="auto">
          <a:xfrm flipH="1">
            <a:off x="8184658" y="5663969"/>
            <a:ext cx="202642" cy="29837"/>
          </a:xfrm>
          <a:custGeom>
            <a:avLst/>
            <a:gdLst>
              <a:gd name="T0" fmla="*/ 7 w 163"/>
              <a:gd name="T1" fmla="*/ 15 h 24"/>
              <a:gd name="T2" fmla="*/ 0 w 163"/>
              <a:gd name="T3" fmla="*/ 17 h 24"/>
              <a:gd name="T4" fmla="*/ 7 w 163"/>
              <a:gd name="T5" fmla="*/ 24 h 24"/>
              <a:gd name="T6" fmla="*/ 15 w 163"/>
              <a:gd name="T7" fmla="*/ 24 h 24"/>
              <a:gd name="T8" fmla="*/ 7 w 163"/>
              <a:gd name="T9" fmla="*/ 15 h 24"/>
              <a:gd name="T10" fmla="*/ 160 w 163"/>
              <a:gd name="T11" fmla="*/ 0 h 24"/>
              <a:gd name="T12" fmla="*/ 160 w 163"/>
              <a:gd name="T13" fmla="*/ 0 h 24"/>
              <a:gd name="T14" fmla="*/ 163 w 163"/>
              <a:gd name="T15" fmla="*/ 4 h 24"/>
              <a:gd name="T16" fmla="*/ 160 w 163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3" h="24">
                <a:moveTo>
                  <a:pt x="7" y="15"/>
                </a:moveTo>
                <a:lnTo>
                  <a:pt x="0" y="17"/>
                </a:lnTo>
                <a:lnTo>
                  <a:pt x="7" y="24"/>
                </a:lnTo>
                <a:lnTo>
                  <a:pt x="15" y="24"/>
                </a:lnTo>
                <a:lnTo>
                  <a:pt x="7" y="15"/>
                </a:lnTo>
                <a:close/>
                <a:moveTo>
                  <a:pt x="160" y="0"/>
                </a:moveTo>
                <a:lnTo>
                  <a:pt x="160" y="0"/>
                </a:lnTo>
                <a:lnTo>
                  <a:pt x="163" y="4"/>
                </a:lnTo>
                <a:lnTo>
                  <a:pt x="160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Freeform 25"/>
          <p:cNvSpPr>
            <a:spLocks noEditPoints="1"/>
          </p:cNvSpPr>
          <p:nvPr/>
        </p:nvSpPr>
        <p:spPr bwMode="auto">
          <a:xfrm flipH="1">
            <a:off x="8184658" y="5663969"/>
            <a:ext cx="202642" cy="29837"/>
          </a:xfrm>
          <a:custGeom>
            <a:avLst/>
            <a:gdLst>
              <a:gd name="T0" fmla="*/ 7 w 163"/>
              <a:gd name="T1" fmla="*/ 15 h 24"/>
              <a:gd name="T2" fmla="*/ 0 w 163"/>
              <a:gd name="T3" fmla="*/ 17 h 24"/>
              <a:gd name="T4" fmla="*/ 7 w 163"/>
              <a:gd name="T5" fmla="*/ 24 h 24"/>
              <a:gd name="T6" fmla="*/ 15 w 163"/>
              <a:gd name="T7" fmla="*/ 24 h 24"/>
              <a:gd name="T8" fmla="*/ 7 w 163"/>
              <a:gd name="T9" fmla="*/ 15 h 24"/>
              <a:gd name="T10" fmla="*/ 160 w 163"/>
              <a:gd name="T11" fmla="*/ 0 h 24"/>
              <a:gd name="T12" fmla="*/ 160 w 163"/>
              <a:gd name="T13" fmla="*/ 0 h 24"/>
              <a:gd name="T14" fmla="*/ 163 w 163"/>
              <a:gd name="T15" fmla="*/ 4 h 24"/>
              <a:gd name="T16" fmla="*/ 160 w 163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3" h="24">
                <a:moveTo>
                  <a:pt x="7" y="15"/>
                </a:moveTo>
                <a:lnTo>
                  <a:pt x="0" y="17"/>
                </a:lnTo>
                <a:lnTo>
                  <a:pt x="7" y="24"/>
                </a:lnTo>
                <a:lnTo>
                  <a:pt x="15" y="24"/>
                </a:lnTo>
                <a:lnTo>
                  <a:pt x="7" y="15"/>
                </a:lnTo>
                <a:moveTo>
                  <a:pt x="160" y="0"/>
                </a:moveTo>
                <a:lnTo>
                  <a:pt x="160" y="0"/>
                </a:lnTo>
                <a:lnTo>
                  <a:pt x="163" y="4"/>
                </a:lnTo>
                <a:lnTo>
                  <a:pt x="16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"/>
          <p:cNvSpPr>
            <a:spLocks/>
          </p:cNvSpPr>
          <p:nvPr/>
        </p:nvSpPr>
        <p:spPr bwMode="auto">
          <a:xfrm flipH="1">
            <a:off x="8182171" y="5663969"/>
            <a:ext cx="196426" cy="29837"/>
          </a:xfrm>
          <a:custGeom>
            <a:avLst/>
            <a:gdLst>
              <a:gd name="T0" fmla="*/ 153 w 158"/>
              <a:gd name="T1" fmla="*/ 0 h 24"/>
              <a:gd name="T2" fmla="*/ 0 w 158"/>
              <a:gd name="T3" fmla="*/ 15 h 24"/>
              <a:gd name="T4" fmla="*/ 8 w 158"/>
              <a:gd name="T5" fmla="*/ 24 h 24"/>
              <a:gd name="T6" fmla="*/ 158 w 158"/>
              <a:gd name="T7" fmla="*/ 6 h 24"/>
              <a:gd name="T8" fmla="*/ 156 w 158"/>
              <a:gd name="T9" fmla="*/ 4 h 24"/>
              <a:gd name="T10" fmla="*/ 153 w 158"/>
              <a:gd name="T11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8" h="24">
                <a:moveTo>
                  <a:pt x="153" y="0"/>
                </a:moveTo>
                <a:lnTo>
                  <a:pt x="0" y="15"/>
                </a:lnTo>
                <a:lnTo>
                  <a:pt x="8" y="24"/>
                </a:lnTo>
                <a:lnTo>
                  <a:pt x="158" y="6"/>
                </a:lnTo>
                <a:lnTo>
                  <a:pt x="156" y="4"/>
                </a:lnTo>
                <a:lnTo>
                  <a:pt x="153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reeform 27"/>
          <p:cNvSpPr>
            <a:spLocks/>
          </p:cNvSpPr>
          <p:nvPr/>
        </p:nvSpPr>
        <p:spPr bwMode="auto">
          <a:xfrm flipH="1">
            <a:off x="8182171" y="5663969"/>
            <a:ext cx="196426" cy="29837"/>
          </a:xfrm>
          <a:custGeom>
            <a:avLst/>
            <a:gdLst>
              <a:gd name="T0" fmla="*/ 153 w 158"/>
              <a:gd name="T1" fmla="*/ 0 h 24"/>
              <a:gd name="T2" fmla="*/ 0 w 158"/>
              <a:gd name="T3" fmla="*/ 15 h 24"/>
              <a:gd name="T4" fmla="*/ 8 w 158"/>
              <a:gd name="T5" fmla="*/ 24 h 24"/>
              <a:gd name="T6" fmla="*/ 158 w 158"/>
              <a:gd name="T7" fmla="*/ 6 h 24"/>
              <a:gd name="T8" fmla="*/ 156 w 158"/>
              <a:gd name="T9" fmla="*/ 4 h 24"/>
              <a:gd name="T10" fmla="*/ 153 w 158"/>
              <a:gd name="T11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8" h="24">
                <a:moveTo>
                  <a:pt x="153" y="0"/>
                </a:moveTo>
                <a:lnTo>
                  <a:pt x="0" y="15"/>
                </a:lnTo>
                <a:lnTo>
                  <a:pt x="8" y="24"/>
                </a:lnTo>
                <a:lnTo>
                  <a:pt x="158" y="6"/>
                </a:lnTo>
                <a:lnTo>
                  <a:pt x="156" y="4"/>
                </a:lnTo>
                <a:lnTo>
                  <a:pt x="15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Freeform 28"/>
          <p:cNvSpPr>
            <a:spLocks noEditPoints="1"/>
          </p:cNvSpPr>
          <p:nvPr/>
        </p:nvSpPr>
        <p:spPr bwMode="auto">
          <a:xfrm flipH="1">
            <a:off x="8248061" y="5600566"/>
            <a:ext cx="200156" cy="29837"/>
          </a:xfrm>
          <a:custGeom>
            <a:avLst/>
            <a:gdLst>
              <a:gd name="T0" fmla="*/ 5 w 161"/>
              <a:gd name="T1" fmla="*/ 17 h 24"/>
              <a:gd name="T2" fmla="*/ 0 w 161"/>
              <a:gd name="T3" fmla="*/ 17 h 24"/>
              <a:gd name="T4" fmla="*/ 7 w 161"/>
              <a:gd name="T5" fmla="*/ 24 h 24"/>
              <a:gd name="T6" fmla="*/ 12 w 161"/>
              <a:gd name="T7" fmla="*/ 24 h 24"/>
              <a:gd name="T8" fmla="*/ 5 w 161"/>
              <a:gd name="T9" fmla="*/ 17 h 24"/>
              <a:gd name="T10" fmla="*/ 159 w 161"/>
              <a:gd name="T11" fmla="*/ 0 h 24"/>
              <a:gd name="T12" fmla="*/ 159 w 161"/>
              <a:gd name="T13" fmla="*/ 0 h 24"/>
              <a:gd name="T14" fmla="*/ 161 w 161"/>
              <a:gd name="T15" fmla="*/ 2 h 24"/>
              <a:gd name="T16" fmla="*/ 159 w 161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1" h="24">
                <a:moveTo>
                  <a:pt x="5" y="17"/>
                </a:moveTo>
                <a:lnTo>
                  <a:pt x="0" y="17"/>
                </a:lnTo>
                <a:lnTo>
                  <a:pt x="7" y="24"/>
                </a:lnTo>
                <a:lnTo>
                  <a:pt x="12" y="24"/>
                </a:lnTo>
                <a:lnTo>
                  <a:pt x="5" y="17"/>
                </a:lnTo>
                <a:close/>
                <a:moveTo>
                  <a:pt x="159" y="0"/>
                </a:moveTo>
                <a:lnTo>
                  <a:pt x="159" y="0"/>
                </a:lnTo>
                <a:lnTo>
                  <a:pt x="161" y="2"/>
                </a:lnTo>
                <a:lnTo>
                  <a:pt x="159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Freeform 29"/>
          <p:cNvSpPr>
            <a:spLocks noEditPoints="1"/>
          </p:cNvSpPr>
          <p:nvPr/>
        </p:nvSpPr>
        <p:spPr bwMode="auto">
          <a:xfrm flipH="1">
            <a:off x="8248061" y="5600566"/>
            <a:ext cx="200156" cy="29837"/>
          </a:xfrm>
          <a:custGeom>
            <a:avLst/>
            <a:gdLst>
              <a:gd name="T0" fmla="*/ 5 w 161"/>
              <a:gd name="T1" fmla="*/ 17 h 24"/>
              <a:gd name="T2" fmla="*/ 0 w 161"/>
              <a:gd name="T3" fmla="*/ 17 h 24"/>
              <a:gd name="T4" fmla="*/ 7 w 161"/>
              <a:gd name="T5" fmla="*/ 24 h 24"/>
              <a:gd name="T6" fmla="*/ 12 w 161"/>
              <a:gd name="T7" fmla="*/ 24 h 24"/>
              <a:gd name="T8" fmla="*/ 5 w 161"/>
              <a:gd name="T9" fmla="*/ 17 h 24"/>
              <a:gd name="T10" fmla="*/ 159 w 161"/>
              <a:gd name="T11" fmla="*/ 0 h 24"/>
              <a:gd name="T12" fmla="*/ 159 w 161"/>
              <a:gd name="T13" fmla="*/ 0 h 24"/>
              <a:gd name="T14" fmla="*/ 161 w 161"/>
              <a:gd name="T15" fmla="*/ 2 h 24"/>
              <a:gd name="T16" fmla="*/ 159 w 161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1" h="24">
                <a:moveTo>
                  <a:pt x="5" y="17"/>
                </a:moveTo>
                <a:lnTo>
                  <a:pt x="0" y="17"/>
                </a:lnTo>
                <a:lnTo>
                  <a:pt x="7" y="24"/>
                </a:lnTo>
                <a:lnTo>
                  <a:pt x="12" y="24"/>
                </a:lnTo>
                <a:lnTo>
                  <a:pt x="5" y="17"/>
                </a:lnTo>
                <a:moveTo>
                  <a:pt x="159" y="0"/>
                </a:moveTo>
                <a:lnTo>
                  <a:pt x="159" y="0"/>
                </a:lnTo>
                <a:lnTo>
                  <a:pt x="161" y="2"/>
                </a:lnTo>
                <a:lnTo>
                  <a:pt x="15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Freeform 30"/>
          <p:cNvSpPr>
            <a:spLocks/>
          </p:cNvSpPr>
          <p:nvPr/>
        </p:nvSpPr>
        <p:spPr bwMode="auto">
          <a:xfrm flipH="1">
            <a:off x="8243088" y="5600566"/>
            <a:ext cx="198913" cy="29837"/>
          </a:xfrm>
          <a:custGeom>
            <a:avLst/>
            <a:gdLst>
              <a:gd name="T0" fmla="*/ 154 w 160"/>
              <a:gd name="T1" fmla="*/ 0 h 24"/>
              <a:gd name="T2" fmla="*/ 0 w 160"/>
              <a:gd name="T3" fmla="*/ 17 h 24"/>
              <a:gd name="T4" fmla="*/ 7 w 160"/>
              <a:gd name="T5" fmla="*/ 24 h 24"/>
              <a:gd name="T6" fmla="*/ 160 w 160"/>
              <a:gd name="T7" fmla="*/ 7 h 24"/>
              <a:gd name="T8" fmla="*/ 156 w 160"/>
              <a:gd name="T9" fmla="*/ 2 h 24"/>
              <a:gd name="T10" fmla="*/ 154 w 160"/>
              <a:gd name="T11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0" h="24">
                <a:moveTo>
                  <a:pt x="154" y="0"/>
                </a:moveTo>
                <a:lnTo>
                  <a:pt x="0" y="17"/>
                </a:lnTo>
                <a:lnTo>
                  <a:pt x="7" y="24"/>
                </a:lnTo>
                <a:lnTo>
                  <a:pt x="160" y="7"/>
                </a:lnTo>
                <a:lnTo>
                  <a:pt x="156" y="2"/>
                </a:lnTo>
                <a:lnTo>
                  <a:pt x="154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31"/>
          <p:cNvSpPr>
            <a:spLocks/>
          </p:cNvSpPr>
          <p:nvPr/>
        </p:nvSpPr>
        <p:spPr bwMode="auto">
          <a:xfrm flipH="1">
            <a:off x="8243088" y="5600566"/>
            <a:ext cx="198913" cy="29837"/>
          </a:xfrm>
          <a:custGeom>
            <a:avLst/>
            <a:gdLst>
              <a:gd name="T0" fmla="*/ 154 w 160"/>
              <a:gd name="T1" fmla="*/ 0 h 24"/>
              <a:gd name="T2" fmla="*/ 0 w 160"/>
              <a:gd name="T3" fmla="*/ 17 h 24"/>
              <a:gd name="T4" fmla="*/ 7 w 160"/>
              <a:gd name="T5" fmla="*/ 24 h 24"/>
              <a:gd name="T6" fmla="*/ 160 w 160"/>
              <a:gd name="T7" fmla="*/ 7 h 24"/>
              <a:gd name="T8" fmla="*/ 156 w 160"/>
              <a:gd name="T9" fmla="*/ 2 h 24"/>
              <a:gd name="T10" fmla="*/ 154 w 160"/>
              <a:gd name="T11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0" h="24">
                <a:moveTo>
                  <a:pt x="154" y="0"/>
                </a:moveTo>
                <a:lnTo>
                  <a:pt x="0" y="17"/>
                </a:lnTo>
                <a:lnTo>
                  <a:pt x="7" y="24"/>
                </a:lnTo>
                <a:lnTo>
                  <a:pt x="160" y="7"/>
                </a:lnTo>
                <a:lnTo>
                  <a:pt x="156" y="2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Freeform 32"/>
          <p:cNvSpPr>
            <a:spLocks/>
          </p:cNvSpPr>
          <p:nvPr/>
        </p:nvSpPr>
        <p:spPr bwMode="auto">
          <a:xfrm flipH="1">
            <a:off x="8322653" y="4640813"/>
            <a:ext cx="1156179" cy="1153693"/>
          </a:xfrm>
          <a:custGeom>
            <a:avLst/>
            <a:gdLst>
              <a:gd name="T0" fmla="*/ 44 w 507"/>
              <a:gd name="T1" fmla="*/ 17 h 506"/>
              <a:gd name="T2" fmla="*/ 44 w 507"/>
              <a:gd name="T3" fmla="*/ 17 h 506"/>
              <a:gd name="T4" fmla="*/ 0 w 507"/>
              <a:gd name="T5" fmla="*/ 0 h 506"/>
              <a:gd name="T6" fmla="*/ 20 w 507"/>
              <a:gd name="T7" fmla="*/ 43 h 506"/>
              <a:gd name="T8" fmla="*/ 20 w 507"/>
              <a:gd name="T9" fmla="*/ 43 h 506"/>
              <a:gd name="T10" fmla="*/ 484 w 507"/>
              <a:gd name="T11" fmla="*/ 506 h 506"/>
              <a:gd name="T12" fmla="*/ 507 w 507"/>
              <a:gd name="T13" fmla="*/ 482 h 506"/>
              <a:gd name="T14" fmla="*/ 44 w 507"/>
              <a:gd name="T15" fmla="*/ 17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07" h="506">
                <a:moveTo>
                  <a:pt x="44" y="17"/>
                </a:moveTo>
                <a:cubicBezTo>
                  <a:pt x="44" y="17"/>
                  <a:pt x="44" y="17"/>
                  <a:pt x="44" y="17"/>
                </a:cubicBezTo>
                <a:cubicBezTo>
                  <a:pt x="41" y="14"/>
                  <a:pt x="0" y="0"/>
                  <a:pt x="0" y="0"/>
                </a:cubicBezTo>
                <a:cubicBezTo>
                  <a:pt x="0" y="0"/>
                  <a:pt x="16" y="40"/>
                  <a:pt x="20" y="43"/>
                </a:cubicBezTo>
                <a:cubicBezTo>
                  <a:pt x="20" y="43"/>
                  <a:pt x="20" y="43"/>
                  <a:pt x="20" y="43"/>
                </a:cubicBezTo>
                <a:cubicBezTo>
                  <a:pt x="484" y="506"/>
                  <a:pt x="484" y="506"/>
                  <a:pt x="484" y="506"/>
                </a:cubicBezTo>
                <a:cubicBezTo>
                  <a:pt x="507" y="482"/>
                  <a:pt x="507" y="482"/>
                  <a:pt x="507" y="482"/>
                </a:cubicBezTo>
                <a:lnTo>
                  <a:pt x="44" y="17"/>
                </a:lnTo>
                <a:close/>
              </a:path>
            </a:pathLst>
          </a:custGeom>
          <a:solidFill>
            <a:srgbClr val="5D48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Freeform 49"/>
          <p:cNvSpPr>
            <a:spLocks/>
          </p:cNvSpPr>
          <p:nvPr/>
        </p:nvSpPr>
        <p:spPr bwMode="auto">
          <a:xfrm flipH="1">
            <a:off x="9364206" y="5756758"/>
            <a:ext cx="188967" cy="356799"/>
          </a:xfrm>
          <a:custGeom>
            <a:avLst/>
            <a:gdLst>
              <a:gd name="T0" fmla="*/ 22 w 152"/>
              <a:gd name="T1" fmla="*/ 0 h 287"/>
              <a:gd name="T2" fmla="*/ 0 w 152"/>
              <a:gd name="T3" fmla="*/ 149 h 287"/>
              <a:gd name="T4" fmla="*/ 140 w 152"/>
              <a:gd name="T5" fmla="*/ 287 h 287"/>
              <a:gd name="T6" fmla="*/ 152 w 152"/>
              <a:gd name="T7" fmla="*/ 132 h 287"/>
              <a:gd name="T8" fmla="*/ 22 w 152"/>
              <a:gd name="T9" fmla="*/ 0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7">
                <a:moveTo>
                  <a:pt x="22" y="0"/>
                </a:moveTo>
                <a:lnTo>
                  <a:pt x="0" y="149"/>
                </a:lnTo>
                <a:lnTo>
                  <a:pt x="140" y="287"/>
                </a:lnTo>
                <a:lnTo>
                  <a:pt x="152" y="132"/>
                </a:lnTo>
                <a:lnTo>
                  <a:pt x="22" y="0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Freeform 50"/>
          <p:cNvSpPr>
            <a:spLocks/>
          </p:cNvSpPr>
          <p:nvPr/>
        </p:nvSpPr>
        <p:spPr bwMode="auto">
          <a:xfrm flipH="1">
            <a:off x="9364206" y="5756758"/>
            <a:ext cx="188967" cy="356799"/>
          </a:xfrm>
          <a:custGeom>
            <a:avLst/>
            <a:gdLst>
              <a:gd name="T0" fmla="*/ 22 w 152"/>
              <a:gd name="T1" fmla="*/ 0 h 287"/>
              <a:gd name="T2" fmla="*/ 0 w 152"/>
              <a:gd name="T3" fmla="*/ 149 h 287"/>
              <a:gd name="T4" fmla="*/ 140 w 152"/>
              <a:gd name="T5" fmla="*/ 287 h 287"/>
              <a:gd name="T6" fmla="*/ 152 w 152"/>
              <a:gd name="T7" fmla="*/ 132 h 287"/>
              <a:gd name="T8" fmla="*/ 22 w 152"/>
              <a:gd name="T9" fmla="*/ 0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7">
                <a:moveTo>
                  <a:pt x="22" y="0"/>
                </a:moveTo>
                <a:lnTo>
                  <a:pt x="0" y="149"/>
                </a:lnTo>
                <a:lnTo>
                  <a:pt x="140" y="287"/>
                </a:lnTo>
                <a:lnTo>
                  <a:pt x="152" y="132"/>
                </a:lnTo>
                <a:lnTo>
                  <a:pt x="2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Freeform 51"/>
          <p:cNvSpPr>
            <a:spLocks/>
          </p:cNvSpPr>
          <p:nvPr/>
        </p:nvSpPr>
        <p:spPr bwMode="auto">
          <a:xfrm flipH="1">
            <a:off x="9116809" y="5677193"/>
            <a:ext cx="356799" cy="188967"/>
          </a:xfrm>
          <a:custGeom>
            <a:avLst/>
            <a:gdLst>
              <a:gd name="T0" fmla="*/ 0 w 287"/>
              <a:gd name="T1" fmla="*/ 22 h 152"/>
              <a:gd name="T2" fmla="*/ 151 w 287"/>
              <a:gd name="T3" fmla="*/ 0 h 152"/>
              <a:gd name="T4" fmla="*/ 287 w 287"/>
              <a:gd name="T5" fmla="*/ 140 h 152"/>
              <a:gd name="T6" fmla="*/ 133 w 287"/>
              <a:gd name="T7" fmla="*/ 152 h 152"/>
              <a:gd name="T8" fmla="*/ 0 w 287"/>
              <a:gd name="T9" fmla="*/ 22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7" h="152">
                <a:moveTo>
                  <a:pt x="0" y="22"/>
                </a:moveTo>
                <a:lnTo>
                  <a:pt x="151" y="0"/>
                </a:lnTo>
                <a:lnTo>
                  <a:pt x="287" y="140"/>
                </a:lnTo>
                <a:lnTo>
                  <a:pt x="133" y="152"/>
                </a:lnTo>
                <a:lnTo>
                  <a:pt x="0" y="22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Freeform 52"/>
          <p:cNvSpPr>
            <a:spLocks/>
          </p:cNvSpPr>
          <p:nvPr/>
        </p:nvSpPr>
        <p:spPr bwMode="auto">
          <a:xfrm flipH="1">
            <a:off x="9116809" y="5677193"/>
            <a:ext cx="356799" cy="188967"/>
          </a:xfrm>
          <a:custGeom>
            <a:avLst/>
            <a:gdLst>
              <a:gd name="T0" fmla="*/ 0 w 287"/>
              <a:gd name="T1" fmla="*/ 22 h 152"/>
              <a:gd name="T2" fmla="*/ 151 w 287"/>
              <a:gd name="T3" fmla="*/ 0 h 152"/>
              <a:gd name="T4" fmla="*/ 287 w 287"/>
              <a:gd name="T5" fmla="*/ 140 h 152"/>
              <a:gd name="T6" fmla="*/ 133 w 287"/>
              <a:gd name="T7" fmla="*/ 152 h 152"/>
              <a:gd name="T8" fmla="*/ 0 w 287"/>
              <a:gd name="T9" fmla="*/ 22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7" h="152">
                <a:moveTo>
                  <a:pt x="0" y="22"/>
                </a:moveTo>
                <a:lnTo>
                  <a:pt x="151" y="0"/>
                </a:lnTo>
                <a:lnTo>
                  <a:pt x="287" y="140"/>
                </a:lnTo>
                <a:lnTo>
                  <a:pt x="133" y="152"/>
                </a:lnTo>
                <a:lnTo>
                  <a:pt x="0" y="2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Freeform 53"/>
          <p:cNvSpPr>
            <a:spLocks/>
          </p:cNvSpPr>
          <p:nvPr/>
        </p:nvSpPr>
        <p:spPr bwMode="auto">
          <a:xfrm flipH="1">
            <a:off x="9474851" y="5807730"/>
            <a:ext cx="0" cy="2486"/>
          </a:xfrm>
          <a:custGeom>
            <a:avLst/>
            <a:gdLst>
              <a:gd name="T0" fmla="*/ 0 h 2"/>
              <a:gd name="T1" fmla="*/ 0 h 2"/>
              <a:gd name="T2" fmla="*/ 2 h 2"/>
              <a:gd name="T3" fmla="*/ 0 h 2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2">
                <a:moveTo>
                  <a:pt x="0" y="0"/>
                </a:move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Freeform 54"/>
          <p:cNvSpPr>
            <a:spLocks/>
          </p:cNvSpPr>
          <p:nvPr/>
        </p:nvSpPr>
        <p:spPr bwMode="auto">
          <a:xfrm flipH="1">
            <a:off x="9474851" y="5807730"/>
            <a:ext cx="0" cy="2486"/>
          </a:xfrm>
          <a:custGeom>
            <a:avLst/>
            <a:gdLst>
              <a:gd name="T0" fmla="*/ 0 h 2"/>
              <a:gd name="T1" fmla="*/ 0 h 2"/>
              <a:gd name="T2" fmla="*/ 2 h 2"/>
              <a:gd name="T3" fmla="*/ 0 h 2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2">
                <a:moveTo>
                  <a:pt x="0" y="0"/>
                </a:move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Freeform 55"/>
          <p:cNvSpPr>
            <a:spLocks/>
          </p:cNvSpPr>
          <p:nvPr/>
        </p:nvSpPr>
        <p:spPr bwMode="auto">
          <a:xfrm flipH="1">
            <a:off x="9468635" y="5807730"/>
            <a:ext cx="32323" cy="193940"/>
          </a:xfrm>
          <a:custGeom>
            <a:avLst/>
            <a:gdLst>
              <a:gd name="T0" fmla="*/ 21 w 26"/>
              <a:gd name="T1" fmla="*/ 0 h 156"/>
              <a:gd name="T2" fmla="*/ 0 w 26"/>
              <a:gd name="T3" fmla="*/ 148 h 156"/>
              <a:gd name="T4" fmla="*/ 8 w 26"/>
              <a:gd name="T5" fmla="*/ 156 h 156"/>
              <a:gd name="T6" fmla="*/ 26 w 26"/>
              <a:gd name="T7" fmla="*/ 7 h 156"/>
              <a:gd name="T8" fmla="*/ 21 w 26"/>
              <a:gd name="T9" fmla="*/ 2 h 156"/>
              <a:gd name="T10" fmla="*/ 21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1" y="0"/>
                </a:moveTo>
                <a:lnTo>
                  <a:pt x="0" y="148"/>
                </a:lnTo>
                <a:lnTo>
                  <a:pt x="8" y="156"/>
                </a:lnTo>
                <a:lnTo>
                  <a:pt x="26" y="7"/>
                </a:lnTo>
                <a:lnTo>
                  <a:pt x="21" y="2"/>
                </a:lnTo>
                <a:lnTo>
                  <a:pt x="21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Freeform 56"/>
          <p:cNvSpPr>
            <a:spLocks/>
          </p:cNvSpPr>
          <p:nvPr/>
        </p:nvSpPr>
        <p:spPr bwMode="auto">
          <a:xfrm flipH="1">
            <a:off x="9468635" y="5807730"/>
            <a:ext cx="32323" cy="193940"/>
          </a:xfrm>
          <a:custGeom>
            <a:avLst/>
            <a:gdLst>
              <a:gd name="T0" fmla="*/ 21 w 26"/>
              <a:gd name="T1" fmla="*/ 0 h 156"/>
              <a:gd name="T2" fmla="*/ 0 w 26"/>
              <a:gd name="T3" fmla="*/ 148 h 156"/>
              <a:gd name="T4" fmla="*/ 8 w 26"/>
              <a:gd name="T5" fmla="*/ 156 h 156"/>
              <a:gd name="T6" fmla="*/ 26 w 26"/>
              <a:gd name="T7" fmla="*/ 7 h 156"/>
              <a:gd name="T8" fmla="*/ 21 w 26"/>
              <a:gd name="T9" fmla="*/ 2 h 156"/>
              <a:gd name="T10" fmla="*/ 21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1" y="0"/>
                </a:moveTo>
                <a:lnTo>
                  <a:pt x="0" y="148"/>
                </a:lnTo>
                <a:lnTo>
                  <a:pt x="8" y="156"/>
                </a:lnTo>
                <a:lnTo>
                  <a:pt x="26" y="7"/>
                </a:lnTo>
                <a:lnTo>
                  <a:pt x="21" y="2"/>
                </a:lnTo>
                <a:lnTo>
                  <a:pt x="2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Freeform 57"/>
          <p:cNvSpPr>
            <a:spLocks noEditPoints="1"/>
          </p:cNvSpPr>
          <p:nvPr/>
        </p:nvSpPr>
        <p:spPr bwMode="auto">
          <a:xfrm flipH="1">
            <a:off x="9418907" y="5862431"/>
            <a:ext cx="27350" cy="193940"/>
          </a:xfrm>
          <a:custGeom>
            <a:avLst/>
            <a:gdLst>
              <a:gd name="T0" fmla="*/ 0 w 22"/>
              <a:gd name="T1" fmla="*/ 148 h 156"/>
              <a:gd name="T2" fmla="*/ 0 w 22"/>
              <a:gd name="T3" fmla="*/ 148 h 156"/>
              <a:gd name="T4" fmla="*/ 8 w 22"/>
              <a:gd name="T5" fmla="*/ 156 h 156"/>
              <a:gd name="T6" fmla="*/ 8 w 22"/>
              <a:gd name="T7" fmla="*/ 156 h 156"/>
              <a:gd name="T8" fmla="*/ 0 w 22"/>
              <a:gd name="T9" fmla="*/ 148 h 156"/>
              <a:gd name="T10" fmla="*/ 21 w 22"/>
              <a:gd name="T11" fmla="*/ 0 h 156"/>
              <a:gd name="T12" fmla="*/ 21 w 22"/>
              <a:gd name="T13" fmla="*/ 0 h 156"/>
              <a:gd name="T14" fmla="*/ 22 w 22"/>
              <a:gd name="T15" fmla="*/ 3 h 156"/>
              <a:gd name="T16" fmla="*/ 21 w 22"/>
              <a:gd name="T17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" h="156">
                <a:moveTo>
                  <a:pt x="0" y="148"/>
                </a:moveTo>
                <a:lnTo>
                  <a:pt x="0" y="148"/>
                </a:lnTo>
                <a:lnTo>
                  <a:pt x="8" y="156"/>
                </a:lnTo>
                <a:lnTo>
                  <a:pt x="8" y="156"/>
                </a:lnTo>
                <a:lnTo>
                  <a:pt x="0" y="148"/>
                </a:lnTo>
                <a:close/>
                <a:moveTo>
                  <a:pt x="21" y="0"/>
                </a:moveTo>
                <a:lnTo>
                  <a:pt x="21" y="0"/>
                </a:lnTo>
                <a:lnTo>
                  <a:pt x="22" y="3"/>
                </a:lnTo>
                <a:lnTo>
                  <a:pt x="21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Freeform 58"/>
          <p:cNvSpPr>
            <a:spLocks noEditPoints="1"/>
          </p:cNvSpPr>
          <p:nvPr/>
        </p:nvSpPr>
        <p:spPr bwMode="auto">
          <a:xfrm flipH="1">
            <a:off x="9418907" y="5862431"/>
            <a:ext cx="27350" cy="193940"/>
          </a:xfrm>
          <a:custGeom>
            <a:avLst/>
            <a:gdLst>
              <a:gd name="T0" fmla="*/ 0 w 22"/>
              <a:gd name="T1" fmla="*/ 148 h 156"/>
              <a:gd name="T2" fmla="*/ 0 w 22"/>
              <a:gd name="T3" fmla="*/ 148 h 156"/>
              <a:gd name="T4" fmla="*/ 8 w 22"/>
              <a:gd name="T5" fmla="*/ 156 h 156"/>
              <a:gd name="T6" fmla="*/ 8 w 22"/>
              <a:gd name="T7" fmla="*/ 156 h 156"/>
              <a:gd name="T8" fmla="*/ 0 w 22"/>
              <a:gd name="T9" fmla="*/ 148 h 156"/>
              <a:gd name="T10" fmla="*/ 21 w 22"/>
              <a:gd name="T11" fmla="*/ 0 h 156"/>
              <a:gd name="T12" fmla="*/ 21 w 22"/>
              <a:gd name="T13" fmla="*/ 0 h 156"/>
              <a:gd name="T14" fmla="*/ 22 w 22"/>
              <a:gd name="T15" fmla="*/ 3 h 156"/>
              <a:gd name="T16" fmla="*/ 21 w 22"/>
              <a:gd name="T17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" h="156">
                <a:moveTo>
                  <a:pt x="0" y="148"/>
                </a:moveTo>
                <a:lnTo>
                  <a:pt x="0" y="148"/>
                </a:lnTo>
                <a:lnTo>
                  <a:pt x="8" y="156"/>
                </a:lnTo>
                <a:lnTo>
                  <a:pt x="8" y="156"/>
                </a:lnTo>
                <a:lnTo>
                  <a:pt x="0" y="148"/>
                </a:lnTo>
                <a:moveTo>
                  <a:pt x="21" y="0"/>
                </a:moveTo>
                <a:lnTo>
                  <a:pt x="21" y="0"/>
                </a:lnTo>
                <a:lnTo>
                  <a:pt x="22" y="3"/>
                </a:lnTo>
                <a:lnTo>
                  <a:pt x="2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Freeform 59"/>
          <p:cNvSpPr>
            <a:spLocks/>
          </p:cNvSpPr>
          <p:nvPr/>
        </p:nvSpPr>
        <p:spPr bwMode="auto">
          <a:xfrm flipH="1">
            <a:off x="9413934" y="5862431"/>
            <a:ext cx="32323" cy="193940"/>
          </a:xfrm>
          <a:custGeom>
            <a:avLst/>
            <a:gdLst>
              <a:gd name="T0" fmla="*/ 21 w 26"/>
              <a:gd name="T1" fmla="*/ 0 h 156"/>
              <a:gd name="T2" fmla="*/ 0 w 26"/>
              <a:gd name="T3" fmla="*/ 148 h 156"/>
              <a:gd name="T4" fmla="*/ 8 w 26"/>
              <a:gd name="T5" fmla="*/ 156 h 156"/>
              <a:gd name="T6" fmla="*/ 26 w 26"/>
              <a:gd name="T7" fmla="*/ 7 h 156"/>
              <a:gd name="T8" fmla="*/ 22 w 26"/>
              <a:gd name="T9" fmla="*/ 3 h 156"/>
              <a:gd name="T10" fmla="*/ 21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1" y="0"/>
                </a:moveTo>
                <a:lnTo>
                  <a:pt x="0" y="148"/>
                </a:lnTo>
                <a:lnTo>
                  <a:pt x="8" y="156"/>
                </a:lnTo>
                <a:lnTo>
                  <a:pt x="26" y="7"/>
                </a:lnTo>
                <a:lnTo>
                  <a:pt x="22" y="3"/>
                </a:lnTo>
                <a:lnTo>
                  <a:pt x="21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Freeform 60"/>
          <p:cNvSpPr>
            <a:spLocks/>
          </p:cNvSpPr>
          <p:nvPr/>
        </p:nvSpPr>
        <p:spPr bwMode="auto">
          <a:xfrm flipH="1">
            <a:off x="9413934" y="5862431"/>
            <a:ext cx="32323" cy="193940"/>
          </a:xfrm>
          <a:custGeom>
            <a:avLst/>
            <a:gdLst>
              <a:gd name="T0" fmla="*/ 21 w 26"/>
              <a:gd name="T1" fmla="*/ 0 h 156"/>
              <a:gd name="T2" fmla="*/ 0 w 26"/>
              <a:gd name="T3" fmla="*/ 148 h 156"/>
              <a:gd name="T4" fmla="*/ 8 w 26"/>
              <a:gd name="T5" fmla="*/ 156 h 156"/>
              <a:gd name="T6" fmla="*/ 26 w 26"/>
              <a:gd name="T7" fmla="*/ 7 h 156"/>
              <a:gd name="T8" fmla="*/ 22 w 26"/>
              <a:gd name="T9" fmla="*/ 3 h 156"/>
              <a:gd name="T10" fmla="*/ 21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1" y="0"/>
                </a:moveTo>
                <a:lnTo>
                  <a:pt x="0" y="148"/>
                </a:lnTo>
                <a:lnTo>
                  <a:pt x="8" y="156"/>
                </a:lnTo>
                <a:lnTo>
                  <a:pt x="26" y="7"/>
                </a:lnTo>
                <a:lnTo>
                  <a:pt x="22" y="3"/>
                </a:lnTo>
                <a:lnTo>
                  <a:pt x="2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Freeform 61"/>
          <p:cNvSpPr>
            <a:spLocks noEditPoints="1"/>
          </p:cNvSpPr>
          <p:nvPr/>
        </p:nvSpPr>
        <p:spPr bwMode="auto">
          <a:xfrm flipH="1">
            <a:off x="9171510" y="5791568"/>
            <a:ext cx="201399" cy="29837"/>
          </a:xfrm>
          <a:custGeom>
            <a:avLst/>
            <a:gdLst>
              <a:gd name="T0" fmla="*/ 7 w 162"/>
              <a:gd name="T1" fmla="*/ 16 h 24"/>
              <a:gd name="T2" fmla="*/ 0 w 162"/>
              <a:gd name="T3" fmla="*/ 16 h 24"/>
              <a:gd name="T4" fmla="*/ 7 w 162"/>
              <a:gd name="T5" fmla="*/ 24 h 24"/>
              <a:gd name="T6" fmla="*/ 15 w 162"/>
              <a:gd name="T7" fmla="*/ 24 h 24"/>
              <a:gd name="T8" fmla="*/ 7 w 162"/>
              <a:gd name="T9" fmla="*/ 16 h 24"/>
              <a:gd name="T10" fmla="*/ 160 w 162"/>
              <a:gd name="T11" fmla="*/ 0 h 24"/>
              <a:gd name="T12" fmla="*/ 160 w 162"/>
              <a:gd name="T13" fmla="*/ 0 h 24"/>
              <a:gd name="T14" fmla="*/ 162 w 162"/>
              <a:gd name="T15" fmla="*/ 2 h 24"/>
              <a:gd name="T16" fmla="*/ 160 w 162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2" h="24">
                <a:moveTo>
                  <a:pt x="7" y="16"/>
                </a:moveTo>
                <a:lnTo>
                  <a:pt x="0" y="16"/>
                </a:lnTo>
                <a:lnTo>
                  <a:pt x="7" y="24"/>
                </a:lnTo>
                <a:lnTo>
                  <a:pt x="15" y="24"/>
                </a:lnTo>
                <a:lnTo>
                  <a:pt x="7" y="16"/>
                </a:lnTo>
                <a:close/>
                <a:moveTo>
                  <a:pt x="160" y="0"/>
                </a:moveTo>
                <a:lnTo>
                  <a:pt x="160" y="0"/>
                </a:lnTo>
                <a:lnTo>
                  <a:pt x="162" y="2"/>
                </a:lnTo>
                <a:lnTo>
                  <a:pt x="160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Freeform 62"/>
          <p:cNvSpPr>
            <a:spLocks noEditPoints="1"/>
          </p:cNvSpPr>
          <p:nvPr/>
        </p:nvSpPr>
        <p:spPr bwMode="auto">
          <a:xfrm flipH="1">
            <a:off x="9171510" y="5791568"/>
            <a:ext cx="201399" cy="29837"/>
          </a:xfrm>
          <a:custGeom>
            <a:avLst/>
            <a:gdLst>
              <a:gd name="T0" fmla="*/ 7 w 162"/>
              <a:gd name="T1" fmla="*/ 16 h 24"/>
              <a:gd name="T2" fmla="*/ 0 w 162"/>
              <a:gd name="T3" fmla="*/ 16 h 24"/>
              <a:gd name="T4" fmla="*/ 7 w 162"/>
              <a:gd name="T5" fmla="*/ 24 h 24"/>
              <a:gd name="T6" fmla="*/ 15 w 162"/>
              <a:gd name="T7" fmla="*/ 24 h 24"/>
              <a:gd name="T8" fmla="*/ 7 w 162"/>
              <a:gd name="T9" fmla="*/ 16 h 24"/>
              <a:gd name="T10" fmla="*/ 160 w 162"/>
              <a:gd name="T11" fmla="*/ 0 h 24"/>
              <a:gd name="T12" fmla="*/ 160 w 162"/>
              <a:gd name="T13" fmla="*/ 0 h 24"/>
              <a:gd name="T14" fmla="*/ 162 w 162"/>
              <a:gd name="T15" fmla="*/ 2 h 24"/>
              <a:gd name="T16" fmla="*/ 160 w 162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2" h="24">
                <a:moveTo>
                  <a:pt x="7" y="16"/>
                </a:moveTo>
                <a:lnTo>
                  <a:pt x="0" y="16"/>
                </a:lnTo>
                <a:lnTo>
                  <a:pt x="7" y="24"/>
                </a:lnTo>
                <a:lnTo>
                  <a:pt x="15" y="24"/>
                </a:lnTo>
                <a:lnTo>
                  <a:pt x="7" y="16"/>
                </a:lnTo>
                <a:moveTo>
                  <a:pt x="160" y="0"/>
                </a:moveTo>
                <a:lnTo>
                  <a:pt x="160" y="0"/>
                </a:lnTo>
                <a:lnTo>
                  <a:pt x="162" y="2"/>
                </a:lnTo>
                <a:lnTo>
                  <a:pt x="16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Freeform 63"/>
          <p:cNvSpPr>
            <a:spLocks/>
          </p:cNvSpPr>
          <p:nvPr/>
        </p:nvSpPr>
        <p:spPr bwMode="auto">
          <a:xfrm flipH="1">
            <a:off x="9167780" y="5791568"/>
            <a:ext cx="196426" cy="29837"/>
          </a:xfrm>
          <a:custGeom>
            <a:avLst/>
            <a:gdLst>
              <a:gd name="T0" fmla="*/ 153 w 158"/>
              <a:gd name="T1" fmla="*/ 0 h 24"/>
              <a:gd name="T2" fmla="*/ 0 w 158"/>
              <a:gd name="T3" fmla="*/ 16 h 24"/>
              <a:gd name="T4" fmla="*/ 8 w 158"/>
              <a:gd name="T5" fmla="*/ 24 h 24"/>
              <a:gd name="T6" fmla="*/ 158 w 158"/>
              <a:gd name="T7" fmla="*/ 7 h 24"/>
              <a:gd name="T8" fmla="*/ 155 w 158"/>
              <a:gd name="T9" fmla="*/ 2 h 24"/>
              <a:gd name="T10" fmla="*/ 153 w 158"/>
              <a:gd name="T11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8" h="24">
                <a:moveTo>
                  <a:pt x="153" y="0"/>
                </a:moveTo>
                <a:lnTo>
                  <a:pt x="0" y="16"/>
                </a:lnTo>
                <a:lnTo>
                  <a:pt x="8" y="24"/>
                </a:lnTo>
                <a:lnTo>
                  <a:pt x="158" y="7"/>
                </a:lnTo>
                <a:lnTo>
                  <a:pt x="155" y="2"/>
                </a:lnTo>
                <a:lnTo>
                  <a:pt x="153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Freeform 64"/>
          <p:cNvSpPr>
            <a:spLocks/>
          </p:cNvSpPr>
          <p:nvPr/>
        </p:nvSpPr>
        <p:spPr bwMode="auto">
          <a:xfrm flipH="1">
            <a:off x="9167780" y="5791568"/>
            <a:ext cx="196426" cy="29837"/>
          </a:xfrm>
          <a:custGeom>
            <a:avLst/>
            <a:gdLst>
              <a:gd name="T0" fmla="*/ 153 w 158"/>
              <a:gd name="T1" fmla="*/ 0 h 24"/>
              <a:gd name="T2" fmla="*/ 0 w 158"/>
              <a:gd name="T3" fmla="*/ 16 h 24"/>
              <a:gd name="T4" fmla="*/ 8 w 158"/>
              <a:gd name="T5" fmla="*/ 24 h 24"/>
              <a:gd name="T6" fmla="*/ 158 w 158"/>
              <a:gd name="T7" fmla="*/ 7 h 24"/>
              <a:gd name="T8" fmla="*/ 155 w 158"/>
              <a:gd name="T9" fmla="*/ 2 h 24"/>
              <a:gd name="T10" fmla="*/ 153 w 158"/>
              <a:gd name="T11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8" h="24">
                <a:moveTo>
                  <a:pt x="153" y="0"/>
                </a:moveTo>
                <a:lnTo>
                  <a:pt x="0" y="16"/>
                </a:lnTo>
                <a:lnTo>
                  <a:pt x="8" y="24"/>
                </a:lnTo>
                <a:lnTo>
                  <a:pt x="158" y="7"/>
                </a:lnTo>
                <a:lnTo>
                  <a:pt x="155" y="2"/>
                </a:lnTo>
                <a:lnTo>
                  <a:pt x="15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Freeform 65"/>
          <p:cNvSpPr>
            <a:spLocks noEditPoints="1"/>
          </p:cNvSpPr>
          <p:nvPr/>
        </p:nvSpPr>
        <p:spPr bwMode="auto">
          <a:xfrm flipH="1">
            <a:off x="9236156" y="5729408"/>
            <a:ext cx="200156" cy="29837"/>
          </a:xfrm>
          <a:custGeom>
            <a:avLst/>
            <a:gdLst>
              <a:gd name="T0" fmla="*/ 7 w 161"/>
              <a:gd name="T1" fmla="*/ 15 h 24"/>
              <a:gd name="T2" fmla="*/ 0 w 161"/>
              <a:gd name="T3" fmla="*/ 15 h 24"/>
              <a:gd name="T4" fmla="*/ 9 w 161"/>
              <a:gd name="T5" fmla="*/ 24 h 24"/>
              <a:gd name="T6" fmla="*/ 14 w 161"/>
              <a:gd name="T7" fmla="*/ 22 h 24"/>
              <a:gd name="T8" fmla="*/ 7 w 161"/>
              <a:gd name="T9" fmla="*/ 15 h 24"/>
              <a:gd name="T10" fmla="*/ 161 w 161"/>
              <a:gd name="T11" fmla="*/ 0 h 24"/>
              <a:gd name="T12" fmla="*/ 161 w 161"/>
              <a:gd name="T13" fmla="*/ 0 h 24"/>
              <a:gd name="T14" fmla="*/ 161 w 161"/>
              <a:gd name="T15" fmla="*/ 0 h 24"/>
              <a:gd name="T16" fmla="*/ 161 w 161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1" h="24">
                <a:moveTo>
                  <a:pt x="7" y="15"/>
                </a:moveTo>
                <a:lnTo>
                  <a:pt x="0" y="15"/>
                </a:lnTo>
                <a:lnTo>
                  <a:pt x="9" y="24"/>
                </a:lnTo>
                <a:lnTo>
                  <a:pt x="14" y="22"/>
                </a:lnTo>
                <a:lnTo>
                  <a:pt x="7" y="15"/>
                </a:lnTo>
                <a:close/>
                <a:moveTo>
                  <a:pt x="161" y="0"/>
                </a:moveTo>
                <a:lnTo>
                  <a:pt x="161" y="0"/>
                </a:lnTo>
                <a:lnTo>
                  <a:pt x="161" y="0"/>
                </a:lnTo>
                <a:lnTo>
                  <a:pt x="161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Freeform 66"/>
          <p:cNvSpPr>
            <a:spLocks noEditPoints="1"/>
          </p:cNvSpPr>
          <p:nvPr/>
        </p:nvSpPr>
        <p:spPr bwMode="auto">
          <a:xfrm flipH="1">
            <a:off x="9236156" y="5729408"/>
            <a:ext cx="200156" cy="29837"/>
          </a:xfrm>
          <a:custGeom>
            <a:avLst/>
            <a:gdLst>
              <a:gd name="T0" fmla="*/ 7 w 161"/>
              <a:gd name="T1" fmla="*/ 15 h 24"/>
              <a:gd name="T2" fmla="*/ 0 w 161"/>
              <a:gd name="T3" fmla="*/ 15 h 24"/>
              <a:gd name="T4" fmla="*/ 9 w 161"/>
              <a:gd name="T5" fmla="*/ 24 h 24"/>
              <a:gd name="T6" fmla="*/ 14 w 161"/>
              <a:gd name="T7" fmla="*/ 22 h 24"/>
              <a:gd name="T8" fmla="*/ 7 w 161"/>
              <a:gd name="T9" fmla="*/ 15 h 24"/>
              <a:gd name="T10" fmla="*/ 161 w 161"/>
              <a:gd name="T11" fmla="*/ 0 h 24"/>
              <a:gd name="T12" fmla="*/ 161 w 161"/>
              <a:gd name="T13" fmla="*/ 0 h 24"/>
              <a:gd name="T14" fmla="*/ 161 w 161"/>
              <a:gd name="T15" fmla="*/ 0 h 24"/>
              <a:gd name="T16" fmla="*/ 161 w 161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1" h="24">
                <a:moveTo>
                  <a:pt x="7" y="15"/>
                </a:moveTo>
                <a:lnTo>
                  <a:pt x="0" y="15"/>
                </a:lnTo>
                <a:lnTo>
                  <a:pt x="9" y="24"/>
                </a:lnTo>
                <a:lnTo>
                  <a:pt x="14" y="22"/>
                </a:lnTo>
                <a:lnTo>
                  <a:pt x="7" y="15"/>
                </a:lnTo>
                <a:moveTo>
                  <a:pt x="161" y="0"/>
                </a:moveTo>
                <a:lnTo>
                  <a:pt x="161" y="0"/>
                </a:lnTo>
                <a:lnTo>
                  <a:pt x="161" y="0"/>
                </a:lnTo>
                <a:lnTo>
                  <a:pt x="16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Freeform 67"/>
          <p:cNvSpPr>
            <a:spLocks/>
          </p:cNvSpPr>
          <p:nvPr/>
        </p:nvSpPr>
        <p:spPr bwMode="auto">
          <a:xfrm flipH="1">
            <a:off x="9228697" y="5729408"/>
            <a:ext cx="198913" cy="27350"/>
          </a:xfrm>
          <a:custGeom>
            <a:avLst/>
            <a:gdLst>
              <a:gd name="T0" fmla="*/ 154 w 160"/>
              <a:gd name="T1" fmla="*/ 0 h 22"/>
              <a:gd name="T2" fmla="*/ 0 w 160"/>
              <a:gd name="T3" fmla="*/ 15 h 22"/>
              <a:gd name="T4" fmla="*/ 7 w 160"/>
              <a:gd name="T5" fmla="*/ 22 h 22"/>
              <a:gd name="T6" fmla="*/ 160 w 160"/>
              <a:gd name="T7" fmla="*/ 6 h 22"/>
              <a:gd name="T8" fmla="*/ 154 w 160"/>
              <a:gd name="T9" fmla="*/ 0 h 22"/>
              <a:gd name="T10" fmla="*/ 154 w 160"/>
              <a:gd name="T11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0" h="22">
                <a:moveTo>
                  <a:pt x="154" y="0"/>
                </a:moveTo>
                <a:lnTo>
                  <a:pt x="0" y="15"/>
                </a:lnTo>
                <a:lnTo>
                  <a:pt x="7" y="22"/>
                </a:lnTo>
                <a:lnTo>
                  <a:pt x="160" y="6"/>
                </a:lnTo>
                <a:lnTo>
                  <a:pt x="154" y="0"/>
                </a:lnTo>
                <a:lnTo>
                  <a:pt x="154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Freeform 68"/>
          <p:cNvSpPr>
            <a:spLocks/>
          </p:cNvSpPr>
          <p:nvPr/>
        </p:nvSpPr>
        <p:spPr bwMode="auto">
          <a:xfrm flipH="1">
            <a:off x="9228697" y="5729408"/>
            <a:ext cx="198913" cy="27350"/>
          </a:xfrm>
          <a:custGeom>
            <a:avLst/>
            <a:gdLst>
              <a:gd name="T0" fmla="*/ 154 w 160"/>
              <a:gd name="T1" fmla="*/ 0 h 22"/>
              <a:gd name="T2" fmla="*/ 0 w 160"/>
              <a:gd name="T3" fmla="*/ 15 h 22"/>
              <a:gd name="T4" fmla="*/ 7 w 160"/>
              <a:gd name="T5" fmla="*/ 22 h 22"/>
              <a:gd name="T6" fmla="*/ 160 w 160"/>
              <a:gd name="T7" fmla="*/ 6 h 22"/>
              <a:gd name="T8" fmla="*/ 154 w 160"/>
              <a:gd name="T9" fmla="*/ 0 h 22"/>
              <a:gd name="T10" fmla="*/ 154 w 160"/>
              <a:gd name="T11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0" h="22">
                <a:moveTo>
                  <a:pt x="154" y="0"/>
                </a:moveTo>
                <a:lnTo>
                  <a:pt x="0" y="15"/>
                </a:lnTo>
                <a:lnTo>
                  <a:pt x="7" y="22"/>
                </a:lnTo>
                <a:lnTo>
                  <a:pt x="160" y="6"/>
                </a:lnTo>
                <a:lnTo>
                  <a:pt x="154" y="0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Freeform 69"/>
          <p:cNvSpPr>
            <a:spLocks/>
          </p:cNvSpPr>
          <p:nvPr/>
        </p:nvSpPr>
        <p:spPr bwMode="auto">
          <a:xfrm flipH="1">
            <a:off x="9308262" y="4767169"/>
            <a:ext cx="1156179" cy="1153693"/>
          </a:xfrm>
          <a:custGeom>
            <a:avLst/>
            <a:gdLst>
              <a:gd name="T0" fmla="*/ 44 w 507"/>
              <a:gd name="T1" fmla="*/ 18 h 506"/>
              <a:gd name="T2" fmla="*/ 44 w 507"/>
              <a:gd name="T3" fmla="*/ 18 h 506"/>
              <a:gd name="T4" fmla="*/ 0 w 507"/>
              <a:gd name="T5" fmla="*/ 0 h 506"/>
              <a:gd name="T6" fmla="*/ 19 w 507"/>
              <a:gd name="T7" fmla="*/ 44 h 506"/>
              <a:gd name="T8" fmla="*/ 19 w 507"/>
              <a:gd name="T9" fmla="*/ 44 h 506"/>
              <a:gd name="T10" fmla="*/ 483 w 507"/>
              <a:gd name="T11" fmla="*/ 506 h 506"/>
              <a:gd name="T12" fmla="*/ 507 w 507"/>
              <a:gd name="T13" fmla="*/ 482 h 506"/>
              <a:gd name="T14" fmla="*/ 44 w 507"/>
              <a:gd name="T15" fmla="*/ 18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07" h="506">
                <a:moveTo>
                  <a:pt x="44" y="18"/>
                </a:moveTo>
                <a:cubicBezTo>
                  <a:pt x="44" y="18"/>
                  <a:pt x="44" y="18"/>
                  <a:pt x="44" y="18"/>
                </a:cubicBezTo>
                <a:cubicBezTo>
                  <a:pt x="40" y="14"/>
                  <a:pt x="0" y="0"/>
                  <a:pt x="0" y="0"/>
                </a:cubicBezTo>
                <a:cubicBezTo>
                  <a:pt x="0" y="0"/>
                  <a:pt x="16" y="40"/>
                  <a:pt x="19" y="44"/>
                </a:cubicBezTo>
                <a:cubicBezTo>
                  <a:pt x="19" y="44"/>
                  <a:pt x="19" y="44"/>
                  <a:pt x="19" y="44"/>
                </a:cubicBezTo>
                <a:cubicBezTo>
                  <a:pt x="483" y="506"/>
                  <a:pt x="483" y="506"/>
                  <a:pt x="483" y="506"/>
                </a:cubicBezTo>
                <a:cubicBezTo>
                  <a:pt x="507" y="482"/>
                  <a:pt x="507" y="482"/>
                  <a:pt x="507" y="482"/>
                </a:cubicBezTo>
                <a:lnTo>
                  <a:pt x="44" y="18"/>
                </a:lnTo>
                <a:close/>
              </a:path>
            </a:pathLst>
          </a:custGeom>
          <a:solidFill>
            <a:srgbClr val="5D48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Oval 70"/>
          <p:cNvSpPr>
            <a:spLocks noChangeArrowheads="1"/>
          </p:cNvSpPr>
          <p:nvPr/>
        </p:nvSpPr>
        <p:spPr bwMode="auto">
          <a:xfrm flipH="1">
            <a:off x="9097169" y="1777210"/>
            <a:ext cx="2873043" cy="287055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Oval 71"/>
          <p:cNvSpPr>
            <a:spLocks noChangeArrowheads="1"/>
          </p:cNvSpPr>
          <p:nvPr/>
        </p:nvSpPr>
        <p:spPr bwMode="auto">
          <a:xfrm flipH="1">
            <a:off x="9391808" y="2071849"/>
            <a:ext cx="2285008" cy="2282521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Freeform 72"/>
          <p:cNvSpPr>
            <a:spLocks noEditPoints="1"/>
          </p:cNvSpPr>
          <p:nvPr/>
        </p:nvSpPr>
        <p:spPr bwMode="auto">
          <a:xfrm flipH="1">
            <a:off x="9338350" y="2017148"/>
            <a:ext cx="2390680" cy="2391923"/>
          </a:xfrm>
          <a:custGeom>
            <a:avLst/>
            <a:gdLst>
              <a:gd name="T0" fmla="*/ 524 w 1048"/>
              <a:gd name="T1" fmla="*/ 0 h 1049"/>
              <a:gd name="T2" fmla="*/ 0 w 1048"/>
              <a:gd name="T3" fmla="*/ 525 h 1049"/>
              <a:gd name="T4" fmla="*/ 506 w 1048"/>
              <a:gd name="T5" fmla="*/ 1049 h 1049"/>
              <a:gd name="T6" fmla="*/ 524 w 1048"/>
              <a:gd name="T7" fmla="*/ 1049 h 1049"/>
              <a:gd name="T8" fmla="*/ 547 w 1048"/>
              <a:gd name="T9" fmla="*/ 1048 h 1049"/>
              <a:gd name="T10" fmla="*/ 1048 w 1048"/>
              <a:gd name="T11" fmla="*/ 525 h 1049"/>
              <a:gd name="T12" fmla="*/ 524 w 1048"/>
              <a:gd name="T13" fmla="*/ 0 h 1049"/>
              <a:gd name="T14" fmla="*/ 547 w 1048"/>
              <a:gd name="T15" fmla="*/ 1001 h 1049"/>
              <a:gd name="T16" fmla="*/ 524 w 1048"/>
              <a:gd name="T17" fmla="*/ 1002 h 1049"/>
              <a:gd name="T18" fmla="*/ 506 w 1048"/>
              <a:gd name="T19" fmla="*/ 1002 h 1049"/>
              <a:gd name="T20" fmla="*/ 47 w 1048"/>
              <a:gd name="T21" fmla="*/ 525 h 1049"/>
              <a:gd name="T22" fmla="*/ 524 w 1048"/>
              <a:gd name="T23" fmla="*/ 47 h 1049"/>
              <a:gd name="T24" fmla="*/ 1002 w 1048"/>
              <a:gd name="T25" fmla="*/ 525 h 1049"/>
              <a:gd name="T26" fmla="*/ 547 w 1048"/>
              <a:gd name="T27" fmla="*/ 1001 h 1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48" h="1049">
                <a:moveTo>
                  <a:pt x="524" y="0"/>
                </a:moveTo>
                <a:cubicBezTo>
                  <a:pt x="235" y="0"/>
                  <a:pt x="0" y="235"/>
                  <a:pt x="0" y="525"/>
                </a:cubicBezTo>
                <a:cubicBezTo>
                  <a:pt x="0" y="808"/>
                  <a:pt x="225" y="1039"/>
                  <a:pt x="506" y="1049"/>
                </a:cubicBezTo>
                <a:cubicBezTo>
                  <a:pt x="512" y="1049"/>
                  <a:pt x="518" y="1049"/>
                  <a:pt x="524" y="1049"/>
                </a:cubicBezTo>
                <a:cubicBezTo>
                  <a:pt x="532" y="1049"/>
                  <a:pt x="539" y="1049"/>
                  <a:pt x="547" y="1048"/>
                </a:cubicBezTo>
                <a:cubicBezTo>
                  <a:pt x="826" y="1036"/>
                  <a:pt x="1048" y="806"/>
                  <a:pt x="1048" y="525"/>
                </a:cubicBezTo>
                <a:cubicBezTo>
                  <a:pt x="1048" y="235"/>
                  <a:pt x="813" y="0"/>
                  <a:pt x="524" y="0"/>
                </a:cubicBezTo>
                <a:moveTo>
                  <a:pt x="547" y="1001"/>
                </a:moveTo>
                <a:cubicBezTo>
                  <a:pt x="539" y="1002"/>
                  <a:pt x="532" y="1002"/>
                  <a:pt x="524" y="1002"/>
                </a:cubicBezTo>
                <a:cubicBezTo>
                  <a:pt x="518" y="1002"/>
                  <a:pt x="512" y="1002"/>
                  <a:pt x="506" y="1002"/>
                </a:cubicBezTo>
                <a:cubicBezTo>
                  <a:pt x="251" y="992"/>
                  <a:pt x="47" y="782"/>
                  <a:pt x="47" y="525"/>
                </a:cubicBezTo>
                <a:cubicBezTo>
                  <a:pt x="47" y="261"/>
                  <a:pt x="261" y="47"/>
                  <a:pt x="524" y="47"/>
                </a:cubicBezTo>
                <a:cubicBezTo>
                  <a:pt x="788" y="47"/>
                  <a:pt x="1002" y="261"/>
                  <a:pt x="1002" y="525"/>
                </a:cubicBezTo>
                <a:cubicBezTo>
                  <a:pt x="1002" y="780"/>
                  <a:pt x="800" y="989"/>
                  <a:pt x="547" y="1001"/>
                </a:cubicBezTo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Freeform 73"/>
          <p:cNvSpPr>
            <a:spLocks noEditPoints="1"/>
          </p:cNvSpPr>
          <p:nvPr/>
        </p:nvSpPr>
        <p:spPr bwMode="auto">
          <a:xfrm flipH="1">
            <a:off x="9608125" y="2290653"/>
            <a:ext cx="1851130" cy="1844914"/>
          </a:xfrm>
          <a:custGeom>
            <a:avLst/>
            <a:gdLst>
              <a:gd name="T0" fmla="*/ 406 w 812"/>
              <a:gd name="T1" fmla="*/ 0 h 809"/>
              <a:gd name="T2" fmla="*/ 0 w 812"/>
              <a:gd name="T3" fmla="*/ 405 h 809"/>
              <a:gd name="T4" fmla="*/ 406 w 812"/>
              <a:gd name="T5" fmla="*/ 809 h 809"/>
              <a:gd name="T6" fmla="*/ 812 w 812"/>
              <a:gd name="T7" fmla="*/ 405 h 809"/>
              <a:gd name="T8" fmla="*/ 406 w 812"/>
              <a:gd name="T9" fmla="*/ 0 h 809"/>
              <a:gd name="T10" fmla="*/ 406 w 812"/>
              <a:gd name="T11" fmla="*/ 762 h 809"/>
              <a:gd name="T12" fmla="*/ 47 w 812"/>
              <a:gd name="T13" fmla="*/ 405 h 809"/>
              <a:gd name="T14" fmla="*/ 406 w 812"/>
              <a:gd name="T15" fmla="*/ 47 h 809"/>
              <a:gd name="T16" fmla="*/ 766 w 812"/>
              <a:gd name="T17" fmla="*/ 405 h 809"/>
              <a:gd name="T18" fmla="*/ 406 w 812"/>
              <a:gd name="T19" fmla="*/ 762 h 8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12" h="809">
                <a:moveTo>
                  <a:pt x="406" y="0"/>
                </a:moveTo>
                <a:cubicBezTo>
                  <a:pt x="182" y="0"/>
                  <a:pt x="0" y="182"/>
                  <a:pt x="0" y="405"/>
                </a:cubicBezTo>
                <a:cubicBezTo>
                  <a:pt x="0" y="627"/>
                  <a:pt x="182" y="809"/>
                  <a:pt x="406" y="809"/>
                </a:cubicBezTo>
                <a:cubicBezTo>
                  <a:pt x="630" y="809"/>
                  <a:pt x="812" y="627"/>
                  <a:pt x="812" y="405"/>
                </a:cubicBezTo>
                <a:cubicBezTo>
                  <a:pt x="812" y="182"/>
                  <a:pt x="630" y="0"/>
                  <a:pt x="406" y="0"/>
                </a:cubicBezTo>
                <a:moveTo>
                  <a:pt x="406" y="762"/>
                </a:moveTo>
                <a:cubicBezTo>
                  <a:pt x="208" y="762"/>
                  <a:pt x="47" y="602"/>
                  <a:pt x="47" y="405"/>
                </a:cubicBezTo>
                <a:cubicBezTo>
                  <a:pt x="47" y="207"/>
                  <a:pt x="208" y="47"/>
                  <a:pt x="406" y="47"/>
                </a:cubicBezTo>
                <a:cubicBezTo>
                  <a:pt x="604" y="47"/>
                  <a:pt x="766" y="207"/>
                  <a:pt x="766" y="405"/>
                </a:cubicBezTo>
                <a:cubicBezTo>
                  <a:pt x="766" y="602"/>
                  <a:pt x="604" y="762"/>
                  <a:pt x="406" y="762"/>
                </a:cubicBezTo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Freeform 74"/>
          <p:cNvSpPr>
            <a:spLocks noEditPoints="1"/>
          </p:cNvSpPr>
          <p:nvPr/>
        </p:nvSpPr>
        <p:spPr bwMode="auto">
          <a:xfrm flipH="1">
            <a:off x="9876657" y="2566644"/>
            <a:ext cx="1314066" cy="1292932"/>
          </a:xfrm>
          <a:custGeom>
            <a:avLst/>
            <a:gdLst>
              <a:gd name="T0" fmla="*/ 288 w 576"/>
              <a:gd name="T1" fmla="*/ 0 h 567"/>
              <a:gd name="T2" fmla="*/ 0 w 576"/>
              <a:gd name="T3" fmla="*/ 284 h 567"/>
              <a:gd name="T4" fmla="*/ 288 w 576"/>
              <a:gd name="T5" fmla="*/ 567 h 567"/>
              <a:gd name="T6" fmla="*/ 576 w 576"/>
              <a:gd name="T7" fmla="*/ 284 h 567"/>
              <a:gd name="T8" fmla="*/ 288 w 576"/>
              <a:gd name="T9" fmla="*/ 0 h 567"/>
              <a:gd name="T10" fmla="*/ 288 w 576"/>
              <a:gd name="T11" fmla="*/ 521 h 567"/>
              <a:gd name="T12" fmla="*/ 47 w 576"/>
              <a:gd name="T13" fmla="*/ 284 h 567"/>
              <a:gd name="T14" fmla="*/ 288 w 576"/>
              <a:gd name="T15" fmla="*/ 46 h 567"/>
              <a:gd name="T16" fmla="*/ 529 w 576"/>
              <a:gd name="T17" fmla="*/ 284 h 567"/>
              <a:gd name="T18" fmla="*/ 288 w 576"/>
              <a:gd name="T19" fmla="*/ 521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6" h="567">
                <a:moveTo>
                  <a:pt x="288" y="0"/>
                </a:moveTo>
                <a:cubicBezTo>
                  <a:pt x="129" y="0"/>
                  <a:pt x="0" y="127"/>
                  <a:pt x="0" y="284"/>
                </a:cubicBezTo>
                <a:cubicBezTo>
                  <a:pt x="0" y="440"/>
                  <a:pt x="129" y="567"/>
                  <a:pt x="288" y="567"/>
                </a:cubicBezTo>
                <a:cubicBezTo>
                  <a:pt x="447" y="567"/>
                  <a:pt x="576" y="440"/>
                  <a:pt x="576" y="284"/>
                </a:cubicBezTo>
                <a:cubicBezTo>
                  <a:pt x="576" y="127"/>
                  <a:pt x="447" y="0"/>
                  <a:pt x="288" y="0"/>
                </a:cubicBezTo>
                <a:moveTo>
                  <a:pt x="288" y="521"/>
                </a:moveTo>
                <a:cubicBezTo>
                  <a:pt x="155" y="521"/>
                  <a:pt x="47" y="414"/>
                  <a:pt x="47" y="284"/>
                </a:cubicBezTo>
                <a:cubicBezTo>
                  <a:pt x="47" y="153"/>
                  <a:pt x="155" y="46"/>
                  <a:pt x="288" y="46"/>
                </a:cubicBezTo>
                <a:cubicBezTo>
                  <a:pt x="421" y="46"/>
                  <a:pt x="529" y="153"/>
                  <a:pt x="529" y="284"/>
                </a:cubicBezTo>
                <a:cubicBezTo>
                  <a:pt x="529" y="414"/>
                  <a:pt x="421" y="521"/>
                  <a:pt x="288" y="521"/>
                </a:cubicBez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Freeform 75"/>
          <p:cNvSpPr>
            <a:spLocks noEditPoints="1"/>
          </p:cNvSpPr>
          <p:nvPr/>
        </p:nvSpPr>
        <p:spPr bwMode="auto">
          <a:xfrm flipH="1">
            <a:off x="10146432" y="2840149"/>
            <a:ext cx="774516" cy="745922"/>
          </a:xfrm>
          <a:custGeom>
            <a:avLst/>
            <a:gdLst>
              <a:gd name="T0" fmla="*/ 170 w 340"/>
              <a:gd name="T1" fmla="*/ 0 h 327"/>
              <a:gd name="T2" fmla="*/ 0 w 340"/>
              <a:gd name="T3" fmla="*/ 164 h 327"/>
              <a:gd name="T4" fmla="*/ 170 w 340"/>
              <a:gd name="T5" fmla="*/ 327 h 327"/>
              <a:gd name="T6" fmla="*/ 340 w 340"/>
              <a:gd name="T7" fmla="*/ 164 h 327"/>
              <a:gd name="T8" fmla="*/ 170 w 340"/>
              <a:gd name="T9" fmla="*/ 0 h 327"/>
              <a:gd name="T10" fmla="*/ 170 w 340"/>
              <a:gd name="T11" fmla="*/ 281 h 327"/>
              <a:gd name="T12" fmla="*/ 47 w 340"/>
              <a:gd name="T13" fmla="*/ 164 h 327"/>
              <a:gd name="T14" fmla="*/ 170 w 340"/>
              <a:gd name="T15" fmla="*/ 47 h 327"/>
              <a:gd name="T16" fmla="*/ 293 w 340"/>
              <a:gd name="T17" fmla="*/ 164 h 327"/>
              <a:gd name="T18" fmla="*/ 170 w 340"/>
              <a:gd name="T19" fmla="*/ 281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0" h="327">
                <a:moveTo>
                  <a:pt x="170" y="0"/>
                </a:moveTo>
                <a:cubicBezTo>
                  <a:pt x="76" y="0"/>
                  <a:pt x="0" y="73"/>
                  <a:pt x="0" y="164"/>
                </a:cubicBezTo>
                <a:cubicBezTo>
                  <a:pt x="0" y="254"/>
                  <a:pt x="76" y="327"/>
                  <a:pt x="170" y="327"/>
                </a:cubicBezTo>
                <a:cubicBezTo>
                  <a:pt x="264" y="327"/>
                  <a:pt x="340" y="254"/>
                  <a:pt x="340" y="164"/>
                </a:cubicBezTo>
                <a:cubicBezTo>
                  <a:pt x="340" y="73"/>
                  <a:pt x="264" y="0"/>
                  <a:pt x="170" y="0"/>
                </a:cubicBezTo>
                <a:moveTo>
                  <a:pt x="170" y="281"/>
                </a:moveTo>
                <a:cubicBezTo>
                  <a:pt x="102" y="281"/>
                  <a:pt x="47" y="228"/>
                  <a:pt x="47" y="164"/>
                </a:cubicBezTo>
                <a:cubicBezTo>
                  <a:pt x="47" y="99"/>
                  <a:pt x="102" y="47"/>
                  <a:pt x="170" y="47"/>
                </a:cubicBezTo>
                <a:cubicBezTo>
                  <a:pt x="238" y="47"/>
                  <a:pt x="293" y="99"/>
                  <a:pt x="293" y="164"/>
                </a:cubicBezTo>
                <a:cubicBezTo>
                  <a:pt x="293" y="228"/>
                  <a:pt x="238" y="281"/>
                  <a:pt x="170" y="281"/>
                </a:cubicBezTo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Oval 76"/>
          <p:cNvSpPr>
            <a:spLocks noChangeArrowheads="1"/>
          </p:cNvSpPr>
          <p:nvPr/>
        </p:nvSpPr>
        <p:spPr bwMode="auto">
          <a:xfrm flipH="1">
            <a:off x="10385128" y="3072628"/>
            <a:ext cx="283450" cy="279721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Freeform 77"/>
          <p:cNvSpPr>
            <a:spLocks/>
          </p:cNvSpPr>
          <p:nvPr/>
        </p:nvSpPr>
        <p:spPr bwMode="auto">
          <a:xfrm flipH="1">
            <a:off x="9496237" y="4135567"/>
            <a:ext cx="188967" cy="353070"/>
          </a:xfrm>
          <a:custGeom>
            <a:avLst/>
            <a:gdLst>
              <a:gd name="T0" fmla="*/ 20 w 152"/>
              <a:gd name="T1" fmla="*/ 0 h 284"/>
              <a:gd name="T2" fmla="*/ 0 w 152"/>
              <a:gd name="T3" fmla="*/ 148 h 284"/>
              <a:gd name="T4" fmla="*/ 139 w 152"/>
              <a:gd name="T5" fmla="*/ 284 h 284"/>
              <a:gd name="T6" fmla="*/ 152 w 152"/>
              <a:gd name="T7" fmla="*/ 130 h 284"/>
              <a:gd name="T8" fmla="*/ 20 w 152"/>
              <a:gd name="T9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4">
                <a:moveTo>
                  <a:pt x="20" y="0"/>
                </a:moveTo>
                <a:lnTo>
                  <a:pt x="0" y="148"/>
                </a:lnTo>
                <a:lnTo>
                  <a:pt x="139" y="284"/>
                </a:lnTo>
                <a:lnTo>
                  <a:pt x="152" y="130"/>
                </a:lnTo>
                <a:lnTo>
                  <a:pt x="20" y="0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Freeform 78"/>
          <p:cNvSpPr>
            <a:spLocks/>
          </p:cNvSpPr>
          <p:nvPr/>
        </p:nvSpPr>
        <p:spPr bwMode="auto">
          <a:xfrm flipH="1">
            <a:off x="9496237" y="4135567"/>
            <a:ext cx="188967" cy="353070"/>
          </a:xfrm>
          <a:custGeom>
            <a:avLst/>
            <a:gdLst>
              <a:gd name="T0" fmla="*/ 20 w 152"/>
              <a:gd name="T1" fmla="*/ 0 h 284"/>
              <a:gd name="T2" fmla="*/ 0 w 152"/>
              <a:gd name="T3" fmla="*/ 148 h 284"/>
              <a:gd name="T4" fmla="*/ 139 w 152"/>
              <a:gd name="T5" fmla="*/ 284 h 284"/>
              <a:gd name="T6" fmla="*/ 152 w 152"/>
              <a:gd name="T7" fmla="*/ 130 h 284"/>
              <a:gd name="T8" fmla="*/ 20 w 152"/>
              <a:gd name="T9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4">
                <a:moveTo>
                  <a:pt x="20" y="0"/>
                </a:moveTo>
                <a:lnTo>
                  <a:pt x="0" y="148"/>
                </a:lnTo>
                <a:lnTo>
                  <a:pt x="139" y="284"/>
                </a:lnTo>
                <a:lnTo>
                  <a:pt x="152" y="130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Freeform 79"/>
          <p:cNvSpPr>
            <a:spLocks/>
          </p:cNvSpPr>
          <p:nvPr/>
        </p:nvSpPr>
        <p:spPr bwMode="auto">
          <a:xfrm flipH="1">
            <a:off x="9252569" y="4052272"/>
            <a:ext cx="353070" cy="190210"/>
          </a:xfrm>
          <a:custGeom>
            <a:avLst/>
            <a:gdLst>
              <a:gd name="T0" fmla="*/ 0 w 284"/>
              <a:gd name="T1" fmla="*/ 23 h 153"/>
              <a:gd name="T2" fmla="*/ 149 w 284"/>
              <a:gd name="T3" fmla="*/ 0 h 153"/>
              <a:gd name="T4" fmla="*/ 284 w 284"/>
              <a:gd name="T5" fmla="*/ 142 h 153"/>
              <a:gd name="T6" fmla="*/ 130 w 284"/>
              <a:gd name="T7" fmla="*/ 153 h 153"/>
              <a:gd name="T8" fmla="*/ 0 w 284"/>
              <a:gd name="T9" fmla="*/ 23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4" h="153">
                <a:moveTo>
                  <a:pt x="0" y="23"/>
                </a:moveTo>
                <a:lnTo>
                  <a:pt x="149" y="0"/>
                </a:lnTo>
                <a:lnTo>
                  <a:pt x="284" y="142"/>
                </a:lnTo>
                <a:lnTo>
                  <a:pt x="130" y="153"/>
                </a:lnTo>
                <a:lnTo>
                  <a:pt x="0" y="23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Freeform 80"/>
          <p:cNvSpPr>
            <a:spLocks/>
          </p:cNvSpPr>
          <p:nvPr/>
        </p:nvSpPr>
        <p:spPr bwMode="auto">
          <a:xfrm flipH="1">
            <a:off x="9252569" y="4052272"/>
            <a:ext cx="353070" cy="190210"/>
          </a:xfrm>
          <a:custGeom>
            <a:avLst/>
            <a:gdLst>
              <a:gd name="T0" fmla="*/ 0 w 284"/>
              <a:gd name="T1" fmla="*/ 23 h 153"/>
              <a:gd name="T2" fmla="*/ 149 w 284"/>
              <a:gd name="T3" fmla="*/ 0 h 153"/>
              <a:gd name="T4" fmla="*/ 284 w 284"/>
              <a:gd name="T5" fmla="*/ 142 h 153"/>
              <a:gd name="T6" fmla="*/ 130 w 284"/>
              <a:gd name="T7" fmla="*/ 153 h 153"/>
              <a:gd name="T8" fmla="*/ 0 w 284"/>
              <a:gd name="T9" fmla="*/ 23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4" h="153">
                <a:moveTo>
                  <a:pt x="0" y="23"/>
                </a:moveTo>
                <a:lnTo>
                  <a:pt x="149" y="0"/>
                </a:lnTo>
                <a:lnTo>
                  <a:pt x="284" y="142"/>
                </a:lnTo>
                <a:lnTo>
                  <a:pt x="130" y="153"/>
                </a:lnTo>
                <a:lnTo>
                  <a:pt x="0" y="2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Freeform 81"/>
          <p:cNvSpPr>
            <a:spLocks/>
          </p:cNvSpPr>
          <p:nvPr/>
        </p:nvSpPr>
        <p:spPr bwMode="auto">
          <a:xfrm flipH="1">
            <a:off x="9603153" y="4182809"/>
            <a:ext cx="32323" cy="193940"/>
          </a:xfrm>
          <a:custGeom>
            <a:avLst/>
            <a:gdLst>
              <a:gd name="T0" fmla="*/ 20 w 26"/>
              <a:gd name="T1" fmla="*/ 0 h 156"/>
              <a:gd name="T2" fmla="*/ 0 w 26"/>
              <a:gd name="T3" fmla="*/ 149 h 156"/>
              <a:gd name="T4" fmla="*/ 7 w 26"/>
              <a:gd name="T5" fmla="*/ 156 h 156"/>
              <a:gd name="T6" fmla="*/ 26 w 26"/>
              <a:gd name="T7" fmla="*/ 7 h 156"/>
              <a:gd name="T8" fmla="*/ 22 w 26"/>
              <a:gd name="T9" fmla="*/ 4 h 156"/>
              <a:gd name="T10" fmla="*/ 20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0" y="0"/>
                </a:moveTo>
                <a:lnTo>
                  <a:pt x="0" y="149"/>
                </a:lnTo>
                <a:lnTo>
                  <a:pt x="7" y="156"/>
                </a:lnTo>
                <a:lnTo>
                  <a:pt x="26" y="7"/>
                </a:lnTo>
                <a:lnTo>
                  <a:pt x="22" y="4"/>
                </a:lnTo>
                <a:lnTo>
                  <a:pt x="20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Freeform 82"/>
          <p:cNvSpPr>
            <a:spLocks/>
          </p:cNvSpPr>
          <p:nvPr/>
        </p:nvSpPr>
        <p:spPr bwMode="auto">
          <a:xfrm flipH="1">
            <a:off x="9603153" y="4182809"/>
            <a:ext cx="32323" cy="193940"/>
          </a:xfrm>
          <a:custGeom>
            <a:avLst/>
            <a:gdLst>
              <a:gd name="T0" fmla="*/ 20 w 26"/>
              <a:gd name="T1" fmla="*/ 0 h 156"/>
              <a:gd name="T2" fmla="*/ 0 w 26"/>
              <a:gd name="T3" fmla="*/ 149 h 156"/>
              <a:gd name="T4" fmla="*/ 7 w 26"/>
              <a:gd name="T5" fmla="*/ 156 h 156"/>
              <a:gd name="T6" fmla="*/ 26 w 26"/>
              <a:gd name="T7" fmla="*/ 7 h 156"/>
              <a:gd name="T8" fmla="*/ 22 w 26"/>
              <a:gd name="T9" fmla="*/ 4 h 156"/>
              <a:gd name="T10" fmla="*/ 20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0" y="0"/>
                </a:moveTo>
                <a:lnTo>
                  <a:pt x="0" y="149"/>
                </a:lnTo>
                <a:lnTo>
                  <a:pt x="7" y="156"/>
                </a:lnTo>
                <a:lnTo>
                  <a:pt x="26" y="7"/>
                </a:lnTo>
                <a:lnTo>
                  <a:pt x="22" y="4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Freeform 83"/>
          <p:cNvSpPr>
            <a:spLocks/>
          </p:cNvSpPr>
          <p:nvPr/>
        </p:nvSpPr>
        <p:spPr bwMode="auto">
          <a:xfrm flipH="1">
            <a:off x="9890081" y="4586906"/>
            <a:ext cx="8702" cy="8702"/>
          </a:xfrm>
          <a:custGeom>
            <a:avLst/>
            <a:gdLst>
              <a:gd name="T0" fmla="*/ 0 w 7"/>
              <a:gd name="T1" fmla="*/ 0 h 7"/>
              <a:gd name="T2" fmla="*/ 0 w 7"/>
              <a:gd name="T3" fmla="*/ 0 h 7"/>
              <a:gd name="T4" fmla="*/ 7 w 7"/>
              <a:gd name="T5" fmla="*/ 7 h 7"/>
              <a:gd name="T6" fmla="*/ 7 w 7"/>
              <a:gd name="T7" fmla="*/ 7 h 7"/>
              <a:gd name="T8" fmla="*/ 0 w 7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0" y="0"/>
                </a:moveTo>
                <a:lnTo>
                  <a:pt x="0" y="0"/>
                </a:lnTo>
                <a:lnTo>
                  <a:pt x="7" y="7"/>
                </a:lnTo>
                <a:lnTo>
                  <a:pt x="7" y="7"/>
                </a:lnTo>
                <a:lnTo>
                  <a:pt x="0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Freeform 84"/>
          <p:cNvSpPr>
            <a:spLocks/>
          </p:cNvSpPr>
          <p:nvPr/>
        </p:nvSpPr>
        <p:spPr bwMode="auto">
          <a:xfrm flipH="1">
            <a:off x="9890081" y="4586906"/>
            <a:ext cx="8702" cy="8702"/>
          </a:xfrm>
          <a:custGeom>
            <a:avLst/>
            <a:gdLst>
              <a:gd name="T0" fmla="*/ 0 w 7"/>
              <a:gd name="T1" fmla="*/ 0 h 7"/>
              <a:gd name="T2" fmla="*/ 0 w 7"/>
              <a:gd name="T3" fmla="*/ 0 h 7"/>
              <a:gd name="T4" fmla="*/ 7 w 7"/>
              <a:gd name="T5" fmla="*/ 7 h 7"/>
              <a:gd name="T6" fmla="*/ 7 w 7"/>
              <a:gd name="T7" fmla="*/ 7 h 7"/>
              <a:gd name="T8" fmla="*/ 0 w 7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0" y="0"/>
                </a:moveTo>
                <a:lnTo>
                  <a:pt x="0" y="0"/>
                </a:lnTo>
                <a:lnTo>
                  <a:pt x="7" y="7"/>
                </a:lnTo>
                <a:lnTo>
                  <a:pt x="7" y="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Freeform 85"/>
          <p:cNvSpPr>
            <a:spLocks/>
          </p:cNvSpPr>
          <p:nvPr/>
        </p:nvSpPr>
        <p:spPr bwMode="auto">
          <a:xfrm flipH="1">
            <a:off x="9548452" y="4239996"/>
            <a:ext cx="32323" cy="191453"/>
          </a:xfrm>
          <a:custGeom>
            <a:avLst/>
            <a:gdLst>
              <a:gd name="T0" fmla="*/ 20 w 26"/>
              <a:gd name="T1" fmla="*/ 0 h 154"/>
              <a:gd name="T2" fmla="*/ 0 w 26"/>
              <a:gd name="T3" fmla="*/ 147 h 154"/>
              <a:gd name="T4" fmla="*/ 7 w 26"/>
              <a:gd name="T5" fmla="*/ 154 h 154"/>
              <a:gd name="T6" fmla="*/ 26 w 26"/>
              <a:gd name="T7" fmla="*/ 5 h 154"/>
              <a:gd name="T8" fmla="*/ 24 w 26"/>
              <a:gd name="T9" fmla="*/ 2 h 154"/>
              <a:gd name="T10" fmla="*/ 20 w 26"/>
              <a:gd name="T11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4">
                <a:moveTo>
                  <a:pt x="20" y="0"/>
                </a:moveTo>
                <a:lnTo>
                  <a:pt x="0" y="147"/>
                </a:lnTo>
                <a:lnTo>
                  <a:pt x="7" y="154"/>
                </a:lnTo>
                <a:lnTo>
                  <a:pt x="26" y="5"/>
                </a:lnTo>
                <a:lnTo>
                  <a:pt x="24" y="2"/>
                </a:lnTo>
                <a:lnTo>
                  <a:pt x="20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Freeform 86"/>
          <p:cNvSpPr>
            <a:spLocks/>
          </p:cNvSpPr>
          <p:nvPr/>
        </p:nvSpPr>
        <p:spPr bwMode="auto">
          <a:xfrm flipH="1">
            <a:off x="9548452" y="4239996"/>
            <a:ext cx="32323" cy="191453"/>
          </a:xfrm>
          <a:custGeom>
            <a:avLst/>
            <a:gdLst>
              <a:gd name="T0" fmla="*/ 20 w 26"/>
              <a:gd name="T1" fmla="*/ 0 h 154"/>
              <a:gd name="T2" fmla="*/ 0 w 26"/>
              <a:gd name="T3" fmla="*/ 147 h 154"/>
              <a:gd name="T4" fmla="*/ 7 w 26"/>
              <a:gd name="T5" fmla="*/ 154 h 154"/>
              <a:gd name="T6" fmla="*/ 26 w 26"/>
              <a:gd name="T7" fmla="*/ 5 h 154"/>
              <a:gd name="T8" fmla="*/ 24 w 26"/>
              <a:gd name="T9" fmla="*/ 2 h 154"/>
              <a:gd name="T10" fmla="*/ 20 w 26"/>
              <a:gd name="T11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4">
                <a:moveTo>
                  <a:pt x="20" y="0"/>
                </a:moveTo>
                <a:lnTo>
                  <a:pt x="0" y="147"/>
                </a:lnTo>
                <a:lnTo>
                  <a:pt x="7" y="154"/>
                </a:lnTo>
                <a:lnTo>
                  <a:pt x="26" y="5"/>
                </a:lnTo>
                <a:lnTo>
                  <a:pt x="24" y="2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Freeform 89"/>
          <p:cNvSpPr>
            <a:spLocks/>
          </p:cNvSpPr>
          <p:nvPr/>
        </p:nvSpPr>
        <p:spPr bwMode="auto">
          <a:xfrm flipH="1">
            <a:off x="9488778" y="4187781"/>
            <a:ext cx="9946" cy="8702"/>
          </a:xfrm>
          <a:custGeom>
            <a:avLst/>
            <a:gdLst>
              <a:gd name="T0" fmla="*/ 0 w 8"/>
              <a:gd name="T1" fmla="*/ 0 h 7"/>
              <a:gd name="T2" fmla="*/ 0 w 8"/>
              <a:gd name="T3" fmla="*/ 0 h 7"/>
              <a:gd name="T4" fmla="*/ 8 w 8"/>
              <a:gd name="T5" fmla="*/ 7 h 7"/>
              <a:gd name="T6" fmla="*/ 8 w 8"/>
              <a:gd name="T7" fmla="*/ 7 h 7"/>
              <a:gd name="T8" fmla="*/ 0 w 8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7">
                <a:moveTo>
                  <a:pt x="0" y="0"/>
                </a:moveTo>
                <a:lnTo>
                  <a:pt x="0" y="0"/>
                </a:lnTo>
                <a:lnTo>
                  <a:pt x="8" y="7"/>
                </a:lnTo>
                <a:lnTo>
                  <a:pt x="8" y="7"/>
                </a:lnTo>
                <a:lnTo>
                  <a:pt x="0" y="0"/>
                </a:lnTo>
                <a:close/>
              </a:path>
            </a:pathLst>
          </a:custGeom>
          <a:solidFill>
            <a:srgbClr val="0049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Freeform 90"/>
          <p:cNvSpPr>
            <a:spLocks/>
          </p:cNvSpPr>
          <p:nvPr/>
        </p:nvSpPr>
        <p:spPr bwMode="auto">
          <a:xfrm flipH="1">
            <a:off x="9488778" y="4187781"/>
            <a:ext cx="9946" cy="8702"/>
          </a:xfrm>
          <a:custGeom>
            <a:avLst/>
            <a:gdLst>
              <a:gd name="T0" fmla="*/ 0 w 8"/>
              <a:gd name="T1" fmla="*/ 0 h 7"/>
              <a:gd name="T2" fmla="*/ 0 w 8"/>
              <a:gd name="T3" fmla="*/ 0 h 7"/>
              <a:gd name="T4" fmla="*/ 8 w 8"/>
              <a:gd name="T5" fmla="*/ 7 h 7"/>
              <a:gd name="T6" fmla="*/ 8 w 8"/>
              <a:gd name="T7" fmla="*/ 7 h 7"/>
              <a:gd name="T8" fmla="*/ 0 w 8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7">
                <a:moveTo>
                  <a:pt x="0" y="0"/>
                </a:moveTo>
                <a:lnTo>
                  <a:pt x="0" y="0"/>
                </a:lnTo>
                <a:lnTo>
                  <a:pt x="8" y="7"/>
                </a:lnTo>
                <a:lnTo>
                  <a:pt x="8" y="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Freeform 91"/>
          <p:cNvSpPr>
            <a:spLocks/>
          </p:cNvSpPr>
          <p:nvPr/>
        </p:nvSpPr>
        <p:spPr bwMode="auto">
          <a:xfrm flipH="1">
            <a:off x="9302297" y="4166647"/>
            <a:ext cx="196426" cy="29837"/>
          </a:xfrm>
          <a:custGeom>
            <a:avLst/>
            <a:gdLst>
              <a:gd name="T0" fmla="*/ 152 w 158"/>
              <a:gd name="T1" fmla="*/ 0 h 24"/>
              <a:gd name="T2" fmla="*/ 0 w 158"/>
              <a:gd name="T3" fmla="*/ 17 h 24"/>
              <a:gd name="T4" fmla="*/ 8 w 158"/>
              <a:gd name="T5" fmla="*/ 24 h 24"/>
              <a:gd name="T6" fmla="*/ 158 w 158"/>
              <a:gd name="T7" fmla="*/ 8 h 24"/>
              <a:gd name="T8" fmla="*/ 152 w 158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8" h="24">
                <a:moveTo>
                  <a:pt x="152" y="0"/>
                </a:moveTo>
                <a:lnTo>
                  <a:pt x="0" y="17"/>
                </a:lnTo>
                <a:lnTo>
                  <a:pt x="8" y="24"/>
                </a:lnTo>
                <a:lnTo>
                  <a:pt x="158" y="8"/>
                </a:lnTo>
                <a:lnTo>
                  <a:pt x="152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Freeform 92"/>
          <p:cNvSpPr>
            <a:spLocks/>
          </p:cNvSpPr>
          <p:nvPr/>
        </p:nvSpPr>
        <p:spPr bwMode="auto">
          <a:xfrm flipH="1">
            <a:off x="9302297" y="4166647"/>
            <a:ext cx="196426" cy="29837"/>
          </a:xfrm>
          <a:custGeom>
            <a:avLst/>
            <a:gdLst>
              <a:gd name="T0" fmla="*/ 152 w 158"/>
              <a:gd name="T1" fmla="*/ 0 h 24"/>
              <a:gd name="T2" fmla="*/ 0 w 158"/>
              <a:gd name="T3" fmla="*/ 17 h 24"/>
              <a:gd name="T4" fmla="*/ 8 w 158"/>
              <a:gd name="T5" fmla="*/ 24 h 24"/>
              <a:gd name="T6" fmla="*/ 158 w 158"/>
              <a:gd name="T7" fmla="*/ 8 h 24"/>
              <a:gd name="T8" fmla="*/ 152 w 158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8" h="24">
                <a:moveTo>
                  <a:pt x="152" y="0"/>
                </a:moveTo>
                <a:lnTo>
                  <a:pt x="0" y="17"/>
                </a:lnTo>
                <a:lnTo>
                  <a:pt x="8" y="24"/>
                </a:lnTo>
                <a:lnTo>
                  <a:pt x="158" y="8"/>
                </a:lnTo>
                <a:lnTo>
                  <a:pt x="15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Freeform 93"/>
          <p:cNvSpPr>
            <a:spLocks/>
          </p:cNvSpPr>
          <p:nvPr/>
        </p:nvSpPr>
        <p:spPr bwMode="auto">
          <a:xfrm flipH="1">
            <a:off x="9356998" y="4105730"/>
            <a:ext cx="13675" cy="6216"/>
          </a:xfrm>
          <a:custGeom>
            <a:avLst/>
            <a:gdLst>
              <a:gd name="T0" fmla="*/ 4 w 11"/>
              <a:gd name="T1" fmla="*/ 0 h 5"/>
              <a:gd name="T2" fmla="*/ 0 w 11"/>
              <a:gd name="T3" fmla="*/ 0 h 5"/>
              <a:gd name="T4" fmla="*/ 5 w 11"/>
              <a:gd name="T5" fmla="*/ 5 h 5"/>
              <a:gd name="T6" fmla="*/ 11 w 11"/>
              <a:gd name="T7" fmla="*/ 5 h 5"/>
              <a:gd name="T8" fmla="*/ 4 w 11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5">
                <a:moveTo>
                  <a:pt x="4" y="0"/>
                </a:moveTo>
                <a:lnTo>
                  <a:pt x="0" y="0"/>
                </a:lnTo>
                <a:lnTo>
                  <a:pt x="5" y="5"/>
                </a:lnTo>
                <a:lnTo>
                  <a:pt x="11" y="5"/>
                </a:lnTo>
                <a:lnTo>
                  <a:pt x="4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Freeform 94"/>
          <p:cNvSpPr>
            <a:spLocks/>
          </p:cNvSpPr>
          <p:nvPr/>
        </p:nvSpPr>
        <p:spPr bwMode="auto">
          <a:xfrm flipH="1">
            <a:off x="9356998" y="4105730"/>
            <a:ext cx="13675" cy="6216"/>
          </a:xfrm>
          <a:custGeom>
            <a:avLst/>
            <a:gdLst>
              <a:gd name="T0" fmla="*/ 4 w 11"/>
              <a:gd name="T1" fmla="*/ 0 h 5"/>
              <a:gd name="T2" fmla="*/ 0 w 11"/>
              <a:gd name="T3" fmla="*/ 0 h 5"/>
              <a:gd name="T4" fmla="*/ 5 w 11"/>
              <a:gd name="T5" fmla="*/ 5 h 5"/>
              <a:gd name="T6" fmla="*/ 11 w 11"/>
              <a:gd name="T7" fmla="*/ 5 h 5"/>
              <a:gd name="T8" fmla="*/ 4 w 11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5">
                <a:moveTo>
                  <a:pt x="4" y="0"/>
                </a:moveTo>
                <a:lnTo>
                  <a:pt x="0" y="0"/>
                </a:lnTo>
                <a:lnTo>
                  <a:pt x="5" y="5"/>
                </a:lnTo>
                <a:lnTo>
                  <a:pt x="11" y="5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Freeform 95"/>
          <p:cNvSpPr>
            <a:spLocks/>
          </p:cNvSpPr>
          <p:nvPr/>
        </p:nvSpPr>
        <p:spPr bwMode="auto">
          <a:xfrm flipH="1">
            <a:off x="9364457" y="4105730"/>
            <a:ext cx="197669" cy="27350"/>
          </a:xfrm>
          <a:custGeom>
            <a:avLst/>
            <a:gdLst>
              <a:gd name="T0" fmla="*/ 154 w 159"/>
              <a:gd name="T1" fmla="*/ 0 h 22"/>
              <a:gd name="T2" fmla="*/ 0 w 159"/>
              <a:gd name="T3" fmla="*/ 14 h 22"/>
              <a:gd name="T4" fmla="*/ 7 w 159"/>
              <a:gd name="T5" fmla="*/ 22 h 22"/>
              <a:gd name="T6" fmla="*/ 159 w 159"/>
              <a:gd name="T7" fmla="*/ 5 h 22"/>
              <a:gd name="T8" fmla="*/ 154 w 159"/>
              <a:gd name="T9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9" h="22">
                <a:moveTo>
                  <a:pt x="154" y="0"/>
                </a:moveTo>
                <a:lnTo>
                  <a:pt x="0" y="14"/>
                </a:lnTo>
                <a:lnTo>
                  <a:pt x="7" y="22"/>
                </a:lnTo>
                <a:lnTo>
                  <a:pt x="159" y="5"/>
                </a:lnTo>
                <a:lnTo>
                  <a:pt x="154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Freeform 96"/>
          <p:cNvSpPr>
            <a:spLocks/>
          </p:cNvSpPr>
          <p:nvPr/>
        </p:nvSpPr>
        <p:spPr bwMode="auto">
          <a:xfrm flipH="1">
            <a:off x="9364457" y="4105730"/>
            <a:ext cx="197669" cy="27350"/>
          </a:xfrm>
          <a:custGeom>
            <a:avLst/>
            <a:gdLst>
              <a:gd name="T0" fmla="*/ 154 w 159"/>
              <a:gd name="T1" fmla="*/ 0 h 22"/>
              <a:gd name="T2" fmla="*/ 0 w 159"/>
              <a:gd name="T3" fmla="*/ 14 h 22"/>
              <a:gd name="T4" fmla="*/ 7 w 159"/>
              <a:gd name="T5" fmla="*/ 22 h 22"/>
              <a:gd name="T6" fmla="*/ 159 w 159"/>
              <a:gd name="T7" fmla="*/ 5 h 22"/>
              <a:gd name="T8" fmla="*/ 154 w 159"/>
              <a:gd name="T9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9" h="22">
                <a:moveTo>
                  <a:pt x="154" y="0"/>
                </a:moveTo>
                <a:lnTo>
                  <a:pt x="0" y="14"/>
                </a:lnTo>
                <a:lnTo>
                  <a:pt x="7" y="22"/>
                </a:lnTo>
                <a:lnTo>
                  <a:pt x="159" y="5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Freeform 97"/>
          <p:cNvSpPr>
            <a:spLocks/>
          </p:cNvSpPr>
          <p:nvPr/>
        </p:nvSpPr>
        <p:spPr bwMode="auto">
          <a:xfrm flipH="1">
            <a:off x="9444023" y="3173327"/>
            <a:ext cx="1123856" cy="1123856"/>
          </a:xfrm>
          <a:custGeom>
            <a:avLst/>
            <a:gdLst>
              <a:gd name="T0" fmla="*/ 30 w 493"/>
              <a:gd name="T1" fmla="*/ 5 h 493"/>
              <a:gd name="T2" fmla="*/ 30 w 493"/>
              <a:gd name="T3" fmla="*/ 5 h 493"/>
              <a:gd name="T4" fmla="*/ 17 w 493"/>
              <a:gd name="T5" fmla="*/ 0 h 493"/>
              <a:gd name="T6" fmla="*/ 0 w 493"/>
              <a:gd name="T7" fmla="*/ 17 h 493"/>
              <a:gd name="T8" fmla="*/ 6 w 493"/>
              <a:gd name="T9" fmla="*/ 31 h 493"/>
              <a:gd name="T10" fmla="*/ 6 w 493"/>
              <a:gd name="T11" fmla="*/ 31 h 493"/>
              <a:gd name="T12" fmla="*/ 470 w 493"/>
              <a:gd name="T13" fmla="*/ 493 h 493"/>
              <a:gd name="T14" fmla="*/ 493 w 493"/>
              <a:gd name="T15" fmla="*/ 469 h 493"/>
              <a:gd name="T16" fmla="*/ 30 w 493"/>
              <a:gd name="T17" fmla="*/ 5 h 4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93" h="493">
                <a:moveTo>
                  <a:pt x="30" y="5"/>
                </a:moveTo>
                <a:cubicBezTo>
                  <a:pt x="30" y="5"/>
                  <a:pt x="30" y="5"/>
                  <a:pt x="30" y="5"/>
                </a:cubicBezTo>
                <a:cubicBezTo>
                  <a:pt x="27" y="2"/>
                  <a:pt x="22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3"/>
                  <a:pt x="2" y="28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470" y="493"/>
                  <a:pt x="470" y="493"/>
                  <a:pt x="470" y="493"/>
                </a:cubicBezTo>
                <a:cubicBezTo>
                  <a:pt x="493" y="469"/>
                  <a:pt x="493" y="469"/>
                  <a:pt x="493" y="469"/>
                </a:cubicBezTo>
                <a:cubicBezTo>
                  <a:pt x="30" y="5"/>
                  <a:pt x="30" y="5"/>
                  <a:pt x="30" y="5"/>
                </a:cubicBezTo>
              </a:path>
            </a:pathLst>
          </a:custGeom>
          <a:solidFill>
            <a:srgbClr val="5D48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Freeform 98"/>
          <p:cNvSpPr>
            <a:spLocks/>
          </p:cNvSpPr>
          <p:nvPr/>
        </p:nvSpPr>
        <p:spPr bwMode="auto">
          <a:xfrm flipH="1">
            <a:off x="11510227" y="4198970"/>
            <a:ext cx="72106" cy="73349"/>
          </a:xfrm>
          <a:custGeom>
            <a:avLst/>
            <a:gdLst>
              <a:gd name="T0" fmla="*/ 3 w 32"/>
              <a:gd name="T1" fmla="*/ 0 h 32"/>
              <a:gd name="T2" fmla="*/ 0 w 32"/>
              <a:gd name="T3" fmla="*/ 3 h 32"/>
              <a:gd name="T4" fmla="*/ 13 w 32"/>
              <a:gd name="T5" fmla="*/ 17 h 32"/>
              <a:gd name="T6" fmla="*/ 29 w 32"/>
              <a:gd name="T7" fmla="*/ 32 h 32"/>
              <a:gd name="T8" fmla="*/ 32 w 32"/>
              <a:gd name="T9" fmla="*/ 29 h 32"/>
              <a:gd name="T10" fmla="*/ 3 w 32"/>
              <a:gd name="T11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" h="32">
                <a:moveTo>
                  <a:pt x="3" y="0"/>
                </a:moveTo>
                <a:cubicBezTo>
                  <a:pt x="0" y="3"/>
                  <a:pt x="0" y="3"/>
                  <a:pt x="0" y="3"/>
                </a:cubicBezTo>
                <a:cubicBezTo>
                  <a:pt x="4" y="8"/>
                  <a:pt x="8" y="12"/>
                  <a:pt x="13" y="17"/>
                </a:cubicBezTo>
                <a:cubicBezTo>
                  <a:pt x="18" y="22"/>
                  <a:pt x="24" y="27"/>
                  <a:pt x="29" y="32"/>
                </a:cubicBezTo>
                <a:cubicBezTo>
                  <a:pt x="32" y="29"/>
                  <a:pt x="32" y="29"/>
                  <a:pt x="32" y="29"/>
                </a:cubicBezTo>
                <a:cubicBezTo>
                  <a:pt x="22" y="20"/>
                  <a:pt x="12" y="10"/>
                  <a:pt x="3" y="0"/>
                </a:cubicBezTo>
              </a:path>
            </a:pathLst>
          </a:custGeom>
          <a:solidFill>
            <a:srgbClr val="C9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Freeform 106"/>
          <p:cNvSpPr>
            <a:spLocks/>
          </p:cNvSpPr>
          <p:nvPr/>
        </p:nvSpPr>
        <p:spPr bwMode="auto">
          <a:xfrm flipH="1">
            <a:off x="10506961" y="3195705"/>
            <a:ext cx="60917" cy="77079"/>
          </a:xfrm>
          <a:custGeom>
            <a:avLst/>
            <a:gdLst>
              <a:gd name="T0" fmla="*/ 2 w 27"/>
              <a:gd name="T1" fmla="*/ 0 h 34"/>
              <a:gd name="T2" fmla="*/ 0 w 27"/>
              <a:gd name="T3" fmla="*/ 2 h 34"/>
              <a:gd name="T4" fmla="*/ 0 w 27"/>
              <a:gd name="T5" fmla="*/ 7 h 34"/>
              <a:gd name="T6" fmla="*/ 6 w 27"/>
              <a:gd name="T7" fmla="*/ 21 h 34"/>
              <a:gd name="T8" fmla="*/ 6 w 27"/>
              <a:gd name="T9" fmla="*/ 21 h 34"/>
              <a:gd name="T10" fmla="*/ 19 w 27"/>
              <a:gd name="T11" fmla="*/ 34 h 34"/>
              <a:gd name="T12" fmla="*/ 27 w 27"/>
              <a:gd name="T13" fmla="*/ 25 h 34"/>
              <a:gd name="T14" fmla="*/ 15 w 27"/>
              <a:gd name="T15" fmla="*/ 15 h 34"/>
              <a:gd name="T16" fmla="*/ 2 w 27"/>
              <a:gd name="T17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" h="34">
                <a:moveTo>
                  <a:pt x="2" y="0"/>
                </a:moveTo>
                <a:cubicBezTo>
                  <a:pt x="0" y="2"/>
                  <a:pt x="0" y="2"/>
                  <a:pt x="0" y="2"/>
                </a:cubicBezTo>
                <a:cubicBezTo>
                  <a:pt x="0" y="3"/>
                  <a:pt x="0" y="5"/>
                  <a:pt x="0" y="7"/>
                </a:cubicBezTo>
                <a:cubicBezTo>
                  <a:pt x="0" y="13"/>
                  <a:pt x="2" y="18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19" y="34"/>
                  <a:pt x="19" y="34"/>
                  <a:pt x="19" y="34"/>
                </a:cubicBezTo>
                <a:cubicBezTo>
                  <a:pt x="27" y="25"/>
                  <a:pt x="27" y="25"/>
                  <a:pt x="27" y="25"/>
                </a:cubicBezTo>
                <a:cubicBezTo>
                  <a:pt x="15" y="15"/>
                  <a:pt x="15" y="15"/>
                  <a:pt x="15" y="15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rgbClr val="5D48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" name="Rectangle 1436"/>
          <p:cNvSpPr>
            <a:spLocks noChangeArrowheads="1"/>
          </p:cNvSpPr>
          <p:nvPr/>
        </p:nvSpPr>
        <p:spPr bwMode="auto">
          <a:xfrm>
            <a:off x="1376072" y="1478213"/>
            <a:ext cx="410368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各大巨头蚕食场景，减少夏都通收益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123" name="Content Placeholder 2"/>
          <p:cNvSpPr txBox="1">
            <a:spLocks/>
          </p:cNvSpPr>
          <p:nvPr/>
        </p:nvSpPr>
        <p:spPr>
          <a:xfrm>
            <a:off x="1312305" y="1885125"/>
            <a:ext cx="6219298" cy="8445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支付宝</a:t>
            </a:r>
            <a:r>
              <a:rPr lang="zh-CN" altLang="en-US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，腾讯、银联、公交公司二维码将陆续上线，各方一并发力，一旦用户形成二维码后付费的使用习惯，夏都通卡的售卡、沉淀资金收益将会面临下降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Rectangle 1436">
            <a:extLst>
              <a:ext uri="{FF2B5EF4-FFF2-40B4-BE49-F238E27FC236}">
                <a16:creationId xmlns:a16="http://schemas.microsoft.com/office/drawing/2014/main" id="{D51A0EC6-648F-411C-B00B-CE9C2FD9B0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47140" y="1334116"/>
            <a:ext cx="164147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西宁公交支付场景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125" name="Rectangle 1436">
            <a:extLst>
              <a:ext uri="{FF2B5EF4-FFF2-40B4-BE49-F238E27FC236}">
                <a16:creationId xmlns:a16="http://schemas.microsoft.com/office/drawing/2014/main" id="{F04C563E-A03B-47C4-B67C-C16E5C1454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8847" y="3815438"/>
            <a:ext cx="61555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支付宝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127" name="Rectangle 1436">
            <a:extLst>
              <a:ext uri="{FF2B5EF4-FFF2-40B4-BE49-F238E27FC236}">
                <a16:creationId xmlns:a16="http://schemas.microsoft.com/office/drawing/2014/main" id="{A27AC915-DECA-4F95-B34B-0D9382C7D6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4602" y="5054784"/>
            <a:ext cx="41036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银联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128" name="Rectangle 1436">
            <a:extLst>
              <a:ext uri="{FF2B5EF4-FFF2-40B4-BE49-F238E27FC236}">
                <a16:creationId xmlns:a16="http://schemas.microsoft.com/office/drawing/2014/main" id="{3B29FEA5-4F55-48C9-9CD2-A6B4CCDB90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72409" y="5312477"/>
            <a:ext cx="82073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89E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公交公司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89E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cxnSp>
        <p:nvCxnSpPr>
          <p:cNvPr id="131" name="直接连接符 130">
            <a:extLst>
              <a:ext uri="{FF2B5EF4-FFF2-40B4-BE49-F238E27FC236}">
                <a16:creationId xmlns:a16="http://schemas.microsoft.com/office/drawing/2014/main" id="{3ACFF9F8-C5CC-4B4C-A1EB-B37D07AB372D}"/>
              </a:ext>
            </a:extLst>
          </p:cNvPr>
          <p:cNvCxnSpPr>
            <a:cxnSpLocks/>
          </p:cNvCxnSpPr>
          <p:nvPr/>
        </p:nvCxnSpPr>
        <p:spPr>
          <a:xfrm>
            <a:off x="224364" y="3072628"/>
            <a:ext cx="77136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Freeform 15">
            <a:extLst>
              <a:ext uri="{FF2B5EF4-FFF2-40B4-BE49-F238E27FC236}">
                <a16:creationId xmlns:a16="http://schemas.microsoft.com/office/drawing/2014/main" id="{90C40EFE-8080-42FB-8767-B574C466352B}"/>
              </a:ext>
            </a:extLst>
          </p:cNvPr>
          <p:cNvSpPr>
            <a:spLocks/>
          </p:cNvSpPr>
          <p:nvPr/>
        </p:nvSpPr>
        <p:spPr bwMode="auto">
          <a:xfrm>
            <a:off x="224364" y="1554378"/>
            <a:ext cx="846138" cy="844550"/>
          </a:xfrm>
          <a:custGeom>
            <a:avLst/>
            <a:gdLst>
              <a:gd name="T0" fmla="*/ 63 w 225"/>
              <a:gd name="T1" fmla="*/ 27 h 225"/>
              <a:gd name="T2" fmla="*/ 198 w 225"/>
              <a:gd name="T3" fmla="*/ 63 h 225"/>
              <a:gd name="T4" fmla="*/ 162 w 225"/>
              <a:gd name="T5" fmla="*/ 198 h 225"/>
              <a:gd name="T6" fmla="*/ 27 w 225"/>
              <a:gd name="T7" fmla="*/ 162 h 225"/>
              <a:gd name="T8" fmla="*/ 63 w 225"/>
              <a:gd name="T9" fmla="*/ 27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5" h="225">
                <a:moveTo>
                  <a:pt x="63" y="27"/>
                </a:moveTo>
                <a:cubicBezTo>
                  <a:pt x="110" y="0"/>
                  <a:pt x="170" y="16"/>
                  <a:pt x="198" y="63"/>
                </a:cubicBezTo>
                <a:cubicBezTo>
                  <a:pt x="225" y="110"/>
                  <a:pt x="209" y="170"/>
                  <a:pt x="162" y="198"/>
                </a:cubicBezTo>
                <a:cubicBezTo>
                  <a:pt x="115" y="225"/>
                  <a:pt x="55" y="209"/>
                  <a:pt x="27" y="162"/>
                </a:cubicBezTo>
                <a:cubicBezTo>
                  <a:pt x="0" y="115"/>
                  <a:pt x="16" y="55"/>
                  <a:pt x="63" y="27"/>
                </a:cubicBezTo>
                <a:close/>
              </a:path>
            </a:pathLst>
          </a:custGeom>
          <a:solidFill>
            <a:schemeClr val="accent4">
              <a:alpha val="7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外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5" name="Freeform 15">
            <a:extLst>
              <a:ext uri="{FF2B5EF4-FFF2-40B4-BE49-F238E27FC236}">
                <a16:creationId xmlns:a16="http://schemas.microsoft.com/office/drawing/2014/main" id="{003C8A96-A42E-43C6-ACB2-730FAF3BE2BC}"/>
              </a:ext>
            </a:extLst>
          </p:cNvPr>
          <p:cNvSpPr>
            <a:spLocks/>
          </p:cNvSpPr>
          <p:nvPr/>
        </p:nvSpPr>
        <p:spPr bwMode="auto">
          <a:xfrm>
            <a:off x="239142" y="4503949"/>
            <a:ext cx="846138" cy="844550"/>
          </a:xfrm>
          <a:custGeom>
            <a:avLst/>
            <a:gdLst>
              <a:gd name="T0" fmla="*/ 63 w 225"/>
              <a:gd name="T1" fmla="*/ 27 h 225"/>
              <a:gd name="T2" fmla="*/ 198 w 225"/>
              <a:gd name="T3" fmla="*/ 63 h 225"/>
              <a:gd name="T4" fmla="*/ 162 w 225"/>
              <a:gd name="T5" fmla="*/ 198 h 225"/>
              <a:gd name="T6" fmla="*/ 27 w 225"/>
              <a:gd name="T7" fmla="*/ 162 h 225"/>
              <a:gd name="T8" fmla="*/ 63 w 225"/>
              <a:gd name="T9" fmla="*/ 27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5" h="225">
                <a:moveTo>
                  <a:pt x="63" y="27"/>
                </a:moveTo>
                <a:cubicBezTo>
                  <a:pt x="110" y="0"/>
                  <a:pt x="170" y="16"/>
                  <a:pt x="198" y="63"/>
                </a:cubicBezTo>
                <a:cubicBezTo>
                  <a:pt x="225" y="110"/>
                  <a:pt x="209" y="170"/>
                  <a:pt x="162" y="198"/>
                </a:cubicBezTo>
                <a:cubicBezTo>
                  <a:pt x="115" y="225"/>
                  <a:pt x="55" y="209"/>
                  <a:pt x="27" y="162"/>
                </a:cubicBezTo>
                <a:cubicBezTo>
                  <a:pt x="0" y="115"/>
                  <a:pt x="16" y="55"/>
                  <a:pt x="63" y="27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7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内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Rectangle 1436">
            <a:extLst>
              <a:ext uri="{FF2B5EF4-FFF2-40B4-BE49-F238E27FC236}">
                <a16:creationId xmlns:a16="http://schemas.microsoft.com/office/drawing/2014/main" id="{03F1E602-56F7-4C6A-86F2-67F7B8E00B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6072" y="3508700"/>
            <a:ext cx="487312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坐拥高频刚需场景，需要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快速发展应对竞争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139" name="Content Placeholder 2">
            <a:extLst>
              <a:ext uri="{FF2B5EF4-FFF2-40B4-BE49-F238E27FC236}">
                <a16:creationId xmlns:a16="http://schemas.microsoft.com/office/drawing/2014/main" id="{E5F0BF29-ABB0-42A5-B4E7-1874C0253899}"/>
              </a:ext>
            </a:extLst>
          </p:cNvPr>
          <p:cNvSpPr txBox="1">
            <a:spLocks/>
          </p:cNvSpPr>
          <p:nvPr/>
        </p:nvSpPr>
        <p:spPr>
          <a:xfrm>
            <a:off x="1312305" y="3896042"/>
            <a:ext cx="6219298" cy="8794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成立不久，夏都通各项业务需要快速反应，上线与运营移动支付产品，保持市场竞争力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 flipH="1">
            <a:off x="8250009" y="4503949"/>
            <a:ext cx="188967" cy="354313"/>
          </a:xfrm>
          <a:custGeom>
            <a:avLst/>
            <a:gdLst>
              <a:gd name="T0" fmla="*/ 22 w 152"/>
              <a:gd name="T1" fmla="*/ 0 h 285"/>
              <a:gd name="T2" fmla="*/ 0 w 152"/>
              <a:gd name="T3" fmla="*/ 149 h 285"/>
              <a:gd name="T4" fmla="*/ 139 w 152"/>
              <a:gd name="T5" fmla="*/ 285 h 285"/>
              <a:gd name="T6" fmla="*/ 152 w 152"/>
              <a:gd name="T7" fmla="*/ 131 h 285"/>
              <a:gd name="T8" fmla="*/ 22 w 152"/>
              <a:gd name="T9" fmla="*/ 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5">
                <a:moveTo>
                  <a:pt x="22" y="0"/>
                </a:moveTo>
                <a:lnTo>
                  <a:pt x="0" y="149"/>
                </a:lnTo>
                <a:lnTo>
                  <a:pt x="139" y="285"/>
                </a:lnTo>
                <a:lnTo>
                  <a:pt x="152" y="131"/>
                </a:lnTo>
                <a:lnTo>
                  <a:pt x="22" y="0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 flipH="1">
            <a:off x="8250009" y="4503949"/>
            <a:ext cx="188967" cy="354313"/>
          </a:xfrm>
          <a:custGeom>
            <a:avLst/>
            <a:gdLst>
              <a:gd name="T0" fmla="*/ 22 w 152"/>
              <a:gd name="T1" fmla="*/ 0 h 285"/>
              <a:gd name="T2" fmla="*/ 0 w 152"/>
              <a:gd name="T3" fmla="*/ 149 h 285"/>
              <a:gd name="T4" fmla="*/ 139 w 152"/>
              <a:gd name="T5" fmla="*/ 285 h 285"/>
              <a:gd name="T6" fmla="*/ 152 w 152"/>
              <a:gd name="T7" fmla="*/ 131 h 285"/>
              <a:gd name="T8" fmla="*/ 22 w 152"/>
              <a:gd name="T9" fmla="*/ 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85">
                <a:moveTo>
                  <a:pt x="22" y="0"/>
                </a:moveTo>
                <a:lnTo>
                  <a:pt x="0" y="149"/>
                </a:lnTo>
                <a:lnTo>
                  <a:pt x="139" y="285"/>
                </a:lnTo>
                <a:lnTo>
                  <a:pt x="152" y="131"/>
                </a:lnTo>
                <a:lnTo>
                  <a:pt x="2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 flipH="1">
            <a:off x="8003855" y="4424384"/>
            <a:ext cx="355556" cy="188967"/>
          </a:xfrm>
          <a:custGeom>
            <a:avLst/>
            <a:gdLst>
              <a:gd name="T0" fmla="*/ 0 w 286"/>
              <a:gd name="T1" fmla="*/ 22 h 152"/>
              <a:gd name="T2" fmla="*/ 150 w 286"/>
              <a:gd name="T3" fmla="*/ 0 h 152"/>
              <a:gd name="T4" fmla="*/ 286 w 286"/>
              <a:gd name="T5" fmla="*/ 139 h 152"/>
              <a:gd name="T6" fmla="*/ 132 w 286"/>
              <a:gd name="T7" fmla="*/ 152 h 152"/>
              <a:gd name="T8" fmla="*/ 0 w 286"/>
              <a:gd name="T9" fmla="*/ 22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" h="152">
                <a:moveTo>
                  <a:pt x="0" y="22"/>
                </a:moveTo>
                <a:lnTo>
                  <a:pt x="150" y="0"/>
                </a:lnTo>
                <a:lnTo>
                  <a:pt x="286" y="139"/>
                </a:lnTo>
                <a:lnTo>
                  <a:pt x="132" y="152"/>
                </a:lnTo>
                <a:lnTo>
                  <a:pt x="0" y="22"/>
                </a:lnTo>
                <a:close/>
              </a:path>
            </a:pathLst>
          </a:custGeom>
          <a:solidFill>
            <a:srgbClr val="F34A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 flipH="1">
            <a:off x="8003855" y="4424384"/>
            <a:ext cx="355556" cy="188967"/>
          </a:xfrm>
          <a:custGeom>
            <a:avLst/>
            <a:gdLst>
              <a:gd name="T0" fmla="*/ 0 w 286"/>
              <a:gd name="T1" fmla="*/ 22 h 152"/>
              <a:gd name="T2" fmla="*/ 150 w 286"/>
              <a:gd name="T3" fmla="*/ 0 h 152"/>
              <a:gd name="T4" fmla="*/ 286 w 286"/>
              <a:gd name="T5" fmla="*/ 139 h 152"/>
              <a:gd name="T6" fmla="*/ 132 w 286"/>
              <a:gd name="T7" fmla="*/ 152 h 152"/>
              <a:gd name="T8" fmla="*/ 0 w 286"/>
              <a:gd name="T9" fmla="*/ 22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" h="152">
                <a:moveTo>
                  <a:pt x="0" y="22"/>
                </a:moveTo>
                <a:lnTo>
                  <a:pt x="150" y="0"/>
                </a:lnTo>
                <a:lnTo>
                  <a:pt x="286" y="139"/>
                </a:lnTo>
                <a:lnTo>
                  <a:pt x="132" y="152"/>
                </a:lnTo>
                <a:lnTo>
                  <a:pt x="0" y="2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9"/>
          <p:cNvSpPr>
            <a:spLocks/>
          </p:cNvSpPr>
          <p:nvPr/>
        </p:nvSpPr>
        <p:spPr bwMode="auto">
          <a:xfrm flipH="1">
            <a:off x="8115743" y="4474112"/>
            <a:ext cx="197669" cy="29837"/>
          </a:xfrm>
          <a:custGeom>
            <a:avLst/>
            <a:gdLst>
              <a:gd name="T0" fmla="*/ 154 w 159"/>
              <a:gd name="T1" fmla="*/ 0 h 24"/>
              <a:gd name="T2" fmla="*/ 0 w 159"/>
              <a:gd name="T3" fmla="*/ 17 h 24"/>
              <a:gd name="T4" fmla="*/ 7 w 159"/>
              <a:gd name="T5" fmla="*/ 24 h 24"/>
              <a:gd name="T6" fmla="*/ 159 w 159"/>
              <a:gd name="T7" fmla="*/ 8 h 24"/>
              <a:gd name="T8" fmla="*/ 154 w 159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9" h="24">
                <a:moveTo>
                  <a:pt x="154" y="0"/>
                </a:moveTo>
                <a:lnTo>
                  <a:pt x="0" y="17"/>
                </a:lnTo>
                <a:lnTo>
                  <a:pt x="7" y="24"/>
                </a:lnTo>
                <a:lnTo>
                  <a:pt x="159" y="8"/>
                </a:lnTo>
                <a:lnTo>
                  <a:pt x="154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10"/>
          <p:cNvSpPr>
            <a:spLocks/>
          </p:cNvSpPr>
          <p:nvPr/>
        </p:nvSpPr>
        <p:spPr bwMode="auto">
          <a:xfrm flipH="1">
            <a:off x="8115743" y="4474112"/>
            <a:ext cx="197669" cy="29837"/>
          </a:xfrm>
          <a:custGeom>
            <a:avLst/>
            <a:gdLst>
              <a:gd name="T0" fmla="*/ 154 w 159"/>
              <a:gd name="T1" fmla="*/ 0 h 24"/>
              <a:gd name="T2" fmla="*/ 0 w 159"/>
              <a:gd name="T3" fmla="*/ 17 h 24"/>
              <a:gd name="T4" fmla="*/ 7 w 159"/>
              <a:gd name="T5" fmla="*/ 24 h 24"/>
              <a:gd name="T6" fmla="*/ 159 w 159"/>
              <a:gd name="T7" fmla="*/ 8 h 24"/>
              <a:gd name="T8" fmla="*/ 154 w 159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9" h="24">
                <a:moveTo>
                  <a:pt x="154" y="0"/>
                </a:moveTo>
                <a:lnTo>
                  <a:pt x="0" y="17"/>
                </a:lnTo>
                <a:lnTo>
                  <a:pt x="7" y="24"/>
                </a:lnTo>
                <a:lnTo>
                  <a:pt x="159" y="8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Freeform 11"/>
          <p:cNvSpPr>
            <a:spLocks/>
          </p:cNvSpPr>
          <p:nvPr/>
        </p:nvSpPr>
        <p:spPr bwMode="auto">
          <a:xfrm flipH="1">
            <a:off x="8195308" y="3514359"/>
            <a:ext cx="1156179" cy="1152450"/>
          </a:xfrm>
          <a:custGeom>
            <a:avLst/>
            <a:gdLst>
              <a:gd name="T0" fmla="*/ 43 w 507"/>
              <a:gd name="T1" fmla="*/ 17 h 505"/>
              <a:gd name="T2" fmla="*/ 43 w 507"/>
              <a:gd name="T3" fmla="*/ 17 h 505"/>
              <a:gd name="T4" fmla="*/ 0 w 507"/>
              <a:gd name="T5" fmla="*/ 0 h 505"/>
              <a:gd name="T6" fmla="*/ 19 w 507"/>
              <a:gd name="T7" fmla="*/ 43 h 505"/>
              <a:gd name="T8" fmla="*/ 19 w 507"/>
              <a:gd name="T9" fmla="*/ 43 h 505"/>
              <a:gd name="T10" fmla="*/ 483 w 507"/>
              <a:gd name="T11" fmla="*/ 505 h 505"/>
              <a:gd name="T12" fmla="*/ 507 w 507"/>
              <a:gd name="T13" fmla="*/ 482 h 505"/>
              <a:gd name="T14" fmla="*/ 43 w 507"/>
              <a:gd name="T15" fmla="*/ 17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07" h="505">
                <a:moveTo>
                  <a:pt x="43" y="17"/>
                </a:moveTo>
                <a:cubicBezTo>
                  <a:pt x="43" y="17"/>
                  <a:pt x="43" y="17"/>
                  <a:pt x="43" y="17"/>
                </a:cubicBezTo>
                <a:cubicBezTo>
                  <a:pt x="40" y="14"/>
                  <a:pt x="0" y="0"/>
                  <a:pt x="0" y="0"/>
                </a:cubicBezTo>
                <a:cubicBezTo>
                  <a:pt x="0" y="0"/>
                  <a:pt x="15" y="40"/>
                  <a:pt x="19" y="43"/>
                </a:cubicBezTo>
                <a:cubicBezTo>
                  <a:pt x="19" y="43"/>
                  <a:pt x="19" y="43"/>
                  <a:pt x="19" y="43"/>
                </a:cubicBezTo>
                <a:cubicBezTo>
                  <a:pt x="483" y="505"/>
                  <a:pt x="483" y="505"/>
                  <a:pt x="483" y="505"/>
                </a:cubicBezTo>
                <a:cubicBezTo>
                  <a:pt x="507" y="482"/>
                  <a:pt x="507" y="482"/>
                  <a:pt x="507" y="482"/>
                </a:cubicBezTo>
                <a:cubicBezTo>
                  <a:pt x="43" y="17"/>
                  <a:pt x="43" y="17"/>
                  <a:pt x="43" y="17"/>
                </a:cubicBezTo>
              </a:path>
            </a:pathLst>
          </a:custGeom>
          <a:solidFill>
            <a:srgbClr val="5D48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Freeform 33"/>
          <p:cNvSpPr>
            <a:spLocks/>
          </p:cNvSpPr>
          <p:nvPr/>
        </p:nvSpPr>
        <p:spPr bwMode="auto">
          <a:xfrm flipH="1">
            <a:off x="8356925" y="4554920"/>
            <a:ext cx="32323" cy="193940"/>
          </a:xfrm>
          <a:custGeom>
            <a:avLst/>
            <a:gdLst>
              <a:gd name="T0" fmla="*/ 20 w 26"/>
              <a:gd name="T1" fmla="*/ 0 h 156"/>
              <a:gd name="T2" fmla="*/ 0 w 26"/>
              <a:gd name="T3" fmla="*/ 148 h 156"/>
              <a:gd name="T4" fmla="*/ 7 w 26"/>
              <a:gd name="T5" fmla="*/ 156 h 156"/>
              <a:gd name="T6" fmla="*/ 26 w 26"/>
              <a:gd name="T7" fmla="*/ 7 h 156"/>
              <a:gd name="T8" fmla="*/ 24 w 26"/>
              <a:gd name="T9" fmla="*/ 1 h 156"/>
              <a:gd name="T10" fmla="*/ 20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0" y="0"/>
                </a:moveTo>
                <a:lnTo>
                  <a:pt x="0" y="148"/>
                </a:lnTo>
                <a:lnTo>
                  <a:pt x="7" y="156"/>
                </a:lnTo>
                <a:lnTo>
                  <a:pt x="26" y="7"/>
                </a:lnTo>
                <a:lnTo>
                  <a:pt x="24" y="1"/>
                </a:lnTo>
                <a:lnTo>
                  <a:pt x="20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Freeform 34"/>
          <p:cNvSpPr>
            <a:spLocks/>
          </p:cNvSpPr>
          <p:nvPr/>
        </p:nvSpPr>
        <p:spPr bwMode="auto">
          <a:xfrm flipH="1">
            <a:off x="8356925" y="4554920"/>
            <a:ext cx="32323" cy="193940"/>
          </a:xfrm>
          <a:custGeom>
            <a:avLst/>
            <a:gdLst>
              <a:gd name="T0" fmla="*/ 20 w 26"/>
              <a:gd name="T1" fmla="*/ 0 h 156"/>
              <a:gd name="T2" fmla="*/ 0 w 26"/>
              <a:gd name="T3" fmla="*/ 148 h 156"/>
              <a:gd name="T4" fmla="*/ 7 w 26"/>
              <a:gd name="T5" fmla="*/ 156 h 156"/>
              <a:gd name="T6" fmla="*/ 26 w 26"/>
              <a:gd name="T7" fmla="*/ 7 h 156"/>
              <a:gd name="T8" fmla="*/ 24 w 26"/>
              <a:gd name="T9" fmla="*/ 1 h 156"/>
              <a:gd name="T10" fmla="*/ 20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0" y="0"/>
                </a:moveTo>
                <a:lnTo>
                  <a:pt x="0" y="148"/>
                </a:lnTo>
                <a:lnTo>
                  <a:pt x="7" y="156"/>
                </a:lnTo>
                <a:lnTo>
                  <a:pt x="26" y="7"/>
                </a:lnTo>
                <a:lnTo>
                  <a:pt x="24" y="1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Freeform 35"/>
          <p:cNvSpPr>
            <a:spLocks/>
          </p:cNvSpPr>
          <p:nvPr/>
        </p:nvSpPr>
        <p:spPr bwMode="auto">
          <a:xfrm flipH="1">
            <a:off x="8359411" y="4554920"/>
            <a:ext cx="4973" cy="1243"/>
          </a:xfrm>
          <a:custGeom>
            <a:avLst/>
            <a:gdLst>
              <a:gd name="T0" fmla="*/ 0 w 4"/>
              <a:gd name="T1" fmla="*/ 0 h 1"/>
              <a:gd name="T2" fmla="*/ 0 w 4"/>
              <a:gd name="T3" fmla="*/ 0 h 1"/>
              <a:gd name="T4" fmla="*/ 4 w 4"/>
              <a:gd name="T5" fmla="*/ 1 h 1"/>
              <a:gd name="T6" fmla="*/ 0 w 4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1">
                <a:moveTo>
                  <a:pt x="0" y="0"/>
                </a:moveTo>
                <a:lnTo>
                  <a:pt x="0" y="0"/>
                </a:lnTo>
                <a:lnTo>
                  <a:pt x="4" y="1"/>
                </a:lnTo>
                <a:lnTo>
                  <a:pt x="0" y="0"/>
                </a:lnTo>
                <a:close/>
              </a:path>
            </a:pathLst>
          </a:custGeom>
          <a:solidFill>
            <a:srgbClr val="301D0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Freeform 36"/>
          <p:cNvSpPr>
            <a:spLocks/>
          </p:cNvSpPr>
          <p:nvPr/>
        </p:nvSpPr>
        <p:spPr bwMode="auto">
          <a:xfrm flipH="1">
            <a:off x="8359411" y="4554920"/>
            <a:ext cx="4973" cy="1243"/>
          </a:xfrm>
          <a:custGeom>
            <a:avLst/>
            <a:gdLst>
              <a:gd name="T0" fmla="*/ 0 w 4"/>
              <a:gd name="T1" fmla="*/ 0 h 1"/>
              <a:gd name="T2" fmla="*/ 0 w 4"/>
              <a:gd name="T3" fmla="*/ 0 h 1"/>
              <a:gd name="T4" fmla="*/ 4 w 4"/>
              <a:gd name="T5" fmla="*/ 1 h 1"/>
              <a:gd name="T6" fmla="*/ 0 w 4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1">
                <a:moveTo>
                  <a:pt x="0" y="0"/>
                </a:moveTo>
                <a:lnTo>
                  <a:pt x="0" y="0"/>
                </a:lnTo>
                <a:lnTo>
                  <a:pt x="4" y="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Freeform 37"/>
          <p:cNvSpPr>
            <a:spLocks/>
          </p:cNvSpPr>
          <p:nvPr/>
        </p:nvSpPr>
        <p:spPr bwMode="auto">
          <a:xfrm flipH="1">
            <a:off x="9084199" y="4467158"/>
            <a:ext cx="8702" cy="9946"/>
          </a:xfrm>
          <a:custGeom>
            <a:avLst/>
            <a:gdLst>
              <a:gd name="T0" fmla="*/ 0 w 7"/>
              <a:gd name="T1" fmla="*/ 0 h 8"/>
              <a:gd name="T2" fmla="*/ 0 w 7"/>
              <a:gd name="T3" fmla="*/ 0 h 8"/>
              <a:gd name="T4" fmla="*/ 7 w 7"/>
              <a:gd name="T5" fmla="*/ 8 h 8"/>
              <a:gd name="T6" fmla="*/ 7 w 7"/>
              <a:gd name="T7" fmla="*/ 8 h 8"/>
              <a:gd name="T8" fmla="*/ 0 w 7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0"/>
                </a:moveTo>
                <a:lnTo>
                  <a:pt x="0" y="0"/>
                </a:lnTo>
                <a:lnTo>
                  <a:pt x="7" y="8"/>
                </a:lnTo>
                <a:lnTo>
                  <a:pt x="7" y="8"/>
                </a:lnTo>
                <a:lnTo>
                  <a:pt x="0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Freeform 38"/>
          <p:cNvSpPr>
            <a:spLocks/>
          </p:cNvSpPr>
          <p:nvPr/>
        </p:nvSpPr>
        <p:spPr bwMode="auto">
          <a:xfrm flipH="1">
            <a:off x="9084199" y="4467158"/>
            <a:ext cx="8702" cy="9946"/>
          </a:xfrm>
          <a:custGeom>
            <a:avLst/>
            <a:gdLst>
              <a:gd name="T0" fmla="*/ 0 w 7"/>
              <a:gd name="T1" fmla="*/ 0 h 8"/>
              <a:gd name="T2" fmla="*/ 0 w 7"/>
              <a:gd name="T3" fmla="*/ 0 h 8"/>
              <a:gd name="T4" fmla="*/ 7 w 7"/>
              <a:gd name="T5" fmla="*/ 8 h 8"/>
              <a:gd name="T6" fmla="*/ 7 w 7"/>
              <a:gd name="T7" fmla="*/ 8 h 8"/>
              <a:gd name="T8" fmla="*/ 0 w 7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0"/>
                </a:moveTo>
                <a:lnTo>
                  <a:pt x="0" y="0"/>
                </a:lnTo>
                <a:lnTo>
                  <a:pt x="7" y="8"/>
                </a:lnTo>
                <a:lnTo>
                  <a:pt x="7" y="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Freeform 39"/>
          <p:cNvSpPr>
            <a:spLocks/>
          </p:cNvSpPr>
          <p:nvPr/>
        </p:nvSpPr>
        <p:spPr bwMode="auto">
          <a:xfrm flipH="1">
            <a:off x="8299737" y="4609621"/>
            <a:ext cx="32323" cy="193940"/>
          </a:xfrm>
          <a:custGeom>
            <a:avLst/>
            <a:gdLst>
              <a:gd name="T0" fmla="*/ 20 w 26"/>
              <a:gd name="T1" fmla="*/ 0 h 156"/>
              <a:gd name="T2" fmla="*/ 0 w 26"/>
              <a:gd name="T3" fmla="*/ 148 h 156"/>
              <a:gd name="T4" fmla="*/ 7 w 26"/>
              <a:gd name="T5" fmla="*/ 156 h 156"/>
              <a:gd name="T6" fmla="*/ 26 w 26"/>
              <a:gd name="T7" fmla="*/ 7 h 156"/>
              <a:gd name="T8" fmla="*/ 22 w 26"/>
              <a:gd name="T9" fmla="*/ 3 h 156"/>
              <a:gd name="T10" fmla="*/ 20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0" y="0"/>
                </a:moveTo>
                <a:lnTo>
                  <a:pt x="0" y="148"/>
                </a:lnTo>
                <a:lnTo>
                  <a:pt x="7" y="156"/>
                </a:lnTo>
                <a:lnTo>
                  <a:pt x="26" y="7"/>
                </a:lnTo>
                <a:lnTo>
                  <a:pt x="22" y="3"/>
                </a:lnTo>
                <a:lnTo>
                  <a:pt x="20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Freeform 40"/>
          <p:cNvSpPr>
            <a:spLocks/>
          </p:cNvSpPr>
          <p:nvPr/>
        </p:nvSpPr>
        <p:spPr bwMode="auto">
          <a:xfrm flipH="1">
            <a:off x="8299737" y="4609621"/>
            <a:ext cx="32323" cy="193940"/>
          </a:xfrm>
          <a:custGeom>
            <a:avLst/>
            <a:gdLst>
              <a:gd name="T0" fmla="*/ 20 w 26"/>
              <a:gd name="T1" fmla="*/ 0 h 156"/>
              <a:gd name="T2" fmla="*/ 0 w 26"/>
              <a:gd name="T3" fmla="*/ 148 h 156"/>
              <a:gd name="T4" fmla="*/ 7 w 26"/>
              <a:gd name="T5" fmla="*/ 156 h 156"/>
              <a:gd name="T6" fmla="*/ 26 w 26"/>
              <a:gd name="T7" fmla="*/ 7 h 156"/>
              <a:gd name="T8" fmla="*/ 22 w 26"/>
              <a:gd name="T9" fmla="*/ 3 h 156"/>
              <a:gd name="T10" fmla="*/ 20 w 26"/>
              <a:gd name="T11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56">
                <a:moveTo>
                  <a:pt x="20" y="0"/>
                </a:moveTo>
                <a:lnTo>
                  <a:pt x="0" y="148"/>
                </a:lnTo>
                <a:lnTo>
                  <a:pt x="7" y="156"/>
                </a:lnTo>
                <a:lnTo>
                  <a:pt x="26" y="7"/>
                </a:lnTo>
                <a:lnTo>
                  <a:pt x="22" y="3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Freeform 41"/>
          <p:cNvSpPr>
            <a:spLocks/>
          </p:cNvSpPr>
          <p:nvPr/>
        </p:nvSpPr>
        <p:spPr bwMode="auto">
          <a:xfrm flipH="1">
            <a:off x="8304710" y="4609621"/>
            <a:ext cx="2486" cy="3730"/>
          </a:xfrm>
          <a:custGeom>
            <a:avLst/>
            <a:gdLst>
              <a:gd name="T0" fmla="*/ 0 w 2"/>
              <a:gd name="T1" fmla="*/ 0 h 3"/>
              <a:gd name="T2" fmla="*/ 0 w 2"/>
              <a:gd name="T3" fmla="*/ 0 h 3"/>
              <a:gd name="T4" fmla="*/ 2 w 2"/>
              <a:gd name="T5" fmla="*/ 3 h 3"/>
              <a:gd name="T6" fmla="*/ 0 w 2"/>
              <a:gd name="T7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3">
                <a:moveTo>
                  <a:pt x="0" y="0"/>
                </a:moveTo>
                <a:lnTo>
                  <a:pt x="0" y="0"/>
                </a:lnTo>
                <a:lnTo>
                  <a:pt x="2" y="3"/>
                </a:lnTo>
                <a:lnTo>
                  <a:pt x="0" y="0"/>
                </a:lnTo>
                <a:close/>
              </a:path>
            </a:pathLst>
          </a:custGeom>
          <a:solidFill>
            <a:srgbClr val="301D0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Freeform 42"/>
          <p:cNvSpPr>
            <a:spLocks/>
          </p:cNvSpPr>
          <p:nvPr/>
        </p:nvSpPr>
        <p:spPr bwMode="auto">
          <a:xfrm flipH="1">
            <a:off x="8304710" y="4609621"/>
            <a:ext cx="2486" cy="3730"/>
          </a:xfrm>
          <a:custGeom>
            <a:avLst/>
            <a:gdLst>
              <a:gd name="T0" fmla="*/ 0 w 2"/>
              <a:gd name="T1" fmla="*/ 0 h 3"/>
              <a:gd name="T2" fmla="*/ 0 w 2"/>
              <a:gd name="T3" fmla="*/ 0 h 3"/>
              <a:gd name="T4" fmla="*/ 2 w 2"/>
              <a:gd name="T5" fmla="*/ 3 h 3"/>
              <a:gd name="T6" fmla="*/ 0 w 2"/>
              <a:gd name="T7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3">
                <a:moveTo>
                  <a:pt x="0" y="0"/>
                </a:moveTo>
                <a:lnTo>
                  <a:pt x="0" y="0"/>
                </a:lnTo>
                <a:lnTo>
                  <a:pt x="2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Freeform 44"/>
          <p:cNvSpPr>
            <a:spLocks noEditPoints="1"/>
          </p:cNvSpPr>
          <p:nvPr/>
        </p:nvSpPr>
        <p:spPr bwMode="auto">
          <a:xfrm flipH="1">
            <a:off x="7641996" y="4416838"/>
            <a:ext cx="193940" cy="29837"/>
          </a:xfrm>
          <a:custGeom>
            <a:avLst/>
            <a:gdLst>
              <a:gd name="T0" fmla="*/ 0 w 156"/>
              <a:gd name="T1" fmla="*/ 14 h 24"/>
              <a:gd name="T2" fmla="*/ 0 w 156"/>
              <a:gd name="T3" fmla="*/ 14 h 24"/>
              <a:gd name="T4" fmla="*/ 7 w 156"/>
              <a:gd name="T5" fmla="*/ 24 h 24"/>
              <a:gd name="T6" fmla="*/ 9 w 156"/>
              <a:gd name="T7" fmla="*/ 24 h 24"/>
              <a:gd name="T8" fmla="*/ 0 w 156"/>
              <a:gd name="T9" fmla="*/ 14 h 24"/>
              <a:gd name="T10" fmla="*/ 152 w 156"/>
              <a:gd name="T11" fmla="*/ 0 h 24"/>
              <a:gd name="T12" fmla="*/ 152 w 156"/>
              <a:gd name="T13" fmla="*/ 0 h 24"/>
              <a:gd name="T14" fmla="*/ 156 w 156"/>
              <a:gd name="T15" fmla="*/ 2 h 24"/>
              <a:gd name="T16" fmla="*/ 152 w 156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6" h="24">
                <a:moveTo>
                  <a:pt x="0" y="14"/>
                </a:moveTo>
                <a:lnTo>
                  <a:pt x="0" y="14"/>
                </a:lnTo>
                <a:lnTo>
                  <a:pt x="7" y="24"/>
                </a:lnTo>
                <a:lnTo>
                  <a:pt x="9" y="24"/>
                </a:lnTo>
                <a:lnTo>
                  <a:pt x="0" y="14"/>
                </a:lnTo>
                <a:moveTo>
                  <a:pt x="152" y="0"/>
                </a:moveTo>
                <a:lnTo>
                  <a:pt x="152" y="0"/>
                </a:lnTo>
                <a:lnTo>
                  <a:pt x="156" y="2"/>
                </a:lnTo>
                <a:lnTo>
                  <a:pt x="15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Freeform 45"/>
          <p:cNvSpPr>
            <a:spLocks/>
          </p:cNvSpPr>
          <p:nvPr/>
        </p:nvSpPr>
        <p:spPr bwMode="auto">
          <a:xfrm flipH="1">
            <a:off x="8075960" y="4528977"/>
            <a:ext cx="198913" cy="45719"/>
          </a:xfrm>
          <a:custGeom>
            <a:avLst/>
            <a:gdLst>
              <a:gd name="T0" fmla="*/ 152 w 160"/>
              <a:gd name="T1" fmla="*/ 0 h 24"/>
              <a:gd name="T2" fmla="*/ 0 w 160"/>
              <a:gd name="T3" fmla="*/ 14 h 24"/>
              <a:gd name="T4" fmla="*/ 9 w 160"/>
              <a:gd name="T5" fmla="*/ 24 h 24"/>
              <a:gd name="T6" fmla="*/ 160 w 160"/>
              <a:gd name="T7" fmla="*/ 5 h 24"/>
              <a:gd name="T8" fmla="*/ 156 w 160"/>
              <a:gd name="T9" fmla="*/ 2 h 24"/>
              <a:gd name="T10" fmla="*/ 152 w 160"/>
              <a:gd name="T11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0" h="24">
                <a:moveTo>
                  <a:pt x="152" y="0"/>
                </a:moveTo>
                <a:lnTo>
                  <a:pt x="0" y="14"/>
                </a:lnTo>
                <a:lnTo>
                  <a:pt x="9" y="24"/>
                </a:lnTo>
                <a:lnTo>
                  <a:pt x="160" y="5"/>
                </a:lnTo>
                <a:lnTo>
                  <a:pt x="156" y="2"/>
                </a:lnTo>
                <a:lnTo>
                  <a:pt x="152" y="0"/>
                </a:lnTo>
                <a:close/>
              </a:path>
            </a:pathLst>
          </a:custGeom>
          <a:solidFill>
            <a:srgbClr val="EA1E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Freeform 48"/>
          <p:cNvSpPr>
            <a:spLocks/>
          </p:cNvSpPr>
          <p:nvPr/>
        </p:nvSpPr>
        <p:spPr bwMode="auto">
          <a:xfrm flipH="1">
            <a:off x="8243854" y="4474734"/>
            <a:ext cx="14918" cy="12432"/>
          </a:xfrm>
          <a:custGeom>
            <a:avLst/>
            <a:gdLst>
              <a:gd name="T0" fmla="*/ 5 w 12"/>
              <a:gd name="T1" fmla="*/ 0 h 10"/>
              <a:gd name="T2" fmla="*/ 0 w 12"/>
              <a:gd name="T3" fmla="*/ 2 h 10"/>
              <a:gd name="T4" fmla="*/ 7 w 12"/>
              <a:gd name="T5" fmla="*/ 10 h 10"/>
              <a:gd name="T6" fmla="*/ 12 w 12"/>
              <a:gd name="T7" fmla="*/ 10 h 10"/>
              <a:gd name="T8" fmla="*/ 5 w 12"/>
              <a:gd name="T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0">
                <a:moveTo>
                  <a:pt x="5" y="0"/>
                </a:moveTo>
                <a:lnTo>
                  <a:pt x="0" y="2"/>
                </a:lnTo>
                <a:lnTo>
                  <a:pt x="7" y="10"/>
                </a:lnTo>
                <a:lnTo>
                  <a:pt x="12" y="10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Freeform 87"/>
          <p:cNvSpPr>
            <a:spLocks/>
          </p:cNvSpPr>
          <p:nvPr/>
        </p:nvSpPr>
        <p:spPr bwMode="auto">
          <a:xfrm flipH="1">
            <a:off x="9677207" y="4076491"/>
            <a:ext cx="16162" cy="9946"/>
          </a:xfrm>
          <a:custGeom>
            <a:avLst/>
            <a:gdLst>
              <a:gd name="T0" fmla="*/ 4 w 13"/>
              <a:gd name="T1" fmla="*/ 0 h 8"/>
              <a:gd name="T2" fmla="*/ 0 w 13"/>
              <a:gd name="T3" fmla="*/ 0 h 8"/>
              <a:gd name="T4" fmla="*/ 6 w 13"/>
              <a:gd name="T5" fmla="*/ 8 h 8"/>
              <a:gd name="T6" fmla="*/ 13 w 13"/>
              <a:gd name="T7" fmla="*/ 6 h 8"/>
              <a:gd name="T8" fmla="*/ 4 w 13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8">
                <a:moveTo>
                  <a:pt x="4" y="0"/>
                </a:moveTo>
                <a:lnTo>
                  <a:pt x="0" y="0"/>
                </a:lnTo>
                <a:lnTo>
                  <a:pt x="6" y="8"/>
                </a:lnTo>
                <a:lnTo>
                  <a:pt x="13" y="6"/>
                </a:lnTo>
                <a:lnTo>
                  <a:pt x="4" y="0"/>
                </a:lnTo>
                <a:close/>
              </a:path>
            </a:pathLst>
          </a:custGeom>
          <a:solidFill>
            <a:srgbClr val="201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Freeform 88"/>
          <p:cNvSpPr>
            <a:spLocks/>
          </p:cNvSpPr>
          <p:nvPr/>
        </p:nvSpPr>
        <p:spPr bwMode="auto">
          <a:xfrm flipH="1">
            <a:off x="9677207" y="4076491"/>
            <a:ext cx="16162" cy="9946"/>
          </a:xfrm>
          <a:custGeom>
            <a:avLst/>
            <a:gdLst>
              <a:gd name="T0" fmla="*/ 4 w 13"/>
              <a:gd name="T1" fmla="*/ 0 h 8"/>
              <a:gd name="T2" fmla="*/ 0 w 13"/>
              <a:gd name="T3" fmla="*/ 0 h 8"/>
              <a:gd name="T4" fmla="*/ 6 w 13"/>
              <a:gd name="T5" fmla="*/ 8 h 8"/>
              <a:gd name="T6" fmla="*/ 13 w 13"/>
              <a:gd name="T7" fmla="*/ 6 h 8"/>
              <a:gd name="T8" fmla="*/ 4 w 13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8">
                <a:moveTo>
                  <a:pt x="4" y="0"/>
                </a:moveTo>
                <a:lnTo>
                  <a:pt x="0" y="0"/>
                </a:lnTo>
                <a:lnTo>
                  <a:pt x="6" y="8"/>
                </a:lnTo>
                <a:lnTo>
                  <a:pt x="13" y="6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Rectangle 1436">
            <a:extLst>
              <a:ext uri="{FF2B5EF4-FFF2-40B4-BE49-F238E27FC236}">
                <a16:creationId xmlns:a16="http://schemas.microsoft.com/office/drawing/2014/main" id="{0697576D-DBB2-46DF-950C-B838BADF4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6502" y="4010048"/>
            <a:ext cx="41036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腾讯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140" name="Rectangle 1436">
            <a:extLst>
              <a:ext uri="{FF2B5EF4-FFF2-40B4-BE49-F238E27FC236}">
                <a16:creationId xmlns:a16="http://schemas.microsoft.com/office/drawing/2014/main" id="{96046024-33EE-4B96-8878-33686C41B0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6072" y="4927551"/>
            <a:ext cx="615553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业务在出行领域，需要多元经营，扩大营业空间与规模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141" name="Content Placeholder 2">
            <a:extLst>
              <a:ext uri="{FF2B5EF4-FFF2-40B4-BE49-F238E27FC236}">
                <a16:creationId xmlns:a16="http://schemas.microsoft.com/office/drawing/2014/main" id="{7C5DF5E9-21B4-4754-BA6F-DA195CD20455}"/>
              </a:ext>
            </a:extLst>
          </p:cNvPr>
          <p:cNvSpPr txBox="1">
            <a:spLocks/>
          </p:cNvSpPr>
          <p:nvPr/>
        </p:nvSpPr>
        <p:spPr>
          <a:xfrm>
            <a:off x="1312305" y="5314893"/>
            <a:ext cx="6219298" cy="653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夏都通在公共出行领域，需要寻找新的业务和产品模式，多元经营，扩大营收空间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7867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  <p:bldP spid="23" grpId="0" animBg="1"/>
      <p:bldP spid="24" grpId="0"/>
      <p:bldP spid="25" grpId="0" animBg="1"/>
      <p:bldP spid="26" grpId="0"/>
      <p:bldP spid="27" grpId="0" animBg="1"/>
      <p:bldP spid="28" grpId="0"/>
      <p:bldP spid="29" grpId="0" animBg="1"/>
      <p:bldP spid="30" grpId="0"/>
      <p:bldP spid="31" grpId="0" animBg="1"/>
      <p:bldP spid="32" grpId="0"/>
      <p:bldP spid="33" grpId="0" animBg="1"/>
      <p:bldP spid="34" grpId="0"/>
      <p:bldP spid="35" grpId="0" animBg="1"/>
      <p:bldP spid="52" grpId="0" animBg="1"/>
      <p:bldP spid="53" grpId="0"/>
      <p:bldP spid="54" grpId="0" animBg="1"/>
      <p:bldP spid="55" grpId="0"/>
      <p:bldP spid="56" grpId="0" animBg="1"/>
      <p:bldP spid="57" grpId="0"/>
      <p:bldP spid="58" grpId="0" animBg="1"/>
      <p:bldP spid="59" grpId="0"/>
      <p:bldP spid="60" grpId="0" animBg="1"/>
      <p:bldP spid="61" grpId="0"/>
      <p:bldP spid="62" grpId="0" animBg="1"/>
      <p:bldP spid="63" grpId="0"/>
      <p:bldP spid="64" grpId="0" animBg="1"/>
      <p:bldP spid="65" grpId="0"/>
      <p:bldP spid="66" grpId="0" animBg="1"/>
      <p:bldP spid="67" grpId="0"/>
      <p:bldP spid="68" grpId="0" animBg="1"/>
      <p:bldP spid="69" grpId="0"/>
      <p:bldP spid="70" grpId="0" animBg="1"/>
      <p:bldP spid="71" grpId="0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/>
      <p:bldP spid="82" grpId="0" animBg="1"/>
      <p:bldP spid="83" grpId="0"/>
      <p:bldP spid="84" grpId="0" animBg="1"/>
      <p:bldP spid="85" grpId="0"/>
      <p:bldP spid="86" grpId="0" animBg="1"/>
      <p:bldP spid="87" grpId="0"/>
      <p:bldP spid="88" grpId="0" animBg="1"/>
      <p:bldP spid="89" grpId="0"/>
      <p:bldP spid="92" grpId="0" animBg="1"/>
      <p:bldP spid="93" grpId="0"/>
      <p:bldP spid="94" grpId="0" animBg="1"/>
      <p:bldP spid="95" grpId="0"/>
      <p:bldP spid="96" grpId="0" animBg="1"/>
      <p:bldP spid="97" grpId="0"/>
      <p:bldP spid="98" grpId="0" animBg="1"/>
      <p:bldP spid="99" grpId="0"/>
      <p:bldP spid="100" grpId="0" animBg="1"/>
      <p:bldP spid="101" grpId="0" animBg="1"/>
      <p:bldP spid="102" grpId="0" animBg="1"/>
      <p:bldP spid="125" grpId="0"/>
      <p:bldP spid="127" grpId="0"/>
      <p:bldP spid="128" grpId="0"/>
      <p:bldP spid="8" grpId="0" animBg="1"/>
      <p:bldP spid="9" grpId="0"/>
      <p:bldP spid="10" grpId="0" animBg="1"/>
      <p:bldP spid="11" grpId="0"/>
      <p:bldP spid="12" grpId="0" animBg="1"/>
      <p:bldP spid="13" grpId="0"/>
      <p:bldP spid="14" grpId="0" animBg="1"/>
      <p:bldP spid="36" grpId="0" animBg="1"/>
      <p:bldP spid="37" grpId="0"/>
      <p:bldP spid="38" grpId="0" animBg="1"/>
      <p:bldP spid="39" grpId="0"/>
      <p:bldP spid="40" grpId="0" animBg="1"/>
      <p:bldP spid="41" grpId="0"/>
      <p:bldP spid="42" grpId="0" animBg="1"/>
      <p:bldP spid="43" grpId="0"/>
      <p:bldP spid="44" grpId="0" animBg="1"/>
      <p:bldP spid="45" grpId="0"/>
      <p:bldP spid="47" grpId="0"/>
      <p:bldP spid="48" grpId="0" animBg="1"/>
      <p:bldP spid="51" grpId="0"/>
      <p:bldP spid="90" grpId="0" animBg="1"/>
      <p:bldP spid="91" grpId="0"/>
      <p:bldP spid="12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C8965554-AB4E-4DA1-A2EE-9B444F185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6016"/>
          </a:xfrm>
          <a:prstGeom prst="rect">
            <a:avLst/>
          </a:prstGeom>
        </p:spPr>
      </p:pic>
      <p:sp>
        <p:nvSpPr>
          <p:cNvPr id="4" name="文本框 8">
            <a:extLst>
              <a:ext uri="{FF2B5EF4-FFF2-40B4-BE49-F238E27FC236}">
                <a16:creationId xmlns:a16="http://schemas.microsoft.com/office/drawing/2014/main" id="{DFEA8B1C-FC8E-4408-96A7-E29B67DBC2A0}"/>
              </a:ext>
            </a:extLst>
          </p:cNvPr>
          <p:cNvSpPr txBox="1"/>
          <p:nvPr/>
        </p:nvSpPr>
        <p:spPr>
          <a:xfrm>
            <a:off x="4061629" y="1542111"/>
            <a:ext cx="4068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 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平安智慧城</a:t>
            </a:r>
          </a:p>
        </p:txBody>
      </p:sp>
      <p:sp>
        <p:nvSpPr>
          <p:cNvPr id="5" name="文本框 8">
            <a:extLst>
              <a:ext uri="{FF2B5EF4-FFF2-40B4-BE49-F238E27FC236}">
                <a16:creationId xmlns:a16="http://schemas.microsoft.com/office/drawing/2014/main" id="{89CAFDCA-301A-4AD4-B9DB-5ECAC682002A}"/>
              </a:ext>
            </a:extLst>
          </p:cNvPr>
          <p:cNvSpPr txBox="1"/>
          <p:nvPr/>
        </p:nvSpPr>
        <p:spPr>
          <a:xfrm>
            <a:off x="835586" y="2619121"/>
            <a:ext cx="10520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构建智慧出行、便捷支付、自主运营的新商业生态</a:t>
            </a:r>
          </a:p>
        </p:txBody>
      </p:sp>
    </p:spTree>
    <p:extLst>
      <p:ext uri="{BB962C8B-B14F-4D97-AF65-F5344CB8AC3E}">
        <p14:creationId xmlns:p14="http://schemas.microsoft.com/office/powerpoint/2010/main" val="3955374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C52BC6D-B76B-47BF-89F1-D8DAC7E048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8" b="552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D0AE6D7-610E-47D1-83BA-0E04259D36C2}"/>
              </a:ext>
            </a:extLst>
          </p:cNvPr>
          <p:cNvSpPr txBox="1"/>
          <p:nvPr/>
        </p:nvSpPr>
        <p:spPr>
          <a:xfrm>
            <a:off x="4881154" y="3333597"/>
            <a:ext cx="12148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E3FC1E0-2AC5-4709-86AA-8F8B996D29F2}"/>
              </a:ext>
            </a:extLst>
          </p:cNvPr>
          <p:cNvSpPr txBox="1"/>
          <p:nvPr/>
        </p:nvSpPr>
        <p:spPr>
          <a:xfrm>
            <a:off x="6618515" y="3676804"/>
            <a:ext cx="1889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平安智慧城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600498E-6C8D-46BE-B210-57F74E7BC8B7}"/>
              </a:ext>
            </a:extLst>
          </p:cNvPr>
          <p:cNvSpPr txBox="1"/>
          <p:nvPr/>
        </p:nvSpPr>
        <p:spPr>
          <a:xfrm>
            <a:off x="3082834" y="5082736"/>
            <a:ext cx="60263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期待合作</a:t>
            </a:r>
          </a:p>
        </p:txBody>
      </p:sp>
    </p:spTree>
    <p:extLst>
      <p:ext uri="{BB962C8B-B14F-4D97-AF65-F5344CB8AC3E}">
        <p14:creationId xmlns:p14="http://schemas.microsoft.com/office/powerpoint/2010/main" val="724575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B87B767F-EF82-4150-B5C3-90AC0F2DC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C63431F-4DAC-41CD-A6BA-BE1E65E2490D}"/>
              </a:ext>
            </a:extLst>
          </p:cNvPr>
          <p:cNvGrpSpPr/>
          <p:nvPr/>
        </p:nvGrpSpPr>
        <p:grpSpPr>
          <a:xfrm>
            <a:off x="914400" y="-105079"/>
            <a:ext cx="10143075" cy="7458726"/>
            <a:chOff x="0" y="0"/>
            <a:chExt cx="9326151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FFC53EE-D5D7-4E88-BF8C-C7CCDADA4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326151" cy="685800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37C60DA-7B8F-4CF1-BA40-AB8F5D77C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91487" y="2814638"/>
              <a:ext cx="1169703" cy="294530"/>
            </a:xfrm>
            <a:prstGeom prst="rect">
              <a:avLst/>
            </a:prstGeom>
          </p:spPr>
        </p:pic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D9921-C030-46F4-950C-2FED287B6021}"/>
              </a:ext>
            </a:extLst>
          </p:cNvPr>
          <p:cNvSpPr txBox="1"/>
          <p:nvPr/>
        </p:nvSpPr>
        <p:spPr>
          <a:xfrm>
            <a:off x="1546167" y="789228"/>
            <a:ext cx="9518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与巨头的角力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3F4B14B-D0CE-44DC-A4D7-6CF742A71519}"/>
              </a:ext>
            </a:extLst>
          </p:cNvPr>
          <p:cNvSpPr txBox="1"/>
          <p:nvPr/>
        </p:nvSpPr>
        <p:spPr>
          <a:xfrm>
            <a:off x="1925090" y="4609177"/>
            <a:ext cx="3358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进击的巨头们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6056BB1-B811-427C-8527-FF690E7C1C26}"/>
              </a:ext>
            </a:extLst>
          </p:cNvPr>
          <p:cNvSpPr txBox="1"/>
          <p:nvPr/>
        </p:nvSpPr>
        <p:spPr>
          <a:xfrm>
            <a:off x="8976788" y="2610787"/>
            <a:ext cx="87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AA702E4-4D79-47DE-82AE-F9A92DD7A7C9}"/>
              </a:ext>
            </a:extLst>
          </p:cNvPr>
          <p:cNvSpPr txBox="1"/>
          <p:nvPr/>
        </p:nvSpPr>
        <p:spPr>
          <a:xfrm>
            <a:off x="10111313" y="2558942"/>
            <a:ext cx="72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平安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7FB82B45-594B-4841-B92A-EA9344742232}"/>
              </a:ext>
            </a:extLst>
          </p:cNvPr>
          <p:cNvGrpSpPr/>
          <p:nvPr/>
        </p:nvGrpSpPr>
        <p:grpSpPr>
          <a:xfrm>
            <a:off x="7124903" y="1689558"/>
            <a:ext cx="3956684" cy="5709645"/>
            <a:chOff x="7048593" y="1681755"/>
            <a:chExt cx="3956684" cy="5709645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A9773E76-0476-42E4-8508-A053304910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48593" y="1681755"/>
              <a:ext cx="3956684" cy="5709645"/>
            </a:xfrm>
            <a:prstGeom prst="rect">
              <a:avLst/>
            </a:prstGeom>
          </p:spPr>
        </p:pic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085573A-A5D4-4284-8291-F4189020C330}"/>
                </a:ext>
              </a:extLst>
            </p:cNvPr>
            <p:cNvSpPr txBox="1"/>
            <p:nvPr/>
          </p:nvSpPr>
          <p:spPr>
            <a:xfrm>
              <a:off x="10111313" y="2558942"/>
              <a:ext cx="6519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平安</a:t>
              </a: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127124DC-0C5C-4CAA-A35F-4AA497161A58}"/>
              </a:ext>
            </a:extLst>
          </p:cNvPr>
          <p:cNvSpPr txBox="1"/>
          <p:nvPr/>
        </p:nvSpPr>
        <p:spPr>
          <a:xfrm>
            <a:off x="1539402" y="1302307"/>
            <a:ext cx="9518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平安成为您的帮手与助力</a:t>
            </a:r>
          </a:p>
        </p:txBody>
      </p:sp>
    </p:spTree>
    <p:extLst>
      <p:ext uri="{BB962C8B-B14F-4D97-AF65-F5344CB8AC3E}">
        <p14:creationId xmlns:p14="http://schemas.microsoft.com/office/powerpoint/2010/main" val="2272289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4C4E8BD-90DD-41B7-AD58-40DEA44A88F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关于平安智慧城</a:t>
            </a:r>
          </a:p>
        </p:txBody>
      </p:sp>
      <p:sp>
        <p:nvSpPr>
          <p:cNvPr id="102" name="内容占位符 101">
            <a:extLst>
              <a:ext uri="{FF2B5EF4-FFF2-40B4-BE49-F238E27FC236}">
                <a16:creationId xmlns:a16="http://schemas.microsoft.com/office/drawing/2014/main" id="{AC8939EF-13CF-4127-8C85-5153F08499E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综合解决方案提供商</a:t>
            </a:r>
          </a:p>
        </p:txBody>
      </p:sp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FB14B8C4-59AA-4B85-A553-EE67B2645048}"/>
              </a:ext>
            </a:extLst>
          </p:cNvPr>
          <p:cNvGrpSpPr/>
          <p:nvPr/>
        </p:nvGrpSpPr>
        <p:grpSpPr>
          <a:xfrm>
            <a:off x="276767" y="5590047"/>
            <a:ext cx="3624673" cy="695964"/>
            <a:chOff x="752412" y="2392349"/>
            <a:chExt cx="4971802" cy="695964"/>
          </a:xfrm>
        </p:grpSpPr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2D28E200-A2B5-40C4-90A5-00CC6DEC166D}"/>
                </a:ext>
              </a:extLst>
            </p:cNvPr>
            <p:cNvGrpSpPr/>
            <p:nvPr/>
          </p:nvGrpSpPr>
          <p:grpSpPr>
            <a:xfrm>
              <a:off x="752412" y="2504217"/>
              <a:ext cx="487711" cy="584096"/>
              <a:chOff x="752412" y="2504217"/>
              <a:chExt cx="487711" cy="584096"/>
            </a:xfrm>
          </p:grpSpPr>
          <p:sp>
            <p:nvSpPr>
              <p:cNvPr id="156" name="Flowchart: Off-page Connector 108">
                <a:extLst>
                  <a:ext uri="{FF2B5EF4-FFF2-40B4-BE49-F238E27FC236}">
                    <a16:creationId xmlns:a16="http://schemas.microsoft.com/office/drawing/2014/main" id="{A17E2F65-6924-4BED-98F8-CA7FB4961967}"/>
                  </a:ext>
                </a:extLst>
              </p:cNvPr>
              <p:cNvSpPr/>
              <p:nvPr/>
            </p:nvSpPr>
            <p:spPr>
              <a:xfrm>
                <a:off x="778171" y="2524879"/>
                <a:ext cx="423316" cy="563434"/>
              </a:xfrm>
              <a:prstGeom prst="flowChartOffpageConnector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1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7" name="Oval 111">
                <a:extLst>
                  <a:ext uri="{FF2B5EF4-FFF2-40B4-BE49-F238E27FC236}">
                    <a16:creationId xmlns:a16="http://schemas.microsoft.com/office/drawing/2014/main" id="{2A7F542C-AED0-4A90-840A-F5581F9943B2}"/>
                  </a:ext>
                </a:extLst>
              </p:cNvPr>
              <p:cNvSpPr/>
              <p:nvPr/>
            </p:nvSpPr>
            <p:spPr>
              <a:xfrm>
                <a:off x="752412" y="2504217"/>
                <a:ext cx="487711" cy="558338"/>
              </a:xfrm>
              <a:prstGeom prst="ellipse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24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5" name="Rectangle 1436">
              <a:extLst>
                <a:ext uri="{FF2B5EF4-FFF2-40B4-BE49-F238E27FC236}">
                  <a16:creationId xmlns:a16="http://schemas.microsoft.com/office/drawing/2014/main" id="{4659B89B-A8B4-4FCA-BCF3-44B6517397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560" y="2392349"/>
              <a:ext cx="4199654" cy="6259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服务国家：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参与智慧城市平台建设，帮助政府提升政务管理和民生服务能力 </a:t>
              </a:r>
              <a:endPara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3F2E4436-0864-40F0-9CDA-CBE6EF128175}"/>
              </a:ext>
            </a:extLst>
          </p:cNvPr>
          <p:cNvGrpSpPr/>
          <p:nvPr/>
        </p:nvGrpSpPr>
        <p:grpSpPr>
          <a:xfrm>
            <a:off x="4108808" y="5619401"/>
            <a:ext cx="3624673" cy="698555"/>
            <a:chOff x="752411" y="3403455"/>
            <a:chExt cx="4938465" cy="698555"/>
          </a:xfrm>
        </p:grpSpPr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74B71C92-0B4D-49F8-9C81-A11E062FC90F}"/>
                </a:ext>
              </a:extLst>
            </p:cNvPr>
            <p:cNvGrpSpPr/>
            <p:nvPr/>
          </p:nvGrpSpPr>
          <p:grpSpPr>
            <a:xfrm>
              <a:off x="752411" y="3501087"/>
              <a:ext cx="487711" cy="600923"/>
              <a:chOff x="752411" y="3501087"/>
              <a:chExt cx="487711" cy="600923"/>
            </a:xfrm>
          </p:grpSpPr>
          <p:sp>
            <p:nvSpPr>
              <p:cNvPr id="152" name="Flowchart: Off-page Connector 109">
                <a:extLst>
                  <a:ext uri="{FF2B5EF4-FFF2-40B4-BE49-F238E27FC236}">
                    <a16:creationId xmlns:a16="http://schemas.microsoft.com/office/drawing/2014/main" id="{D4C5A26A-9945-4BFA-90C7-CCADEBE1E328}"/>
                  </a:ext>
                </a:extLst>
              </p:cNvPr>
              <p:cNvSpPr/>
              <p:nvPr/>
            </p:nvSpPr>
            <p:spPr>
              <a:xfrm>
                <a:off x="778171" y="3538576"/>
                <a:ext cx="423316" cy="563434"/>
              </a:xfrm>
              <a:prstGeom prst="flowChartOffpageConnector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1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3" name="Oval 112">
                <a:extLst>
                  <a:ext uri="{FF2B5EF4-FFF2-40B4-BE49-F238E27FC236}">
                    <a16:creationId xmlns:a16="http://schemas.microsoft.com/office/drawing/2014/main" id="{CF164C0E-F91F-49E3-A8CF-5ECBFB19BAAE}"/>
                  </a:ext>
                </a:extLst>
              </p:cNvPr>
              <p:cNvSpPr/>
              <p:nvPr/>
            </p:nvSpPr>
            <p:spPr>
              <a:xfrm>
                <a:off x="752411" y="3501087"/>
                <a:ext cx="487711" cy="558338"/>
              </a:xfrm>
              <a:prstGeom prst="ellipse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1" name="Rectangle 1436">
              <a:extLst>
                <a:ext uri="{FF2B5EF4-FFF2-40B4-BE49-F238E27FC236}">
                  <a16:creationId xmlns:a16="http://schemas.microsoft.com/office/drawing/2014/main" id="{0645F01A-06B1-47A7-A035-3F4E0844CF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0319" y="3403455"/>
              <a:ext cx="4140557" cy="6259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服务实体：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服务企业和实体经济，提升全要素生产率</a:t>
              </a:r>
              <a:endPara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</p:grp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BD64185F-9DE3-48CC-BAD2-E5BF34E3126E}"/>
              </a:ext>
            </a:extLst>
          </p:cNvPr>
          <p:cNvGrpSpPr/>
          <p:nvPr/>
        </p:nvGrpSpPr>
        <p:grpSpPr>
          <a:xfrm>
            <a:off x="7990322" y="5619401"/>
            <a:ext cx="3551437" cy="933717"/>
            <a:chOff x="745973" y="4413750"/>
            <a:chExt cx="5018530" cy="933717"/>
          </a:xfrm>
        </p:grpSpPr>
        <p:grpSp>
          <p:nvGrpSpPr>
            <p:cNvPr id="146" name="组合 145">
              <a:extLst>
                <a:ext uri="{FF2B5EF4-FFF2-40B4-BE49-F238E27FC236}">
                  <a16:creationId xmlns:a16="http://schemas.microsoft.com/office/drawing/2014/main" id="{C65B9EDE-0C42-46CC-B604-2E57302C568D}"/>
                </a:ext>
              </a:extLst>
            </p:cNvPr>
            <p:cNvGrpSpPr/>
            <p:nvPr/>
          </p:nvGrpSpPr>
          <p:grpSpPr>
            <a:xfrm>
              <a:off x="745973" y="4513213"/>
              <a:ext cx="487711" cy="602494"/>
              <a:chOff x="745973" y="4513213"/>
              <a:chExt cx="487711" cy="602494"/>
            </a:xfrm>
          </p:grpSpPr>
          <p:sp>
            <p:nvSpPr>
              <p:cNvPr id="148" name="Flowchart: Off-page Connector 110">
                <a:extLst>
                  <a:ext uri="{FF2B5EF4-FFF2-40B4-BE49-F238E27FC236}">
                    <a16:creationId xmlns:a16="http://schemas.microsoft.com/office/drawing/2014/main" id="{87E9D1E8-C00E-4DFC-9FF8-DE6C329D0C98}"/>
                  </a:ext>
                </a:extLst>
              </p:cNvPr>
              <p:cNvSpPr/>
              <p:nvPr/>
            </p:nvSpPr>
            <p:spPr>
              <a:xfrm>
                <a:off x="778171" y="4552273"/>
                <a:ext cx="423316" cy="563434"/>
              </a:xfrm>
              <a:prstGeom prst="flowChartOffpageConnector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1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9" name="Oval 113">
                <a:extLst>
                  <a:ext uri="{FF2B5EF4-FFF2-40B4-BE49-F238E27FC236}">
                    <a16:creationId xmlns:a16="http://schemas.microsoft.com/office/drawing/2014/main" id="{27386413-96A9-4680-8A8D-712D2F0C62E4}"/>
                  </a:ext>
                </a:extLst>
              </p:cNvPr>
              <p:cNvSpPr/>
              <p:nvPr/>
            </p:nvSpPr>
            <p:spPr>
              <a:xfrm>
                <a:off x="745973" y="4513213"/>
                <a:ext cx="487711" cy="558338"/>
              </a:xfrm>
              <a:prstGeom prst="ellipse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</a:p>
            </p:txBody>
          </p:sp>
        </p:grpSp>
        <p:sp>
          <p:nvSpPr>
            <p:cNvPr id="147" name="Rectangle 1436">
              <a:extLst>
                <a:ext uri="{FF2B5EF4-FFF2-40B4-BE49-F238E27FC236}">
                  <a16:creationId xmlns:a16="http://schemas.microsoft.com/office/drawing/2014/main" id="{6D10458D-87CE-4D95-8613-7B6FB7CCAE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560" y="4413750"/>
              <a:ext cx="4239943" cy="9337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服务大众：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落足“医、学、住、行、 生、老、病、养”民生领域，支持民生改善，促进主业发展 </a:t>
              </a:r>
              <a:endPara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</p:grpSp>
      <p:pic>
        <p:nvPicPr>
          <p:cNvPr id="158" name="图片 157">
            <a:extLst>
              <a:ext uri="{FF2B5EF4-FFF2-40B4-BE49-F238E27FC236}">
                <a16:creationId xmlns:a16="http://schemas.microsoft.com/office/drawing/2014/main" id="{43E1A108-25BB-4822-947B-67563B2ECE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697"/>
            <a:ext cx="6033554" cy="356388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6D16417-2B96-4664-987C-E372F2DB25F4}"/>
              </a:ext>
            </a:extLst>
          </p:cNvPr>
          <p:cNvSpPr/>
          <p:nvPr/>
        </p:nvSpPr>
        <p:spPr>
          <a:xfrm>
            <a:off x="5376672" y="2926080"/>
            <a:ext cx="542544" cy="107899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EC2259B-BB8E-4743-BACA-75A4D60257FB}"/>
              </a:ext>
            </a:extLst>
          </p:cNvPr>
          <p:cNvSpPr txBox="1"/>
          <p:nvPr/>
        </p:nvSpPr>
        <p:spPr>
          <a:xfrm>
            <a:off x="5324778" y="292608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智慧城市</a:t>
            </a:r>
            <a:endParaRPr lang="en-US" altLang="zh-CN" sz="9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生态圈</a:t>
            </a:r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80834C9E-7A59-4364-A769-7AAEB1441304}"/>
              </a:ext>
            </a:extLst>
          </p:cNvPr>
          <p:cNvSpPr txBox="1"/>
          <p:nvPr/>
        </p:nvSpPr>
        <p:spPr>
          <a:xfrm>
            <a:off x="5324778" y="339649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智慧城市</a:t>
            </a:r>
            <a:endParaRPr lang="en-US" altLang="zh-CN" sz="900" dirty="0">
              <a:solidFill>
                <a:schemeClr val="accent4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云平台</a:t>
            </a:r>
          </a:p>
        </p:txBody>
      </p:sp>
      <p:cxnSp>
        <p:nvCxnSpPr>
          <p:cNvPr id="106" name="连接符: 肘形 105">
            <a:extLst>
              <a:ext uri="{FF2B5EF4-FFF2-40B4-BE49-F238E27FC236}">
                <a16:creationId xmlns:a16="http://schemas.microsoft.com/office/drawing/2014/main" id="{C002A29D-41BC-4524-8503-353D8682885F}"/>
              </a:ext>
            </a:extLst>
          </p:cNvPr>
          <p:cNvCxnSpPr>
            <a:cxnSpLocks/>
          </p:cNvCxnSpPr>
          <p:nvPr/>
        </p:nvCxnSpPr>
        <p:spPr>
          <a:xfrm rot="10800000" flipV="1">
            <a:off x="5930472" y="3295412"/>
            <a:ext cx="450009" cy="285746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1" name="Rectangle 1436">
            <a:extLst>
              <a:ext uri="{FF2B5EF4-FFF2-40B4-BE49-F238E27FC236}">
                <a16:creationId xmlns:a16="http://schemas.microsoft.com/office/drawing/2014/main" id="{19661183-985F-4642-B44C-03DE2E6A3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3177" y="2026424"/>
            <a:ext cx="5408091" cy="3146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平安集团：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成立于深圳，全球世界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500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强排名第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29</a:t>
            </a: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162" name="Rectangle 1436">
            <a:extLst>
              <a:ext uri="{FF2B5EF4-FFF2-40B4-BE49-F238E27FC236}">
                <a16:creationId xmlns:a16="http://schemas.microsoft.com/office/drawing/2014/main" id="{D6AD587E-38F4-4359-909C-3247884120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3177" y="2816418"/>
            <a:ext cx="5343063" cy="1007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智慧城市，是平安集团重要战略，依托技术、人才、资金、场景、数据等方面的优势，借助众多全球领先的科技创新及应用，打造中国“智慧城市”典范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cxnSp>
        <p:nvCxnSpPr>
          <p:cNvPr id="165" name="直接连接符 164">
            <a:extLst>
              <a:ext uri="{FF2B5EF4-FFF2-40B4-BE49-F238E27FC236}">
                <a16:creationId xmlns:a16="http://schemas.microsoft.com/office/drawing/2014/main" id="{1D675C80-DC79-436A-A45A-61BA530DA4D5}"/>
              </a:ext>
            </a:extLst>
          </p:cNvPr>
          <p:cNvCxnSpPr>
            <a:cxnSpLocks/>
          </p:cNvCxnSpPr>
          <p:nvPr/>
        </p:nvCxnSpPr>
        <p:spPr>
          <a:xfrm>
            <a:off x="182880" y="5190246"/>
            <a:ext cx="1170838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3" name="矩形 162">
            <a:extLst>
              <a:ext uri="{FF2B5EF4-FFF2-40B4-BE49-F238E27FC236}">
                <a16:creationId xmlns:a16="http://schemas.microsoft.com/office/drawing/2014/main" id="{6359AF6D-323C-458F-A366-0B13E15EB847}"/>
              </a:ext>
            </a:extLst>
          </p:cNvPr>
          <p:cNvSpPr/>
          <p:nvPr/>
        </p:nvSpPr>
        <p:spPr>
          <a:xfrm>
            <a:off x="5080337" y="5042620"/>
            <a:ext cx="2031325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平安智慧城的愿景</a:t>
            </a:r>
          </a:p>
        </p:txBody>
      </p:sp>
    </p:spTree>
    <p:extLst>
      <p:ext uri="{BB962C8B-B14F-4D97-AF65-F5344CB8AC3E}">
        <p14:creationId xmlns:p14="http://schemas.microsoft.com/office/powerpoint/2010/main" val="2681336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802A9988-D45B-4623-A7FB-2DE9DB32138A}"/>
              </a:ext>
            </a:extLst>
          </p:cNvPr>
          <p:cNvGrpSpPr/>
          <p:nvPr/>
        </p:nvGrpSpPr>
        <p:grpSpPr>
          <a:xfrm>
            <a:off x="703511" y="1771937"/>
            <a:ext cx="4886691" cy="4810096"/>
            <a:chOff x="3982615" y="1545031"/>
            <a:chExt cx="4823150" cy="4747551"/>
          </a:xfrm>
        </p:grpSpPr>
        <p:sp>
          <p:nvSpPr>
            <p:cNvPr id="3" name="Freeform 1176">
              <a:extLst>
                <a:ext uri="{FF2B5EF4-FFF2-40B4-BE49-F238E27FC236}">
                  <a16:creationId xmlns:a16="http://schemas.microsoft.com/office/drawing/2014/main" id="{40ACC91D-F4FE-4F7E-B924-5128F9F2D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3956" y="4141040"/>
              <a:ext cx="2819138" cy="2151542"/>
            </a:xfrm>
            <a:custGeom>
              <a:avLst/>
              <a:gdLst>
                <a:gd name="T0" fmla="*/ 353 w 1330"/>
                <a:gd name="T1" fmla="*/ 0 h 1015"/>
                <a:gd name="T2" fmla="*/ 0 w 1330"/>
                <a:gd name="T3" fmla="*/ 934 h 1015"/>
                <a:gd name="T4" fmla="*/ 792 w 1330"/>
                <a:gd name="T5" fmla="*/ 889 h 1015"/>
                <a:gd name="T6" fmla="*/ 1330 w 1330"/>
                <a:gd name="T7" fmla="*/ 370 h 1015"/>
                <a:gd name="T8" fmla="*/ 353 w 1330"/>
                <a:gd name="T9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0" h="1015">
                  <a:moveTo>
                    <a:pt x="353" y="0"/>
                  </a:moveTo>
                  <a:cubicBezTo>
                    <a:pt x="0" y="934"/>
                    <a:pt x="0" y="934"/>
                    <a:pt x="0" y="934"/>
                  </a:cubicBezTo>
                  <a:cubicBezTo>
                    <a:pt x="252" y="1015"/>
                    <a:pt x="533" y="1006"/>
                    <a:pt x="792" y="889"/>
                  </a:cubicBezTo>
                  <a:cubicBezTo>
                    <a:pt x="1036" y="779"/>
                    <a:pt x="1220" y="592"/>
                    <a:pt x="1330" y="370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Freeform 1177">
              <a:extLst>
                <a:ext uri="{FF2B5EF4-FFF2-40B4-BE49-F238E27FC236}">
                  <a16:creationId xmlns:a16="http://schemas.microsoft.com/office/drawing/2014/main" id="{D928AAFE-7297-450A-9352-9D347EF7C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2615" y="2407689"/>
              <a:ext cx="2121075" cy="1746503"/>
            </a:xfrm>
            <a:custGeom>
              <a:avLst/>
              <a:gdLst>
                <a:gd name="T0" fmla="*/ 292 w 1001"/>
                <a:gd name="T1" fmla="*/ 0 h 824"/>
                <a:gd name="T2" fmla="*/ 47 w 1001"/>
                <a:gd name="T3" fmla="*/ 824 h 824"/>
                <a:gd name="T4" fmla="*/ 1001 w 1001"/>
                <a:gd name="T5" fmla="*/ 707 h 824"/>
                <a:gd name="T6" fmla="*/ 292 w 1001"/>
                <a:gd name="T7" fmla="*/ 0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01" h="824">
                  <a:moveTo>
                    <a:pt x="292" y="0"/>
                  </a:moveTo>
                  <a:cubicBezTo>
                    <a:pt x="145" y="162"/>
                    <a:pt x="0" y="477"/>
                    <a:pt x="47" y="824"/>
                  </a:cubicBezTo>
                  <a:cubicBezTo>
                    <a:pt x="1001" y="707"/>
                    <a:pt x="1001" y="707"/>
                    <a:pt x="1001" y="707"/>
                  </a:cubicBezTo>
                  <a:lnTo>
                    <a:pt x="292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" name="Group 19">
              <a:extLst>
                <a:ext uri="{FF2B5EF4-FFF2-40B4-BE49-F238E27FC236}">
                  <a16:creationId xmlns:a16="http://schemas.microsoft.com/office/drawing/2014/main" id="{2E26175F-AA14-450B-874D-EE9A3053D8D1}"/>
                </a:ext>
              </a:extLst>
            </p:cNvPr>
            <p:cNvGrpSpPr/>
            <p:nvPr/>
          </p:nvGrpSpPr>
          <p:grpSpPr>
            <a:xfrm>
              <a:off x="4870082" y="1545031"/>
              <a:ext cx="3060190" cy="2100464"/>
              <a:chOff x="4565904" y="1584605"/>
              <a:chExt cx="3060190" cy="2100464"/>
            </a:xfrm>
          </p:grpSpPr>
          <p:sp>
            <p:nvSpPr>
              <p:cNvPr id="11" name="Freeform 1174">
                <a:extLst>
                  <a:ext uri="{FF2B5EF4-FFF2-40B4-BE49-F238E27FC236}">
                    <a16:creationId xmlns:a16="http://schemas.microsoft.com/office/drawing/2014/main" id="{F8CCFE91-3778-4DD3-91A6-F9EE9F66B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5904" y="1584605"/>
                <a:ext cx="3060190" cy="2100464"/>
              </a:xfrm>
              <a:custGeom>
                <a:avLst/>
                <a:gdLst>
                  <a:gd name="T0" fmla="*/ 706 w 1444"/>
                  <a:gd name="T1" fmla="*/ 991 h 991"/>
                  <a:gd name="T2" fmla="*/ 1444 w 1444"/>
                  <a:gd name="T3" fmla="*/ 252 h 991"/>
                  <a:gd name="T4" fmla="*/ 741 w 1444"/>
                  <a:gd name="T5" fmla="*/ 0 h 991"/>
                  <a:gd name="T6" fmla="*/ 0 w 1444"/>
                  <a:gd name="T7" fmla="*/ 284 h 991"/>
                  <a:gd name="T8" fmla="*/ 706 w 1444"/>
                  <a:gd name="T9" fmla="*/ 991 h 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4" h="991">
                    <a:moveTo>
                      <a:pt x="706" y="991"/>
                    </a:moveTo>
                    <a:cubicBezTo>
                      <a:pt x="1444" y="252"/>
                      <a:pt x="1444" y="252"/>
                      <a:pt x="1444" y="252"/>
                    </a:cubicBezTo>
                    <a:cubicBezTo>
                      <a:pt x="1253" y="94"/>
                      <a:pt x="1008" y="0"/>
                      <a:pt x="741" y="0"/>
                    </a:cubicBezTo>
                    <a:cubicBezTo>
                      <a:pt x="456" y="0"/>
                      <a:pt x="196" y="107"/>
                      <a:pt x="0" y="284"/>
                    </a:cubicBezTo>
                    <a:lnTo>
                      <a:pt x="706" y="991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4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TextBox 14">
                <a:extLst>
                  <a:ext uri="{FF2B5EF4-FFF2-40B4-BE49-F238E27FC236}">
                    <a16:creationId xmlns:a16="http://schemas.microsoft.com/office/drawing/2014/main" id="{1E97D71F-4CE1-43F8-B8F3-83801BB4BD07}"/>
                  </a:ext>
                </a:extLst>
              </p:cNvPr>
              <p:cNvSpPr txBox="1"/>
              <p:nvPr/>
            </p:nvSpPr>
            <p:spPr>
              <a:xfrm>
                <a:off x="5593299" y="1856057"/>
                <a:ext cx="100540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产品</a:t>
                </a:r>
                <a:endParaRPr lang="en-GB" sz="32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4" name="Group 20">
              <a:extLst>
                <a:ext uri="{FF2B5EF4-FFF2-40B4-BE49-F238E27FC236}">
                  <a16:creationId xmlns:a16="http://schemas.microsoft.com/office/drawing/2014/main" id="{333CC83C-0C7D-4712-ADDF-A6F2AF85288C}"/>
                </a:ext>
              </a:extLst>
            </p:cNvPr>
            <p:cNvGrpSpPr/>
            <p:nvPr/>
          </p:nvGrpSpPr>
          <p:grpSpPr>
            <a:xfrm>
              <a:off x="6616586" y="2322848"/>
              <a:ext cx="2189179" cy="2333450"/>
              <a:chOff x="6312408" y="2362422"/>
              <a:chExt cx="2189179" cy="2333450"/>
            </a:xfrm>
          </p:grpSpPr>
          <p:sp>
            <p:nvSpPr>
              <p:cNvPr id="19" name="Freeform 1175">
                <a:extLst>
                  <a:ext uri="{FF2B5EF4-FFF2-40B4-BE49-F238E27FC236}">
                    <a16:creationId xmlns:a16="http://schemas.microsoft.com/office/drawing/2014/main" id="{C9B49BDB-32D6-4DCB-AC34-D05D209752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2408" y="2362422"/>
                <a:ext cx="2189179" cy="2333450"/>
              </a:xfrm>
              <a:custGeom>
                <a:avLst/>
                <a:gdLst>
                  <a:gd name="T0" fmla="*/ 964 w 1033"/>
                  <a:gd name="T1" fmla="*/ 1101 h 1101"/>
                  <a:gd name="T2" fmla="*/ 1025 w 1033"/>
                  <a:gd name="T3" fmla="*/ 741 h 1101"/>
                  <a:gd name="T4" fmla="*/ 740 w 1033"/>
                  <a:gd name="T5" fmla="*/ 0 h 1101"/>
                  <a:gd name="T6" fmla="*/ 0 w 1033"/>
                  <a:gd name="T7" fmla="*/ 741 h 1101"/>
                  <a:gd name="T8" fmla="*/ 964 w 1033"/>
                  <a:gd name="T9" fmla="*/ 1101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3" h="1101">
                    <a:moveTo>
                      <a:pt x="964" y="1101"/>
                    </a:moveTo>
                    <a:cubicBezTo>
                      <a:pt x="1028" y="931"/>
                      <a:pt x="1020" y="923"/>
                      <a:pt x="1025" y="741"/>
                    </a:cubicBezTo>
                    <a:cubicBezTo>
                      <a:pt x="1033" y="439"/>
                      <a:pt x="917" y="196"/>
                      <a:pt x="740" y="0"/>
                    </a:cubicBezTo>
                    <a:cubicBezTo>
                      <a:pt x="0" y="741"/>
                      <a:pt x="0" y="741"/>
                      <a:pt x="0" y="741"/>
                    </a:cubicBezTo>
                    <a:lnTo>
                      <a:pt x="964" y="1101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4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TextBox 18">
                <a:extLst>
                  <a:ext uri="{FF2B5EF4-FFF2-40B4-BE49-F238E27FC236}">
                    <a16:creationId xmlns:a16="http://schemas.microsoft.com/office/drawing/2014/main" id="{0D61B248-A0CC-4858-8968-318061FFA595}"/>
                  </a:ext>
                </a:extLst>
              </p:cNvPr>
              <p:cNvSpPr txBox="1"/>
              <p:nvPr/>
            </p:nvSpPr>
            <p:spPr>
              <a:xfrm>
                <a:off x="7381729" y="3274534"/>
                <a:ext cx="100860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开发</a:t>
                </a:r>
                <a:endParaRPr lang="en-GB" sz="32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A83AC8B-4A4D-48A0-B250-99D0F692C298}"/>
                </a:ext>
              </a:extLst>
            </p:cNvPr>
            <p:cNvGrpSpPr/>
            <p:nvPr/>
          </p:nvGrpSpPr>
          <p:grpSpPr>
            <a:xfrm>
              <a:off x="5724068" y="4141040"/>
              <a:ext cx="2819138" cy="2151542"/>
              <a:chOff x="5419890" y="4180614"/>
              <a:chExt cx="2819138" cy="2151542"/>
            </a:xfrm>
          </p:grpSpPr>
          <p:sp>
            <p:nvSpPr>
              <p:cNvPr id="27" name="Freeform 1176">
                <a:extLst>
                  <a:ext uri="{FF2B5EF4-FFF2-40B4-BE49-F238E27FC236}">
                    <a16:creationId xmlns:a16="http://schemas.microsoft.com/office/drawing/2014/main" id="{615752AF-1E5D-4B9F-8809-D98374E0D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9890" y="4180614"/>
                <a:ext cx="2819138" cy="2151542"/>
              </a:xfrm>
              <a:custGeom>
                <a:avLst/>
                <a:gdLst>
                  <a:gd name="T0" fmla="*/ 353 w 1330"/>
                  <a:gd name="T1" fmla="*/ 0 h 1015"/>
                  <a:gd name="T2" fmla="*/ 0 w 1330"/>
                  <a:gd name="T3" fmla="*/ 934 h 1015"/>
                  <a:gd name="T4" fmla="*/ 792 w 1330"/>
                  <a:gd name="T5" fmla="*/ 889 h 1015"/>
                  <a:gd name="T6" fmla="*/ 1330 w 1330"/>
                  <a:gd name="T7" fmla="*/ 370 h 1015"/>
                  <a:gd name="T8" fmla="*/ 353 w 1330"/>
                  <a:gd name="T9" fmla="*/ 0 h 1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0" h="1015">
                    <a:moveTo>
                      <a:pt x="353" y="0"/>
                    </a:moveTo>
                    <a:cubicBezTo>
                      <a:pt x="0" y="934"/>
                      <a:pt x="0" y="934"/>
                      <a:pt x="0" y="934"/>
                    </a:cubicBezTo>
                    <a:cubicBezTo>
                      <a:pt x="252" y="1015"/>
                      <a:pt x="533" y="1006"/>
                      <a:pt x="792" y="889"/>
                    </a:cubicBezTo>
                    <a:cubicBezTo>
                      <a:pt x="1036" y="779"/>
                      <a:pt x="1220" y="592"/>
                      <a:pt x="1330" y="370"/>
                    </a:cubicBezTo>
                    <a:lnTo>
                      <a:pt x="353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4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TextBox 15">
                <a:extLst>
                  <a:ext uri="{FF2B5EF4-FFF2-40B4-BE49-F238E27FC236}">
                    <a16:creationId xmlns:a16="http://schemas.microsoft.com/office/drawing/2014/main" id="{FDE6F0A0-618D-43AF-A945-6DC78831A9E9}"/>
                  </a:ext>
                </a:extLst>
              </p:cNvPr>
              <p:cNvSpPr txBox="1"/>
              <p:nvPr/>
            </p:nvSpPr>
            <p:spPr>
              <a:xfrm>
                <a:off x="6287082" y="5246255"/>
                <a:ext cx="100860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运维</a:t>
                </a:r>
                <a:endParaRPr lang="en-GB" sz="32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" name="Group 23">
              <a:extLst>
                <a:ext uri="{FF2B5EF4-FFF2-40B4-BE49-F238E27FC236}">
                  <a16:creationId xmlns:a16="http://schemas.microsoft.com/office/drawing/2014/main" id="{46A59E0C-0069-4B1E-A2C2-775721C73851}"/>
                </a:ext>
              </a:extLst>
            </p:cNvPr>
            <p:cNvGrpSpPr/>
            <p:nvPr/>
          </p:nvGrpSpPr>
          <p:grpSpPr>
            <a:xfrm>
              <a:off x="3994590" y="2394537"/>
              <a:ext cx="2121075" cy="1746503"/>
              <a:chOff x="3690412" y="2434111"/>
              <a:chExt cx="2121075" cy="1746503"/>
            </a:xfrm>
          </p:grpSpPr>
          <p:sp>
            <p:nvSpPr>
              <p:cNvPr id="35" name="Freeform 1177">
                <a:extLst>
                  <a:ext uri="{FF2B5EF4-FFF2-40B4-BE49-F238E27FC236}">
                    <a16:creationId xmlns:a16="http://schemas.microsoft.com/office/drawing/2014/main" id="{F9AC7C22-0041-4358-A37B-03BECDE63B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0412" y="2434111"/>
                <a:ext cx="2121075" cy="1746503"/>
              </a:xfrm>
              <a:custGeom>
                <a:avLst/>
                <a:gdLst>
                  <a:gd name="T0" fmla="*/ 292 w 1001"/>
                  <a:gd name="T1" fmla="*/ 0 h 824"/>
                  <a:gd name="T2" fmla="*/ 47 w 1001"/>
                  <a:gd name="T3" fmla="*/ 824 h 824"/>
                  <a:gd name="T4" fmla="*/ 1001 w 1001"/>
                  <a:gd name="T5" fmla="*/ 707 h 824"/>
                  <a:gd name="T6" fmla="*/ 292 w 1001"/>
                  <a:gd name="T7" fmla="*/ 0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01" h="824">
                    <a:moveTo>
                      <a:pt x="292" y="0"/>
                    </a:moveTo>
                    <a:cubicBezTo>
                      <a:pt x="145" y="162"/>
                      <a:pt x="0" y="477"/>
                      <a:pt x="47" y="824"/>
                    </a:cubicBezTo>
                    <a:cubicBezTo>
                      <a:pt x="1001" y="707"/>
                      <a:pt x="1001" y="707"/>
                      <a:pt x="1001" y="707"/>
                    </a:cubicBezTo>
                    <a:lnTo>
                      <a:pt x="29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TextBox 17">
                <a:extLst>
                  <a:ext uri="{FF2B5EF4-FFF2-40B4-BE49-F238E27FC236}">
                    <a16:creationId xmlns:a16="http://schemas.microsoft.com/office/drawing/2014/main" id="{91E678FB-916B-432C-BA81-E00C1D9B8624}"/>
                  </a:ext>
                </a:extLst>
              </p:cNvPr>
              <p:cNvSpPr txBox="1"/>
              <p:nvPr/>
            </p:nvSpPr>
            <p:spPr>
              <a:xfrm>
                <a:off x="3866749" y="3097917"/>
                <a:ext cx="100540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运营</a:t>
                </a:r>
                <a:endParaRPr lang="en-GB" sz="32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8" name="Group 22">
              <a:extLst>
                <a:ext uri="{FF2B5EF4-FFF2-40B4-BE49-F238E27FC236}">
                  <a16:creationId xmlns:a16="http://schemas.microsoft.com/office/drawing/2014/main" id="{E73DB5C3-A7EE-4B32-BDF3-80A54067A425}"/>
                </a:ext>
              </a:extLst>
            </p:cNvPr>
            <p:cNvGrpSpPr/>
            <p:nvPr/>
          </p:nvGrpSpPr>
          <p:grpSpPr>
            <a:xfrm>
              <a:off x="4108932" y="4141040"/>
              <a:ext cx="2121971" cy="1831633"/>
              <a:chOff x="3853503" y="4197640"/>
              <a:chExt cx="2121971" cy="1831633"/>
            </a:xfrm>
            <a:solidFill>
              <a:srgbClr val="FF3399"/>
            </a:solidFill>
          </p:grpSpPr>
          <p:sp>
            <p:nvSpPr>
              <p:cNvPr id="43" name="Freeform 1178">
                <a:extLst>
                  <a:ext uri="{FF2B5EF4-FFF2-40B4-BE49-F238E27FC236}">
                    <a16:creationId xmlns:a16="http://schemas.microsoft.com/office/drawing/2014/main" id="{890FAD39-9590-49CA-A5BA-4412185432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3503" y="4197640"/>
                <a:ext cx="2121971" cy="1831633"/>
              </a:xfrm>
              <a:custGeom>
                <a:avLst/>
                <a:gdLst>
                  <a:gd name="T0" fmla="*/ 0 w 1001"/>
                  <a:gd name="T1" fmla="*/ 158 h 864"/>
                  <a:gd name="T2" fmla="*/ 579 w 1001"/>
                  <a:gd name="T3" fmla="*/ 864 h 864"/>
                  <a:gd name="T4" fmla="*/ 1001 w 1001"/>
                  <a:gd name="T5" fmla="*/ 0 h 864"/>
                  <a:gd name="T6" fmla="*/ 0 w 1001"/>
                  <a:gd name="T7" fmla="*/ 158 h 8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01" h="864">
                    <a:moveTo>
                      <a:pt x="0" y="158"/>
                    </a:moveTo>
                    <a:cubicBezTo>
                      <a:pt x="68" y="414"/>
                      <a:pt x="262" y="714"/>
                      <a:pt x="579" y="864"/>
                    </a:cubicBezTo>
                    <a:cubicBezTo>
                      <a:pt x="1001" y="0"/>
                      <a:pt x="1001" y="0"/>
                      <a:pt x="1001" y="0"/>
                    </a:cubicBezTo>
                    <a:lnTo>
                      <a:pt x="0" y="15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4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TextBox 16">
                <a:extLst>
                  <a:ext uri="{FF2B5EF4-FFF2-40B4-BE49-F238E27FC236}">
                    <a16:creationId xmlns:a16="http://schemas.microsoft.com/office/drawing/2014/main" id="{0226EF1A-87F5-4B5C-9C8D-4357DA71DB61}"/>
                  </a:ext>
                </a:extLst>
              </p:cNvPr>
              <p:cNvSpPr txBox="1"/>
              <p:nvPr/>
            </p:nvSpPr>
            <p:spPr>
              <a:xfrm>
                <a:off x="4221492" y="4699660"/>
                <a:ext cx="100860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推广</a:t>
                </a:r>
                <a:endParaRPr lang="en-GB" sz="32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5" name="Group 10">
              <a:extLst>
                <a:ext uri="{FF2B5EF4-FFF2-40B4-BE49-F238E27FC236}">
                  <a16:creationId xmlns:a16="http://schemas.microsoft.com/office/drawing/2014/main" id="{972C8BA3-34B7-4426-AF2A-824F7FF36F8C}"/>
                </a:ext>
              </a:extLst>
            </p:cNvPr>
            <p:cNvGrpSpPr/>
            <p:nvPr/>
          </p:nvGrpSpPr>
          <p:grpSpPr>
            <a:xfrm>
              <a:off x="5126258" y="2608803"/>
              <a:ext cx="2608891" cy="2608891"/>
              <a:chOff x="4791554" y="2653936"/>
              <a:chExt cx="2608891" cy="2608891"/>
            </a:xfrm>
          </p:grpSpPr>
          <p:sp>
            <p:nvSpPr>
              <p:cNvPr id="46" name="Oval 9">
                <a:extLst>
                  <a:ext uri="{FF2B5EF4-FFF2-40B4-BE49-F238E27FC236}">
                    <a16:creationId xmlns:a16="http://schemas.microsoft.com/office/drawing/2014/main" id="{EE526FD3-0A25-4377-B17C-CD5D388AA7BD}"/>
                  </a:ext>
                </a:extLst>
              </p:cNvPr>
              <p:cNvSpPr/>
              <p:nvPr/>
            </p:nvSpPr>
            <p:spPr>
              <a:xfrm>
                <a:off x="4791554" y="2653936"/>
                <a:ext cx="2608891" cy="2608891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TextBox 11">
                <a:extLst>
                  <a:ext uri="{FF2B5EF4-FFF2-40B4-BE49-F238E27FC236}">
                    <a16:creationId xmlns:a16="http://schemas.microsoft.com/office/drawing/2014/main" id="{DDD35988-466E-4423-A5B3-4981F2F3E336}"/>
                  </a:ext>
                </a:extLst>
              </p:cNvPr>
              <p:cNvSpPr txBox="1"/>
              <p:nvPr/>
            </p:nvSpPr>
            <p:spPr>
              <a:xfrm>
                <a:off x="5360826" y="3906938"/>
                <a:ext cx="1540710" cy="9088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solidFill>
                      <a:schemeClr val="bg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平安智慧</a:t>
                </a:r>
                <a:endParaRPr lang="en-US" altLang="zh-CN" sz="3200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3200" b="1" dirty="0">
                    <a:solidFill>
                      <a:schemeClr val="bg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一卡通</a:t>
                </a:r>
                <a:endParaRPr lang="en-GB" sz="3200" b="1" dirty="0">
                  <a:solidFill>
                    <a:schemeClr val="bg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12">
                <a:extLst>
                  <a:ext uri="{FF2B5EF4-FFF2-40B4-BE49-F238E27FC236}">
                    <a16:creationId xmlns:a16="http://schemas.microsoft.com/office/drawing/2014/main" id="{C6C2CA7A-8F40-4733-A515-237AEE2701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42336" y="3065147"/>
                <a:ext cx="977687" cy="790472"/>
              </a:xfrm>
              <a:custGeom>
                <a:avLst/>
                <a:gdLst>
                  <a:gd name="T0" fmla="*/ 86 w 109"/>
                  <a:gd name="T1" fmla="*/ 88 h 88"/>
                  <a:gd name="T2" fmla="*/ 84 w 109"/>
                  <a:gd name="T3" fmla="*/ 44 h 88"/>
                  <a:gd name="T4" fmla="*/ 80 w 109"/>
                  <a:gd name="T5" fmla="*/ 71 h 88"/>
                  <a:gd name="T6" fmla="*/ 109 w 109"/>
                  <a:gd name="T7" fmla="*/ 0 h 88"/>
                  <a:gd name="T8" fmla="*/ 92 w 109"/>
                  <a:gd name="T9" fmla="*/ 33 h 88"/>
                  <a:gd name="T10" fmla="*/ 80 w 109"/>
                  <a:gd name="T11" fmla="*/ 25 h 88"/>
                  <a:gd name="T12" fmla="*/ 67 w 109"/>
                  <a:gd name="T13" fmla="*/ 68 h 88"/>
                  <a:gd name="T14" fmla="*/ 37 w 109"/>
                  <a:gd name="T15" fmla="*/ 73 h 88"/>
                  <a:gd name="T16" fmla="*/ 19 w 109"/>
                  <a:gd name="T17" fmla="*/ 63 h 88"/>
                  <a:gd name="T18" fmla="*/ 0 w 109"/>
                  <a:gd name="T19" fmla="*/ 56 h 88"/>
                  <a:gd name="T20" fmla="*/ 25 w 109"/>
                  <a:gd name="T21" fmla="*/ 48 h 88"/>
                  <a:gd name="T22" fmla="*/ 30 w 109"/>
                  <a:gd name="T23" fmla="*/ 57 h 88"/>
                  <a:gd name="T24" fmla="*/ 44 w 109"/>
                  <a:gd name="T25" fmla="*/ 29 h 88"/>
                  <a:gd name="T26" fmla="*/ 66 w 109"/>
                  <a:gd name="T27" fmla="*/ 50 h 88"/>
                  <a:gd name="T28" fmla="*/ 68 w 109"/>
                  <a:gd name="T29" fmla="*/ 18 h 88"/>
                  <a:gd name="T30" fmla="*/ 78 w 109"/>
                  <a:gd name="T31" fmla="*/ 12 h 88"/>
                  <a:gd name="T32" fmla="*/ 90 w 109"/>
                  <a:gd name="T33" fmla="*/ 1 h 88"/>
                  <a:gd name="T34" fmla="*/ 22 w 109"/>
                  <a:gd name="T35" fmla="*/ 88 h 88"/>
                  <a:gd name="T36" fmla="*/ 29 w 109"/>
                  <a:gd name="T37" fmla="*/ 80 h 88"/>
                  <a:gd name="T38" fmla="*/ 22 w 109"/>
                  <a:gd name="T39" fmla="*/ 79 h 88"/>
                  <a:gd name="T40" fmla="*/ 11 w 109"/>
                  <a:gd name="T41" fmla="*/ 88 h 88"/>
                  <a:gd name="T42" fmla="*/ 17 w 109"/>
                  <a:gd name="T43" fmla="*/ 71 h 88"/>
                  <a:gd name="T44" fmla="*/ 11 w 109"/>
                  <a:gd name="T45" fmla="*/ 73 h 88"/>
                  <a:gd name="T46" fmla="*/ 34 w 109"/>
                  <a:gd name="T47" fmla="*/ 88 h 88"/>
                  <a:gd name="T48" fmla="*/ 40 w 109"/>
                  <a:gd name="T49" fmla="*/ 79 h 88"/>
                  <a:gd name="T50" fmla="*/ 34 w 109"/>
                  <a:gd name="T51" fmla="*/ 80 h 88"/>
                  <a:gd name="T52" fmla="*/ 45 w 109"/>
                  <a:gd name="T53" fmla="*/ 88 h 88"/>
                  <a:gd name="T54" fmla="*/ 52 w 109"/>
                  <a:gd name="T55" fmla="*/ 63 h 88"/>
                  <a:gd name="T56" fmla="*/ 45 w 109"/>
                  <a:gd name="T57" fmla="*/ 69 h 88"/>
                  <a:gd name="T58" fmla="*/ 57 w 109"/>
                  <a:gd name="T59" fmla="*/ 88 h 88"/>
                  <a:gd name="T60" fmla="*/ 63 w 109"/>
                  <a:gd name="T61" fmla="*/ 73 h 88"/>
                  <a:gd name="T62" fmla="*/ 57 w 109"/>
                  <a:gd name="T63" fmla="*/ 88 h 88"/>
                  <a:gd name="T64" fmla="*/ 75 w 109"/>
                  <a:gd name="T65" fmla="*/ 88 h 88"/>
                  <a:gd name="T66" fmla="*/ 68 w 109"/>
                  <a:gd name="T67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9" h="88">
                    <a:moveTo>
                      <a:pt x="80" y="88"/>
                    </a:moveTo>
                    <a:cubicBezTo>
                      <a:pt x="86" y="88"/>
                      <a:pt x="86" y="88"/>
                      <a:pt x="86" y="88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2" y="70"/>
                      <a:pt x="82" y="70"/>
                      <a:pt x="82" y="70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80" y="88"/>
                      <a:pt x="80" y="88"/>
                      <a:pt x="80" y="88"/>
                    </a:cubicBezTo>
                    <a:close/>
                    <a:moveTo>
                      <a:pt x="109" y="0"/>
                    </a:moveTo>
                    <a:cubicBezTo>
                      <a:pt x="100" y="17"/>
                      <a:pt x="100" y="17"/>
                      <a:pt x="100" y="17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84" y="22"/>
                      <a:pt x="84" y="22"/>
                      <a:pt x="84" y="22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66" y="50"/>
                      <a:pt x="66" y="50"/>
                      <a:pt x="66" y="50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18"/>
                      <a:pt x="68" y="18"/>
                      <a:pt x="68" y="18"/>
                    </a:cubicBezTo>
                    <a:cubicBezTo>
                      <a:pt x="71" y="16"/>
                      <a:pt x="71" y="16"/>
                      <a:pt x="71" y="16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2" y="2"/>
                      <a:pt x="72" y="2"/>
                      <a:pt x="72" y="2"/>
                    </a:cubicBezTo>
                    <a:cubicBezTo>
                      <a:pt x="90" y="1"/>
                      <a:pt x="90" y="1"/>
                      <a:pt x="90" y="1"/>
                    </a:cubicBezTo>
                    <a:cubicBezTo>
                      <a:pt x="109" y="0"/>
                      <a:pt x="109" y="0"/>
                      <a:pt x="109" y="0"/>
                    </a:cubicBezTo>
                    <a:close/>
                    <a:moveTo>
                      <a:pt x="22" y="88"/>
                    </a:moveTo>
                    <a:cubicBezTo>
                      <a:pt x="24" y="88"/>
                      <a:pt x="27" y="88"/>
                      <a:pt x="29" y="88"/>
                    </a:cubicBezTo>
                    <a:cubicBezTo>
                      <a:pt x="29" y="80"/>
                      <a:pt x="29" y="80"/>
                      <a:pt x="29" y="80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2" y="88"/>
                      <a:pt x="22" y="88"/>
                      <a:pt x="22" y="88"/>
                    </a:cubicBezTo>
                    <a:close/>
                    <a:moveTo>
                      <a:pt x="11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1" y="73"/>
                      <a:pt x="11" y="73"/>
                      <a:pt x="11" y="73"/>
                    </a:cubicBezTo>
                    <a:cubicBezTo>
                      <a:pt x="11" y="88"/>
                      <a:pt x="11" y="88"/>
                      <a:pt x="11" y="88"/>
                    </a:cubicBezTo>
                    <a:close/>
                    <a:moveTo>
                      <a:pt x="34" y="88"/>
                    </a:moveTo>
                    <a:cubicBezTo>
                      <a:pt x="36" y="88"/>
                      <a:pt x="38" y="88"/>
                      <a:pt x="40" y="88"/>
                    </a:cubicBezTo>
                    <a:cubicBezTo>
                      <a:pt x="40" y="79"/>
                      <a:pt x="40" y="79"/>
                      <a:pt x="40" y="79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88"/>
                      <a:pt x="34" y="88"/>
                      <a:pt x="34" y="88"/>
                    </a:cubicBezTo>
                    <a:close/>
                    <a:moveTo>
                      <a:pt x="45" y="88"/>
                    </a:moveTo>
                    <a:cubicBezTo>
                      <a:pt x="47" y="88"/>
                      <a:pt x="50" y="88"/>
                      <a:pt x="52" y="88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49" y="60"/>
                      <a:pt x="49" y="60"/>
                      <a:pt x="49" y="60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5" y="88"/>
                      <a:pt x="45" y="88"/>
                      <a:pt x="45" y="88"/>
                    </a:cubicBezTo>
                    <a:close/>
                    <a:moveTo>
                      <a:pt x="57" y="88"/>
                    </a:moveTo>
                    <a:cubicBezTo>
                      <a:pt x="59" y="88"/>
                      <a:pt x="61" y="88"/>
                      <a:pt x="63" y="88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7" y="88"/>
                      <a:pt x="57" y="88"/>
                      <a:pt x="57" y="88"/>
                    </a:cubicBezTo>
                    <a:close/>
                    <a:moveTo>
                      <a:pt x="68" y="88"/>
                    </a:moveTo>
                    <a:cubicBezTo>
                      <a:pt x="70" y="88"/>
                      <a:pt x="73" y="88"/>
                      <a:pt x="75" y="88"/>
                    </a:cubicBezTo>
                    <a:cubicBezTo>
                      <a:pt x="75" y="72"/>
                      <a:pt x="75" y="72"/>
                      <a:pt x="75" y="72"/>
                    </a:cubicBezTo>
                    <a:cubicBezTo>
                      <a:pt x="68" y="75"/>
                      <a:pt x="68" y="75"/>
                      <a:pt x="68" y="75"/>
                    </a:cubicBezTo>
                    <a:lnTo>
                      <a:pt x="68" y="8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0" name="Title 1">
            <a:extLst>
              <a:ext uri="{FF2B5EF4-FFF2-40B4-BE49-F238E27FC236}">
                <a16:creationId xmlns:a16="http://schemas.microsoft.com/office/drawing/2014/main" id="{E316FF96-0C33-4CF5-8BC4-C34E6DD515F6}"/>
              </a:ext>
            </a:extLst>
          </p:cNvPr>
          <p:cNvSpPr txBox="1">
            <a:spLocks/>
          </p:cNvSpPr>
          <p:nvPr/>
        </p:nvSpPr>
        <p:spPr>
          <a:xfrm>
            <a:off x="907774" y="177008"/>
            <a:ext cx="10515600" cy="69763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关于平安智慧一卡通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118ECCA8-F5D5-4C4D-AB1B-7FCA79D01362}"/>
              </a:ext>
            </a:extLst>
          </p:cNvPr>
          <p:cNvSpPr/>
          <p:nvPr/>
        </p:nvSpPr>
        <p:spPr>
          <a:xfrm>
            <a:off x="6114989" y="2676533"/>
            <a:ext cx="4709044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开放产品技术平台，所有功能均可可快速对接与上线应用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6DF22B1-19F3-41B5-B13F-C9DE30B60FCC}"/>
              </a:ext>
            </a:extLst>
          </p:cNvPr>
          <p:cNvSpPr/>
          <p:nvPr/>
        </p:nvSpPr>
        <p:spPr>
          <a:xfrm>
            <a:off x="6096000" y="3884269"/>
            <a:ext cx="4709044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整合平安智慧城市内的核心资源，不仅仅是交通乘车，涵盖各类公共服务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22C67AE-20FD-4D2B-AADE-ADEA49DAF43D}"/>
              </a:ext>
            </a:extLst>
          </p:cNvPr>
          <p:cNvSpPr/>
          <p:nvPr/>
        </p:nvSpPr>
        <p:spPr>
          <a:xfrm>
            <a:off x="6096000" y="1468797"/>
            <a:ext cx="4709044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完整的一卡通功能体系，涵盖手机空发、二维码乘车等应用场景，实现移动化、用户化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A7485ED0-C32B-4278-A6C5-5EDFC9D995CA}"/>
              </a:ext>
            </a:extLst>
          </p:cNvPr>
          <p:cNvSpPr/>
          <p:nvPr/>
        </p:nvSpPr>
        <p:spPr>
          <a:xfrm>
            <a:off x="6096000" y="5093034"/>
            <a:ext cx="4709044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导入更丰富的平安体系内的服务，建立自生长的生态，全面流量变现，如金融、保险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内容占位符 101">
            <a:extLst>
              <a:ext uri="{FF2B5EF4-FFF2-40B4-BE49-F238E27FC236}">
                <a16:creationId xmlns:a16="http://schemas.microsoft.com/office/drawing/2014/main" id="{54CF2DAB-D403-4B11-BB07-87A8825D55AD}"/>
              </a:ext>
            </a:extLst>
          </p:cNvPr>
          <p:cNvSpPr txBox="1">
            <a:spLocks/>
          </p:cNvSpPr>
          <p:nvPr/>
        </p:nvSpPr>
        <p:spPr>
          <a:xfrm>
            <a:off x="1195388" y="801094"/>
            <a:ext cx="9801225" cy="313603"/>
          </a:xfrm>
          <a:prstGeom prst="rect">
            <a:avLst/>
          </a:prstGeom>
        </p:spPr>
        <p:txBody>
          <a:bodyPr anchor="ctr" anchorCtr="0"/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/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/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具备完整的产品与运营体系</a:t>
            </a:r>
          </a:p>
        </p:txBody>
      </p:sp>
    </p:spTree>
    <p:extLst>
      <p:ext uri="{BB962C8B-B14F-4D97-AF65-F5344CB8AC3E}">
        <p14:creationId xmlns:p14="http://schemas.microsoft.com/office/powerpoint/2010/main" val="1593330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CBAE9A15-791D-482A-BB0B-354223651A36}"/>
              </a:ext>
            </a:extLst>
          </p:cNvPr>
          <p:cNvSpPr txBox="1">
            <a:spLocks/>
          </p:cNvSpPr>
          <p:nvPr/>
        </p:nvSpPr>
        <p:spPr>
          <a:xfrm>
            <a:off x="1219014" y="2222824"/>
            <a:ext cx="2155426" cy="16980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结合平安见证宝产品，实现</a:t>
            </a:r>
            <a:r>
              <a:rPr lang="zh-CN" altLang="en-US" sz="1400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通的企业银行化，构建自己的支付体系</a:t>
            </a:r>
            <a:r>
              <a:rPr lang="zh-CN" altLang="en-US" sz="1400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，推出</a:t>
            </a:r>
            <a:r>
              <a:rPr lang="zh-CN" altLang="en-US" sz="14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预付费二维码乘车产品，获取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沉淀资金</a:t>
            </a:r>
            <a:endParaRPr kumimoji="0" lang="en-AU" sz="1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 Placeholder 29">
            <a:extLst>
              <a:ext uri="{FF2B5EF4-FFF2-40B4-BE49-F238E27FC236}">
                <a16:creationId xmlns:a16="http://schemas.microsoft.com/office/drawing/2014/main" id="{DCAFD3BA-01D8-4AEA-80E7-FD0DA64DB7F9}"/>
              </a:ext>
            </a:extLst>
          </p:cNvPr>
          <p:cNvSpPr txBox="1">
            <a:spLocks/>
          </p:cNvSpPr>
          <p:nvPr/>
        </p:nvSpPr>
        <p:spPr>
          <a:xfrm>
            <a:off x="1219015" y="1504788"/>
            <a:ext cx="2333067" cy="73897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支付体系建设与资金收益</a:t>
            </a: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268095F1-7946-4F54-9C4D-6B2BCAADDEE8}"/>
              </a:ext>
            </a:extLst>
          </p:cNvPr>
          <p:cNvSpPr txBox="1">
            <a:spLocks/>
          </p:cNvSpPr>
          <p:nvPr/>
        </p:nvSpPr>
        <p:spPr>
          <a:xfrm>
            <a:off x="4904966" y="4681104"/>
            <a:ext cx="2148693" cy="15482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联合平安智慧城市，将夏都通乘车码以及用户钱包接入更多的市民应用与支付场景，成为西宁市民通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 Placeholder 29">
            <a:extLst>
              <a:ext uri="{FF2B5EF4-FFF2-40B4-BE49-F238E27FC236}">
                <a16:creationId xmlns:a16="http://schemas.microsoft.com/office/drawing/2014/main" id="{4EA24520-2A93-455D-8199-2FB26D9E404B}"/>
              </a:ext>
            </a:extLst>
          </p:cNvPr>
          <p:cNvSpPr txBox="1">
            <a:spLocks/>
          </p:cNvSpPr>
          <p:nvPr/>
        </p:nvSpPr>
        <p:spPr>
          <a:xfrm>
            <a:off x="4904967" y="4275309"/>
            <a:ext cx="2148694" cy="414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3F5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服务联合运营</a:t>
            </a: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rgbClr val="FF3F5F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0ABB514D-A488-4CC2-88F8-4B0CC6849DA9}"/>
              </a:ext>
            </a:extLst>
          </p:cNvPr>
          <p:cNvSpPr txBox="1">
            <a:spLocks/>
          </p:cNvSpPr>
          <p:nvPr/>
        </p:nvSpPr>
        <p:spPr>
          <a:xfrm>
            <a:off x="4881129" y="2127942"/>
            <a:ext cx="2155426" cy="144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提供平安体系内的完整的商业资源与体系，让夏都通快速构建自身的商业应用生态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53BCA3E0-A12E-4D5B-81B0-8C8C3D75B4F3}"/>
              </a:ext>
            </a:extLst>
          </p:cNvPr>
          <p:cNvSpPr txBox="1">
            <a:spLocks/>
          </p:cNvSpPr>
          <p:nvPr/>
        </p:nvSpPr>
        <p:spPr>
          <a:xfrm>
            <a:off x="4881129" y="1582555"/>
            <a:ext cx="2199178" cy="414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zh-CN" altLang="en-US" sz="2400" dirty="0">
                <a:solidFill>
                  <a:srgbClr val="2993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商业资源支持</a:t>
            </a:r>
            <a:endParaRPr kumimoji="0" lang="en-AU" b="0" i="0" u="none" strike="noStrike" kern="1200" cap="none" spc="0" normalizeH="0" baseline="0" noProof="0" dirty="0">
              <a:ln>
                <a:noFill/>
              </a:ln>
              <a:solidFill>
                <a:srgbClr val="2AC2AC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B76CAB2B-3D30-4B17-9981-5409BEC8E9AC}"/>
              </a:ext>
            </a:extLst>
          </p:cNvPr>
          <p:cNvSpPr txBox="1">
            <a:spLocks/>
          </p:cNvSpPr>
          <p:nvPr/>
        </p:nvSpPr>
        <p:spPr>
          <a:xfrm>
            <a:off x="1195424" y="4729511"/>
            <a:ext cx="2148692" cy="1356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提供平安智慧城产品及技术力量，快速帮助夏都通上线乘车码、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NFC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充值、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NFC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空发虚拟卡等业务</a:t>
            </a:r>
            <a:endParaRPr lang="en-AU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 Placeholder 29">
            <a:extLst>
              <a:ext uri="{FF2B5EF4-FFF2-40B4-BE49-F238E27FC236}">
                <a16:creationId xmlns:a16="http://schemas.microsoft.com/office/drawing/2014/main" id="{650F1176-FED2-485E-BC28-C7D37AE239EE}"/>
              </a:ext>
            </a:extLst>
          </p:cNvPr>
          <p:cNvSpPr txBox="1">
            <a:spLocks/>
          </p:cNvSpPr>
          <p:nvPr/>
        </p:nvSpPr>
        <p:spPr>
          <a:xfrm>
            <a:off x="1195424" y="4275309"/>
            <a:ext cx="2499964" cy="414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sz="2400" dirty="0">
                <a:solidFill>
                  <a:srgbClr val="2AC2A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产品技术支持</a:t>
            </a:r>
            <a:endParaRPr lang="en-AU" altLang="zh-CN" sz="2400" dirty="0">
              <a:solidFill>
                <a:srgbClr val="2AC2A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5F1FB95-C761-4593-99DB-18157C41CEED}"/>
              </a:ext>
            </a:extLst>
          </p:cNvPr>
          <p:cNvGrpSpPr/>
          <p:nvPr/>
        </p:nvGrpSpPr>
        <p:grpSpPr>
          <a:xfrm>
            <a:off x="7676706" y="2008058"/>
            <a:ext cx="3827878" cy="3697410"/>
            <a:chOff x="7094122" y="1847256"/>
            <a:chExt cx="4419600" cy="4268964"/>
          </a:xfrm>
        </p:grpSpPr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A1890033-DEA7-4E18-8179-307E94E928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94122" y="4821042"/>
              <a:ext cx="4419600" cy="1295178"/>
            </a:xfrm>
            <a:custGeom>
              <a:avLst/>
              <a:gdLst/>
              <a:ahLst/>
              <a:cxnLst>
                <a:cxn ang="0">
                  <a:pos x="1192" y="292"/>
                </a:cxn>
                <a:cxn ang="0">
                  <a:pos x="583" y="487"/>
                </a:cxn>
                <a:cxn ang="0">
                  <a:pos x="353" y="565"/>
                </a:cxn>
                <a:cxn ang="0">
                  <a:pos x="108" y="713"/>
                </a:cxn>
                <a:cxn ang="0">
                  <a:pos x="274" y="663"/>
                </a:cxn>
                <a:cxn ang="0">
                  <a:pos x="292" y="698"/>
                </a:cxn>
                <a:cxn ang="0">
                  <a:pos x="289" y="769"/>
                </a:cxn>
                <a:cxn ang="0">
                  <a:pos x="476" y="566"/>
                </a:cxn>
                <a:cxn ang="0">
                  <a:pos x="385" y="681"/>
                </a:cxn>
                <a:cxn ang="0">
                  <a:pos x="493" y="658"/>
                </a:cxn>
                <a:cxn ang="0">
                  <a:pos x="558" y="929"/>
                </a:cxn>
                <a:cxn ang="0">
                  <a:pos x="634" y="856"/>
                </a:cxn>
                <a:cxn ang="0">
                  <a:pos x="685" y="969"/>
                </a:cxn>
                <a:cxn ang="0">
                  <a:pos x="829" y="634"/>
                </a:cxn>
                <a:cxn ang="0">
                  <a:pos x="845" y="590"/>
                </a:cxn>
                <a:cxn ang="0">
                  <a:pos x="837" y="812"/>
                </a:cxn>
                <a:cxn ang="0">
                  <a:pos x="917" y="887"/>
                </a:cxn>
                <a:cxn ang="0">
                  <a:pos x="913" y="1008"/>
                </a:cxn>
                <a:cxn ang="0">
                  <a:pos x="969" y="1030"/>
                </a:cxn>
                <a:cxn ang="0">
                  <a:pos x="1003" y="921"/>
                </a:cxn>
                <a:cxn ang="0">
                  <a:pos x="999" y="759"/>
                </a:cxn>
                <a:cxn ang="0">
                  <a:pos x="1027" y="668"/>
                </a:cxn>
                <a:cxn ang="0">
                  <a:pos x="1088" y="806"/>
                </a:cxn>
                <a:cxn ang="0">
                  <a:pos x="1159" y="975"/>
                </a:cxn>
                <a:cxn ang="0">
                  <a:pos x="1201" y="878"/>
                </a:cxn>
                <a:cxn ang="0">
                  <a:pos x="1185" y="686"/>
                </a:cxn>
                <a:cxn ang="0">
                  <a:pos x="1276" y="913"/>
                </a:cxn>
                <a:cxn ang="0">
                  <a:pos x="1376" y="783"/>
                </a:cxn>
                <a:cxn ang="0">
                  <a:pos x="1442" y="992"/>
                </a:cxn>
                <a:cxn ang="0">
                  <a:pos x="1488" y="802"/>
                </a:cxn>
                <a:cxn ang="0">
                  <a:pos x="1540" y="768"/>
                </a:cxn>
                <a:cxn ang="0">
                  <a:pos x="1540" y="703"/>
                </a:cxn>
                <a:cxn ang="0">
                  <a:pos x="1629" y="642"/>
                </a:cxn>
                <a:cxn ang="0">
                  <a:pos x="1801" y="725"/>
                </a:cxn>
                <a:cxn ang="0">
                  <a:pos x="1699" y="656"/>
                </a:cxn>
                <a:cxn ang="0">
                  <a:pos x="1773" y="641"/>
                </a:cxn>
                <a:cxn ang="0">
                  <a:pos x="1905" y="633"/>
                </a:cxn>
                <a:cxn ang="0">
                  <a:pos x="1938" y="550"/>
                </a:cxn>
                <a:cxn ang="0">
                  <a:pos x="558" y="730"/>
                </a:cxn>
                <a:cxn ang="0">
                  <a:pos x="780" y="465"/>
                </a:cxn>
                <a:cxn ang="0">
                  <a:pos x="692" y="685"/>
                </a:cxn>
                <a:cxn ang="0">
                  <a:pos x="707" y="770"/>
                </a:cxn>
                <a:cxn ang="0">
                  <a:pos x="819" y="606"/>
                </a:cxn>
                <a:cxn ang="0">
                  <a:pos x="779" y="547"/>
                </a:cxn>
                <a:cxn ang="0">
                  <a:pos x="957" y="585"/>
                </a:cxn>
                <a:cxn ang="0">
                  <a:pos x="1034" y="516"/>
                </a:cxn>
                <a:cxn ang="0">
                  <a:pos x="1171" y="620"/>
                </a:cxn>
                <a:cxn ang="0">
                  <a:pos x="1468" y="469"/>
                </a:cxn>
                <a:cxn ang="0">
                  <a:pos x="1246" y="675"/>
                </a:cxn>
                <a:cxn ang="0">
                  <a:pos x="1290" y="691"/>
                </a:cxn>
                <a:cxn ang="0">
                  <a:pos x="1413" y="691"/>
                </a:cxn>
                <a:cxn ang="0">
                  <a:pos x="1404" y="767"/>
                </a:cxn>
                <a:cxn ang="0">
                  <a:pos x="1434" y="736"/>
                </a:cxn>
                <a:cxn ang="0">
                  <a:pos x="1543" y="726"/>
                </a:cxn>
                <a:cxn ang="0">
                  <a:pos x="1573" y="640"/>
                </a:cxn>
                <a:cxn ang="0">
                  <a:pos x="1571" y="592"/>
                </a:cxn>
                <a:cxn ang="0">
                  <a:pos x="1440" y="582"/>
                </a:cxn>
                <a:cxn ang="0">
                  <a:pos x="1649" y="548"/>
                </a:cxn>
              </a:cxnLst>
              <a:rect l="0" t="0" r="r" b="b"/>
              <a:pathLst>
                <a:path w="2016" h="1175">
                  <a:moveTo>
                    <a:pt x="1950" y="511"/>
                  </a:moveTo>
                  <a:cubicBezTo>
                    <a:pt x="1972" y="503"/>
                    <a:pt x="1992" y="497"/>
                    <a:pt x="2016" y="502"/>
                  </a:cubicBezTo>
                  <a:cubicBezTo>
                    <a:pt x="2003" y="498"/>
                    <a:pt x="1990" y="497"/>
                    <a:pt x="1976" y="500"/>
                  </a:cubicBezTo>
                  <a:cubicBezTo>
                    <a:pt x="1958" y="503"/>
                    <a:pt x="1940" y="511"/>
                    <a:pt x="1921" y="511"/>
                  </a:cubicBezTo>
                  <a:cubicBezTo>
                    <a:pt x="1898" y="512"/>
                    <a:pt x="1876" y="504"/>
                    <a:pt x="1854" y="499"/>
                  </a:cubicBezTo>
                  <a:cubicBezTo>
                    <a:pt x="1795" y="487"/>
                    <a:pt x="1735" y="483"/>
                    <a:pt x="1676" y="473"/>
                  </a:cubicBezTo>
                  <a:cubicBezTo>
                    <a:pt x="1656" y="469"/>
                    <a:pt x="1636" y="468"/>
                    <a:pt x="1616" y="465"/>
                  </a:cubicBezTo>
                  <a:cubicBezTo>
                    <a:pt x="1588" y="460"/>
                    <a:pt x="1562" y="449"/>
                    <a:pt x="1535" y="440"/>
                  </a:cubicBezTo>
                  <a:cubicBezTo>
                    <a:pt x="1477" y="422"/>
                    <a:pt x="1419" y="405"/>
                    <a:pt x="1359" y="393"/>
                  </a:cubicBezTo>
                  <a:cubicBezTo>
                    <a:pt x="1325" y="386"/>
                    <a:pt x="1220" y="374"/>
                    <a:pt x="1192" y="292"/>
                  </a:cubicBezTo>
                  <a:cubicBezTo>
                    <a:pt x="1176" y="245"/>
                    <a:pt x="1149" y="232"/>
                    <a:pt x="1136" y="203"/>
                  </a:cubicBezTo>
                  <a:cubicBezTo>
                    <a:pt x="1129" y="188"/>
                    <a:pt x="1128" y="160"/>
                    <a:pt x="1127" y="0"/>
                  </a:cubicBezTo>
                  <a:cubicBezTo>
                    <a:pt x="906" y="0"/>
                    <a:pt x="906" y="0"/>
                    <a:pt x="906" y="0"/>
                  </a:cubicBezTo>
                  <a:cubicBezTo>
                    <a:pt x="905" y="144"/>
                    <a:pt x="904" y="134"/>
                    <a:pt x="904" y="148"/>
                  </a:cubicBezTo>
                  <a:cubicBezTo>
                    <a:pt x="903" y="177"/>
                    <a:pt x="908" y="206"/>
                    <a:pt x="902" y="235"/>
                  </a:cubicBezTo>
                  <a:cubicBezTo>
                    <a:pt x="894" y="272"/>
                    <a:pt x="875" y="290"/>
                    <a:pt x="847" y="312"/>
                  </a:cubicBezTo>
                  <a:cubicBezTo>
                    <a:pt x="785" y="359"/>
                    <a:pt x="721" y="404"/>
                    <a:pt x="662" y="454"/>
                  </a:cubicBezTo>
                  <a:cubicBezTo>
                    <a:pt x="656" y="460"/>
                    <a:pt x="650" y="465"/>
                    <a:pt x="644" y="471"/>
                  </a:cubicBezTo>
                  <a:cubicBezTo>
                    <a:pt x="638" y="476"/>
                    <a:pt x="631" y="477"/>
                    <a:pt x="624" y="479"/>
                  </a:cubicBezTo>
                  <a:cubicBezTo>
                    <a:pt x="611" y="482"/>
                    <a:pt x="597" y="485"/>
                    <a:pt x="583" y="487"/>
                  </a:cubicBezTo>
                  <a:cubicBezTo>
                    <a:pt x="562" y="490"/>
                    <a:pt x="543" y="497"/>
                    <a:pt x="524" y="506"/>
                  </a:cubicBezTo>
                  <a:cubicBezTo>
                    <a:pt x="495" y="520"/>
                    <a:pt x="468" y="537"/>
                    <a:pt x="436" y="544"/>
                  </a:cubicBezTo>
                  <a:cubicBezTo>
                    <a:pt x="404" y="550"/>
                    <a:pt x="371" y="539"/>
                    <a:pt x="339" y="542"/>
                  </a:cubicBezTo>
                  <a:cubicBezTo>
                    <a:pt x="283" y="547"/>
                    <a:pt x="227" y="565"/>
                    <a:pt x="172" y="577"/>
                  </a:cubicBezTo>
                  <a:cubicBezTo>
                    <a:pt x="115" y="589"/>
                    <a:pt x="53" y="565"/>
                    <a:pt x="0" y="597"/>
                  </a:cubicBezTo>
                  <a:cubicBezTo>
                    <a:pt x="52" y="570"/>
                    <a:pt x="106" y="596"/>
                    <a:pt x="161" y="590"/>
                  </a:cubicBezTo>
                  <a:cubicBezTo>
                    <a:pt x="126" y="608"/>
                    <a:pt x="94" y="628"/>
                    <a:pt x="53" y="627"/>
                  </a:cubicBezTo>
                  <a:cubicBezTo>
                    <a:pt x="106" y="632"/>
                    <a:pt x="146" y="600"/>
                    <a:pt x="194" y="586"/>
                  </a:cubicBezTo>
                  <a:cubicBezTo>
                    <a:pt x="219" y="579"/>
                    <a:pt x="246" y="577"/>
                    <a:pt x="271" y="573"/>
                  </a:cubicBezTo>
                  <a:cubicBezTo>
                    <a:pt x="298" y="568"/>
                    <a:pt x="326" y="563"/>
                    <a:pt x="353" y="565"/>
                  </a:cubicBezTo>
                  <a:cubicBezTo>
                    <a:pt x="306" y="579"/>
                    <a:pt x="265" y="607"/>
                    <a:pt x="219" y="623"/>
                  </a:cubicBezTo>
                  <a:cubicBezTo>
                    <a:pt x="182" y="635"/>
                    <a:pt x="145" y="637"/>
                    <a:pt x="106" y="635"/>
                  </a:cubicBezTo>
                  <a:cubicBezTo>
                    <a:pt x="133" y="638"/>
                    <a:pt x="159" y="639"/>
                    <a:pt x="186" y="637"/>
                  </a:cubicBezTo>
                  <a:cubicBezTo>
                    <a:pt x="180" y="658"/>
                    <a:pt x="157" y="666"/>
                    <a:pt x="138" y="672"/>
                  </a:cubicBezTo>
                  <a:cubicBezTo>
                    <a:pt x="155" y="668"/>
                    <a:pt x="174" y="663"/>
                    <a:pt x="184" y="648"/>
                  </a:cubicBezTo>
                  <a:cubicBezTo>
                    <a:pt x="187" y="645"/>
                    <a:pt x="189" y="640"/>
                    <a:pt x="191" y="636"/>
                  </a:cubicBezTo>
                  <a:cubicBezTo>
                    <a:pt x="196" y="635"/>
                    <a:pt x="202" y="635"/>
                    <a:pt x="207" y="633"/>
                  </a:cubicBezTo>
                  <a:cubicBezTo>
                    <a:pt x="219" y="631"/>
                    <a:pt x="231" y="628"/>
                    <a:pt x="242" y="624"/>
                  </a:cubicBezTo>
                  <a:cubicBezTo>
                    <a:pt x="220" y="645"/>
                    <a:pt x="202" y="669"/>
                    <a:pt x="181" y="690"/>
                  </a:cubicBezTo>
                  <a:cubicBezTo>
                    <a:pt x="162" y="709"/>
                    <a:pt x="135" y="729"/>
                    <a:pt x="108" y="713"/>
                  </a:cubicBezTo>
                  <a:cubicBezTo>
                    <a:pt x="123" y="723"/>
                    <a:pt x="140" y="722"/>
                    <a:pt x="156" y="714"/>
                  </a:cubicBezTo>
                  <a:cubicBezTo>
                    <a:pt x="155" y="729"/>
                    <a:pt x="157" y="740"/>
                    <a:pt x="150" y="754"/>
                  </a:cubicBezTo>
                  <a:cubicBezTo>
                    <a:pt x="143" y="768"/>
                    <a:pt x="134" y="781"/>
                    <a:pt x="129" y="796"/>
                  </a:cubicBezTo>
                  <a:cubicBezTo>
                    <a:pt x="137" y="776"/>
                    <a:pt x="153" y="761"/>
                    <a:pt x="159" y="740"/>
                  </a:cubicBezTo>
                  <a:cubicBezTo>
                    <a:pt x="161" y="735"/>
                    <a:pt x="159" y="714"/>
                    <a:pt x="163" y="711"/>
                  </a:cubicBezTo>
                  <a:cubicBezTo>
                    <a:pt x="174" y="702"/>
                    <a:pt x="185" y="694"/>
                    <a:pt x="195" y="685"/>
                  </a:cubicBezTo>
                  <a:cubicBezTo>
                    <a:pt x="216" y="666"/>
                    <a:pt x="235" y="645"/>
                    <a:pt x="256" y="627"/>
                  </a:cubicBezTo>
                  <a:cubicBezTo>
                    <a:pt x="262" y="622"/>
                    <a:pt x="267" y="616"/>
                    <a:pt x="273" y="612"/>
                  </a:cubicBezTo>
                  <a:cubicBezTo>
                    <a:pt x="289" y="606"/>
                    <a:pt x="304" y="600"/>
                    <a:pt x="319" y="594"/>
                  </a:cubicBezTo>
                  <a:cubicBezTo>
                    <a:pt x="303" y="618"/>
                    <a:pt x="298" y="645"/>
                    <a:pt x="274" y="663"/>
                  </a:cubicBezTo>
                  <a:cubicBezTo>
                    <a:pt x="254" y="678"/>
                    <a:pt x="230" y="686"/>
                    <a:pt x="209" y="698"/>
                  </a:cubicBezTo>
                  <a:cubicBezTo>
                    <a:pt x="232" y="687"/>
                    <a:pt x="258" y="680"/>
                    <a:pt x="280" y="665"/>
                  </a:cubicBezTo>
                  <a:cubicBezTo>
                    <a:pt x="267" y="687"/>
                    <a:pt x="249" y="697"/>
                    <a:pt x="226" y="704"/>
                  </a:cubicBezTo>
                  <a:cubicBezTo>
                    <a:pt x="242" y="700"/>
                    <a:pt x="259" y="695"/>
                    <a:pt x="271" y="683"/>
                  </a:cubicBezTo>
                  <a:cubicBezTo>
                    <a:pt x="277" y="677"/>
                    <a:pt x="283" y="670"/>
                    <a:pt x="287" y="663"/>
                  </a:cubicBezTo>
                  <a:cubicBezTo>
                    <a:pt x="291" y="655"/>
                    <a:pt x="298" y="649"/>
                    <a:pt x="303" y="642"/>
                  </a:cubicBezTo>
                  <a:cubicBezTo>
                    <a:pt x="314" y="626"/>
                    <a:pt x="320" y="602"/>
                    <a:pt x="337" y="590"/>
                  </a:cubicBezTo>
                  <a:cubicBezTo>
                    <a:pt x="351" y="580"/>
                    <a:pt x="373" y="578"/>
                    <a:pt x="390" y="578"/>
                  </a:cubicBezTo>
                  <a:cubicBezTo>
                    <a:pt x="370" y="593"/>
                    <a:pt x="353" y="611"/>
                    <a:pt x="339" y="631"/>
                  </a:cubicBezTo>
                  <a:cubicBezTo>
                    <a:pt x="324" y="655"/>
                    <a:pt x="311" y="678"/>
                    <a:pt x="292" y="698"/>
                  </a:cubicBezTo>
                  <a:cubicBezTo>
                    <a:pt x="268" y="723"/>
                    <a:pt x="240" y="741"/>
                    <a:pt x="212" y="760"/>
                  </a:cubicBezTo>
                  <a:cubicBezTo>
                    <a:pt x="189" y="776"/>
                    <a:pt x="171" y="795"/>
                    <a:pt x="165" y="822"/>
                  </a:cubicBezTo>
                  <a:cubicBezTo>
                    <a:pt x="171" y="800"/>
                    <a:pt x="185" y="785"/>
                    <a:pt x="203" y="772"/>
                  </a:cubicBezTo>
                  <a:cubicBezTo>
                    <a:pt x="230" y="754"/>
                    <a:pt x="258" y="740"/>
                    <a:pt x="284" y="721"/>
                  </a:cubicBezTo>
                  <a:cubicBezTo>
                    <a:pt x="282" y="728"/>
                    <a:pt x="282" y="735"/>
                    <a:pt x="281" y="742"/>
                  </a:cubicBezTo>
                  <a:cubicBezTo>
                    <a:pt x="281" y="752"/>
                    <a:pt x="279" y="754"/>
                    <a:pt x="272" y="762"/>
                  </a:cubicBezTo>
                  <a:cubicBezTo>
                    <a:pt x="259" y="778"/>
                    <a:pt x="247" y="793"/>
                    <a:pt x="229" y="803"/>
                  </a:cubicBezTo>
                  <a:cubicBezTo>
                    <a:pt x="251" y="793"/>
                    <a:pt x="265" y="775"/>
                    <a:pt x="282" y="758"/>
                  </a:cubicBezTo>
                  <a:cubicBezTo>
                    <a:pt x="284" y="797"/>
                    <a:pt x="289" y="836"/>
                    <a:pt x="256" y="864"/>
                  </a:cubicBezTo>
                  <a:cubicBezTo>
                    <a:pt x="287" y="841"/>
                    <a:pt x="289" y="806"/>
                    <a:pt x="289" y="769"/>
                  </a:cubicBezTo>
                  <a:cubicBezTo>
                    <a:pt x="301" y="787"/>
                    <a:pt x="321" y="779"/>
                    <a:pt x="335" y="791"/>
                  </a:cubicBezTo>
                  <a:cubicBezTo>
                    <a:pt x="348" y="801"/>
                    <a:pt x="349" y="820"/>
                    <a:pt x="350" y="835"/>
                  </a:cubicBezTo>
                  <a:cubicBezTo>
                    <a:pt x="350" y="815"/>
                    <a:pt x="348" y="789"/>
                    <a:pt x="326" y="781"/>
                  </a:cubicBezTo>
                  <a:cubicBezTo>
                    <a:pt x="316" y="778"/>
                    <a:pt x="305" y="779"/>
                    <a:pt x="298" y="770"/>
                  </a:cubicBezTo>
                  <a:cubicBezTo>
                    <a:pt x="290" y="761"/>
                    <a:pt x="289" y="748"/>
                    <a:pt x="291" y="737"/>
                  </a:cubicBezTo>
                  <a:cubicBezTo>
                    <a:pt x="292" y="728"/>
                    <a:pt x="294" y="718"/>
                    <a:pt x="299" y="710"/>
                  </a:cubicBezTo>
                  <a:cubicBezTo>
                    <a:pt x="304" y="700"/>
                    <a:pt x="315" y="692"/>
                    <a:pt x="323" y="684"/>
                  </a:cubicBezTo>
                  <a:cubicBezTo>
                    <a:pt x="335" y="669"/>
                    <a:pt x="345" y="653"/>
                    <a:pt x="356" y="638"/>
                  </a:cubicBezTo>
                  <a:cubicBezTo>
                    <a:pt x="369" y="621"/>
                    <a:pt x="385" y="607"/>
                    <a:pt x="403" y="596"/>
                  </a:cubicBezTo>
                  <a:cubicBezTo>
                    <a:pt x="427" y="581"/>
                    <a:pt x="451" y="574"/>
                    <a:pt x="476" y="566"/>
                  </a:cubicBezTo>
                  <a:cubicBezTo>
                    <a:pt x="518" y="552"/>
                    <a:pt x="554" y="530"/>
                    <a:pt x="597" y="523"/>
                  </a:cubicBezTo>
                  <a:cubicBezTo>
                    <a:pt x="581" y="550"/>
                    <a:pt x="569" y="577"/>
                    <a:pt x="560" y="606"/>
                  </a:cubicBezTo>
                  <a:cubicBezTo>
                    <a:pt x="557" y="614"/>
                    <a:pt x="558" y="624"/>
                    <a:pt x="549" y="626"/>
                  </a:cubicBezTo>
                  <a:cubicBezTo>
                    <a:pt x="541" y="627"/>
                    <a:pt x="532" y="630"/>
                    <a:pt x="523" y="632"/>
                  </a:cubicBezTo>
                  <a:cubicBezTo>
                    <a:pt x="507" y="637"/>
                    <a:pt x="491" y="645"/>
                    <a:pt x="477" y="655"/>
                  </a:cubicBezTo>
                  <a:cubicBezTo>
                    <a:pt x="457" y="668"/>
                    <a:pt x="434" y="674"/>
                    <a:pt x="410" y="672"/>
                  </a:cubicBezTo>
                  <a:cubicBezTo>
                    <a:pt x="390" y="671"/>
                    <a:pt x="377" y="678"/>
                    <a:pt x="366" y="695"/>
                  </a:cubicBezTo>
                  <a:cubicBezTo>
                    <a:pt x="356" y="708"/>
                    <a:pt x="344" y="719"/>
                    <a:pt x="331" y="730"/>
                  </a:cubicBezTo>
                  <a:cubicBezTo>
                    <a:pt x="339" y="724"/>
                    <a:pt x="347" y="718"/>
                    <a:pt x="355" y="711"/>
                  </a:cubicBezTo>
                  <a:cubicBezTo>
                    <a:pt x="365" y="702"/>
                    <a:pt x="372" y="688"/>
                    <a:pt x="385" y="681"/>
                  </a:cubicBezTo>
                  <a:cubicBezTo>
                    <a:pt x="396" y="674"/>
                    <a:pt x="413" y="681"/>
                    <a:pt x="425" y="682"/>
                  </a:cubicBezTo>
                  <a:cubicBezTo>
                    <a:pt x="433" y="683"/>
                    <a:pt x="444" y="680"/>
                    <a:pt x="452" y="677"/>
                  </a:cubicBezTo>
                  <a:cubicBezTo>
                    <a:pt x="424" y="709"/>
                    <a:pt x="409" y="749"/>
                    <a:pt x="376" y="777"/>
                  </a:cubicBezTo>
                  <a:cubicBezTo>
                    <a:pt x="414" y="749"/>
                    <a:pt x="432" y="703"/>
                    <a:pt x="468" y="674"/>
                  </a:cubicBezTo>
                  <a:cubicBezTo>
                    <a:pt x="468" y="686"/>
                    <a:pt x="474" y="698"/>
                    <a:pt x="478" y="710"/>
                  </a:cubicBezTo>
                  <a:cubicBezTo>
                    <a:pt x="482" y="723"/>
                    <a:pt x="480" y="735"/>
                    <a:pt x="475" y="747"/>
                  </a:cubicBezTo>
                  <a:cubicBezTo>
                    <a:pt x="464" y="769"/>
                    <a:pt x="447" y="787"/>
                    <a:pt x="441" y="811"/>
                  </a:cubicBezTo>
                  <a:cubicBezTo>
                    <a:pt x="453" y="774"/>
                    <a:pt x="496" y="749"/>
                    <a:pt x="485" y="707"/>
                  </a:cubicBezTo>
                  <a:cubicBezTo>
                    <a:pt x="483" y="698"/>
                    <a:pt x="478" y="688"/>
                    <a:pt x="478" y="678"/>
                  </a:cubicBezTo>
                  <a:cubicBezTo>
                    <a:pt x="478" y="667"/>
                    <a:pt x="483" y="663"/>
                    <a:pt x="493" y="658"/>
                  </a:cubicBezTo>
                  <a:cubicBezTo>
                    <a:pt x="511" y="650"/>
                    <a:pt x="530" y="644"/>
                    <a:pt x="550" y="641"/>
                  </a:cubicBezTo>
                  <a:cubicBezTo>
                    <a:pt x="538" y="693"/>
                    <a:pt x="532" y="746"/>
                    <a:pt x="516" y="796"/>
                  </a:cubicBezTo>
                  <a:cubicBezTo>
                    <a:pt x="505" y="828"/>
                    <a:pt x="491" y="859"/>
                    <a:pt x="468" y="885"/>
                  </a:cubicBezTo>
                  <a:cubicBezTo>
                    <a:pt x="449" y="907"/>
                    <a:pt x="424" y="922"/>
                    <a:pt x="398" y="934"/>
                  </a:cubicBezTo>
                  <a:cubicBezTo>
                    <a:pt x="427" y="923"/>
                    <a:pt x="453" y="908"/>
                    <a:pt x="475" y="886"/>
                  </a:cubicBezTo>
                  <a:cubicBezTo>
                    <a:pt x="501" y="859"/>
                    <a:pt x="518" y="826"/>
                    <a:pt x="531" y="791"/>
                  </a:cubicBezTo>
                  <a:cubicBezTo>
                    <a:pt x="532" y="808"/>
                    <a:pt x="536" y="823"/>
                    <a:pt x="542" y="839"/>
                  </a:cubicBezTo>
                  <a:cubicBezTo>
                    <a:pt x="549" y="856"/>
                    <a:pt x="558" y="872"/>
                    <a:pt x="562" y="889"/>
                  </a:cubicBezTo>
                  <a:cubicBezTo>
                    <a:pt x="567" y="921"/>
                    <a:pt x="545" y="941"/>
                    <a:pt x="524" y="961"/>
                  </a:cubicBezTo>
                  <a:cubicBezTo>
                    <a:pt x="536" y="951"/>
                    <a:pt x="549" y="942"/>
                    <a:pt x="558" y="929"/>
                  </a:cubicBezTo>
                  <a:cubicBezTo>
                    <a:pt x="570" y="911"/>
                    <a:pt x="569" y="890"/>
                    <a:pt x="563" y="870"/>
                  </a:cubicBezTo>
                  <a:cubicBezTo>
                    <a:pt x="557" y="850"/>
                    <a:pt x="548" y="830"/>
                    <a:pt x="545" y="809"/>
                  </a:cubicBezTo>
                  <a:cubicBezTo>
                    <a:pt x="542" y="787"/>
                    <a:pt x="545" y="766"/>
                    <a:pt x="549" y="745"/>
                  </a:cubicBezTo>
                  <a:cubicBezTo>
                    <a:pt x="556" y="755"/>
                    <a:pt x="563" y="766"/>
                    <a:pt x="570" y="777"/>
                  </a:cubicBezTo>
                  <a:cubicBezTo>
                    <a:pt x="575" y="785"/>
                    <a:pt x="576" y="786"/>
                    <a:pt x="574" y="796"/>
                  </a:cubicBezTo>
                  <a:cubicBezTo>
                    <a:pt x="571" y="805"/>
                    <a:pt x="569" y="814"/>
                    <a:pt x="569" y="823"/>
                  </a:cubicBezTo>
                  <a:cubicBezTo>
                    <a:pt x="567" y="846"/>
                    <a:pt x="567" y="884"/>
                    <a:pt x="593" y="894"/>
                  </a:cubicBezTo>
                  <a:cubicBezTo>
                    <a:pt x="560" y="879"/>
                    <a:pt x="572" y="819"/>
                    <a:pt x="582" y="793"/>
                  </a:cubicBezTo>
                  <a:cubicBezTo>
                    <a:pt x="591" y="804"/>
                    <a:pt x="603" y="810"/>
                    <a:pt x="613" y="820"/>
                  </a:cubicBezTo>
                  <a:cubicBezTo>
                    <a:pt x="625" y="830"/>
                    <a:pt x="631" y="842"/>
                    <a:pt x="634" y="856"/>
                  </a:cubicBezTo>
                  <a:cubicBezTo>
                    <a:pt x="639" y="880"/>
                    <a:pt x="640" y="909"/>
                    <a:pt x="628" y="931"/>
                  </a:cubicBezTo>
                  <a:cubicBezTo>
                    <a:pt x="646" y="902"/>
                    <a:pt x="647" y="848"/>
                    <a:pt x="625" y="820"/>
                  </a:cubicBezTo>
                  <a:cubicBezTo>
                    <a:pt x="619" y="812"/>
                    <a:pt x="611" y="806"/>
                    <a:pt x="603" y="800"/>
                  </a:cubicBezTo>
                  <a:cubicBezTo>
                    <a:pt x="599" y="797"/>
                    <a:pt x="596" y="793"/>
                    <a:pt x="592" y="789"/>
                  </a:cubicBezTo>
                  <a:cubicBezTo>
                    <a:pt x="587" y="782"/>
                    <a:pt x="587" y="781"/>
                    <a:pt x="591" y="773"/>
                  </a:cubicBezTo>
                  <a:cubicBezTo>
                    <a:pt x="603" y="753"/>
                    <a:pt x="626" y="740"/>
                    <a:pt x="639" y="720"/>
                  </a:cubicBezTo>
                  <a:cubicBezTo>
                    <a:pt x="667" y="759"/>
                    <a:pt x="686" y="808"/>
                    <a:pt x="688" y="857"/>
                  </a:cubicBezTo>
                  <a:cubicBezTo>
                    <a:pt x="690" y="903"/>
                    <a:pt x="672" y="944"/>
                    <a:pt x="640" y="977"/>
                  </a:cubicBezTo>
                  <a:cubicBezTo>
                    <a:pt x="661" y="958"/>
                    <a:pt x="678" y="937"/>
                    <a:pt x="687" y="910"/>
                  </a:cubicBezTo>
                  <a:cubicBezTo>
                    <a:pt x="683" y="930"/>
                    <a:pt x="683" y="949"/>
                    <a:pt x="685" y="969"/>
                  </a:cubicBezTo>
                  <a:cubicBezTo>
                    <a:pt x="684" y="912"/>
                    <a:pt x="708" y="865"/>
                    <a:pt x="734" y="816"/>
                  </a:cubicBezTo>
                  <a:cubicBezTo>
                    <a:pt x="732" y="838"/>
                    <a:pt x="724" y="859"/>
                    <a:pt x="722" y="881"/>
                  </a:cubicBezTo>
                  <a:cubicBezTo>
                    <a:pt x="721" y="903"/>
                    <a:pt x="727" y="921"/>
                    <a:pt x="738" y="939"/>
                  </a:cubicBezTo>
                  <a:cubicBezTo>
                    <a:pt x="724" y="913"/>
                    <a:pt x="723" y="888"/>
                    <a:pt x="731" y="859"/>
                  </a:cubicBezTo>
                  <a:cubicBezTo>
                    <a:pt x="735" y="844"/>
                    <a:pt x="741" y="829"/>
                    <a:pt x="743" y="814"/>
                  </a:cubicBezTo>
                  <a:cubicBezTo>
                    <a:pt x="743" y="810"/>
                    <a:pt x="742" y="802"/>
                    <a:pt x="743" y="799"/>
                  </a:cubicBezTo>
                  <a:cubicBezTo>
                    <a:pt x="747" y="791"/>
                    <a:pt x="752" y="782"/>
                    <a:pt x="755" y="774"/>
                  </a:cubicBezTo>
                  <a:cubicBezTo>
                    <a:pt x="760" y="848"/>
                    <a:pt x="778" y="921"/>
                    <a:pt x="788" y="996"/>
                  </a:cubicBezTo>
                  <a:cubicBezTo>
                    <a:pt x="784" y="941"/>
                    <a:pt x="777" y="887"/>
                    <a:pt x="773" y="832"/>
                  </a:cubicBezTo>
                  <a:cubicBezTo>
                    <a:pt x="802" y="770"/>
                    <a:pt x="813" y="701"/>
                    <a:pt x="829" y="634"/>
                  </a:cubicBezTo>
                  <a:cubicBezTo>
                    <a:pt x="834" y="644"/>
                    <a:pt x="841" y="654"/>
                    <a:pt x="844" y="665"/>
                  </a:cubicBezTo>
                  <a:cubicBezTo>
                    <a:pt x="848" y="677"/>
                    <a:pt x="846" y="689"/>
                    <a:pt x="843" y="701"/>
                  </a:cubicBezTo>
                  <a:cubicBezTo>
                    <a:pt x="839" y="719"/>
                    <a:pt x="831" y="735"/>
                    <a:pt x="824" y="752"/>
                  </a:cubicBezTo>
                  <a:cubicBezTo>
                    <a:pt x="837" y="727"/>
                    <a:pt x="853" y="700"/>
                    <a:pt x="851" y="671"/>
                  </a:cubicBezTo>
                  <a:cubicBezTo>
                    <a:pt x="850" y="657"/>
                    <a:pt x="842" y="645"/>
                    <a:pt x="837" y="631"/>
                  </a:cubicBezTo>
                  <a:cubicBezTo>
                    <a:pt x="834" y="622"/>
                    <a:pt x="836" y="608"/>
                    <a:pt x="838" y="598"/>
                  </a:cubicBezTo>
                  <a:cubicBezTo>
                    <a:pt x="854" y="618"/>
                    <a:pt x="873" y="628"/>
                    <a:pt x="873" y="656"/>
                  </a:cubicBezTo>
                  <a:cubicBezTo>
                    <a:pt x="872" y="683"/>
                    <a:pt x="856" y="707"/>
                    <a:pt x="843" y="729"/>
                  </a:cubicBezTo>
                  <a:cubicBezTo>
                    <a:pt x="866" y="696"/>
                    <a:pt x="896" y="651"/>
                    <a:pt x="865" y="613"/>
                  </a:cubicBezTo>
                  <a:cubicBezTo>
                    <a:pt x="858" y="605"/>
                    <a:pt x="850" y="599"/>
                    <a:pt x="845" y="590"/>
                  </a:cubicBezTo>
                  <a:cubicBezTo>
                    <a:pt x="840" y="581"/>
                    <a:pt x="849" y="566"/>
                    <a:pt x="853" y="558"/>
                  </a:cubicBezTo>
                  <a:cubicBezTo>
                    <a:pt x="858" y="548"/>
                    <a:pt x="874" y="543"/>
                    <a:pt x="882" y="536"/>
                  </a:cubicBezTo>
                  <a:cubicBezTo>
                    <a:pt x="892" y="529"/>
                    <a:pt x="902" y="522"/>
                    <a:pt x="911" y="514"/>
                  </a:cubicBezTo>
                  <a:cubicBezTo>
                    <a:pt x="910" y="550"/>
                    <a:pt x="917" y="586"/>
                    <a:pt x="923" y="621"/>
                  </a:cubicBezTo>
                  <a:cubicBezTo>
                    <a:pt x="927" y="639"/>
                    <a:pt x="930" y="657"/>
                    <a:pt x="933" y="675"/>
                  </a:cubicBezTo>
                  <a:cubicBezTo>
                    <a:pt x="934" y="684"/>
                    <a:pt x="936" y="690"/>
                    <a:pt x="931" y="698"/>
                  </a:cubicBezTo>
                  <a:cubicBezTo>
                    <a:pt x="926" y="705"/>
                    <a:pt x="921" y="710"/>
                    <a:pt x="915" y="716"/>
                  </a:cubicBezTo>
                  <a:cubicBezTo>
                    <a:pt x="889" y="742"/>
                    <a:pt x="860" y="767"/>
                    <a:pt x="840" y="798"/>
                  </a:cubicBezTo>
                  <a:cubicBezTo>
                    <a:pt x="822" y="825"/>
                    <a:pt x="815" y="854"/>
                    <a:pt x="814" y="886"/>
                  </a:cubicBezTo>
                  <a:cubicBezTo>
                    <a:pt x="816" y="860"/>
                    <a:pt x="823" y="835"/>
                    <a:pt x="837" y="812"/>
                  </a:cubicBezTo>
                  <a:cubicBezTo>
                    <a:pt x="854" y="786"/>
                    <a:pt x="878" y="765"/>
                    <a:pt x="902" y="745"/>
                  </a:cubicBezTo>
                  <a:cubicBezTo>
                    <a:pt x="877" y="785"/>
                    <a:pt x="852" y="822"/>
                    <a:pt x="852" y="871"/>
                  </a:cubicBezTo>
                  <a:cubicBezTo>
                    <a:pt x="854" y="835"/>
                    <a:pt x="870" y="805"/>
                    <a:pt x="890" y="776"/>
                  </a:cubicBezTo>
                  <a:cubicBezTo>
                    <a:pt x="885" y="809"/>
                    <a:pt x="882" y="843"/>
                    <a:pt x="891" y="876"/>
                  </a:cubicBezTo>
                  <a:cubicBezTo>
                    <a:pt x="884" y="842"/>
                    <a:pt x="888" y="803"/>
                    <a:pt x="899" y="770"/>
                  </a:cubicBezTo>
                  <a:cubicBezTo>
                    <a:pt x="906" y="748"/>
                    <a:pt x="923" y="729"/>
                    <a:pt x="938" y="713"/>
                  </a:cubicBezTo>
                  <a:cubicBezTo>
                    <a:pt x="941" y="736"/>
                    <a:pt x="943" y="759"/>
                    <a:pt x="945" y="783"/>
                  </a:cubicBezTo>
                  <a:cubicBezTo>
                    <a:pt x="947" y="810"/>
                    <a:pt x="949" y="837"/>
                    <a:pt x="946" y="865"/>
                  </a:cubicBezTo>
                  <a:cubicBezTo>
                    <a:pt x="943" y="865"/>
                    <a:pt x="941" y="869"/>
                    <a:pt x="938" y="872"/>
                  </a:cubicBezTo>
                  <a:cubicBezTo>
                    <a:pt x="932" y="877"/>
                    <a:pt x="924" y="882"/>
                    <a:pt x="917" y="887"/>
                  </a:cubicBezTo>
                  <a:cubicBezTo>
                    <a:pt x="900" y="897"/>
                    <a:pt x="882" y="905"/>
                    <a:pt x="865" y="915"/>
                  </a:cubicBezTo>
                  <a:cubicBezTo>
                    <a:pt x="836" y="934"/>
                    <a:pt x="814" y="956"/>
                    <a:pt x="805" y="990"/>
                  </a:cubicBezTo>
                  <a:cubicBezTo>
                    <a:pt x="815" y="962"/>
                    <a:pt x="832" y="943"/>
                    <a:pt x="857" y="928"/>
                  </a:cubicBezTo>
                  <a:cubicBezTo>
                    <a:pt x="884" y="911"/>
                    <a:pt x="918" y="903"/>
                    <a:pt x="943" y="883"/>
                  </a:cubicBezTo>
                  <a:cubicBezTo>
                    <a:pt x="939" y="908"/>
                    <a:pt x="933" y="933"/>
                    <a:pt x="925" y="957"/>
                  </a:cubicBezTo>
                  <a:cubicBezTo>
                    <a:pt x="919" y="975"/>
                    <a:pt x="903" y="987"/>
                    <a:pt x="889" y="1000"/>
                  </a:cubicBezTo>
                  <a:cubicBezTo>
                    <a:pt x="849" y="1035"/>
                    <a:pt x="821" y="1075"/>
                    <a:pt x="817" y="1130"/>
                  </a:cubicBezTo>
                  <a:cubicBezTo>
                    <a:pt x="821" y="1102"/>
                    <a:pt x="830" y="1078"/>
                    <a:pt x="846" y="1055"/>
                  </a:cubicBezTo>
                  <a:cubicBezTo>
                    <a:pt x="865" y="1028"/>
                    <a:pt x="893" y="1012"/>
                    <a:pt x="917" y="990"/>
                  </a:cubicBezTo>
                  <a:cubicBezTo>
                    <a:pt x="918" y="995"/>
                    <a:pt x="914" y="1003"/>
                    <a:pt x="913" y="1008"/>
                  </a:cubicBezTo>
                  <a:cubicBezTo>
                    <a:pt x="911" y="1017"/>
                    <a:pt x="909" y="1027"/>
                    <a:pt x="908" y="1036"/>
                  </a:cubicBezTo>
                  <a:cubicBezTo>
                    <a:pt x="904" y="1054"/>
                    <a:pt x="902" y="1073"/>
                    <a:pt x="903" y="1092"/>
                  </a:cubicBezTo>
                  <a:cubicBezTo>
                    <a:pt x="903" y="1121"/>
                    <a:pt x="910" y="1149"/>
                    <a:pt x="923" y="1175"/>
                  </a:cubicBezTo>
                  <a:cubicBezTo>
                    <a:pt x="901" y="1121"/>
                    <a:pt x="908" y="1066"/>
                    <a:pt x="924" y="1011"/>
                  </a:cubicBezTo>
                  <a:cubicBezTo>
                    <a:pt x="939" y="1042"/>
                    <a:pt x="959" y="1079"/>
                    <a:pt x="942" y="1113"/>
                  </a:cubicBezTo>
                  <a:cubicBezTo>
                    <a:pt x="956" y="1090"/>
                    <a:pt x="950" y="1063"/>
                    <a:pt x="943" y="1039"/>
                  </a:cubicBezTo>
                  <a:cubicBezTo>
                    <a:pt x="939" y="1026"/>
                    <a:pt x="931" y="1014"/>
                    <a:pt x="929" y="1001"/>
                  </a:cubicBezTo>
                  <a:cubicBezTo>
                    <a:pt x="928" y="995"/>
                    <a:pt x="931" y="989"/>
                    <a:pt x="933" y="984"/>
                  </a:cubicBezTo>
                  <a:cubicBezTo>
                    <a:pt x="936" y="974"/>
                    <a:pt x="939" y="965"/>
                    <a:pt x="942" y="955"/>
                  </a:cubicBezTo>
                  <a:cubicBezTo>
                    <a:pt x="948" y="981"/>
                    <a:pt x="962" y="1005"/>
                    <a:pt x="969" y="1030"/>
                  </a:cubicBezTo>
                  <a:cubicBezTo>
                    <a:pt x="976" y="1053"/>
                    <a:pt x="975" y="1074"/>
                    <a:pt x="966" y="1096"/>
                  </a:cubicBezTo>
                  <a:cubicBezTo>
                    <a:pt x="985" y="1058"/>
                    <a:pt x="973" y="1022"/>
                    <a:pt x="960" y="984"/>
                  </a:cubicBezTo>
                  <a:cubicBezTo>
                    <a:pt x="955" y="968"/>
                    <a:pt x="946" y="945"/>
                    <a:pt x="951" y="929"/>
                  </a:cubicBezTo>
                  <a:cubicBezTo>
                    <a:pt x="958" y="905"/>
                    <a:pt x="965" y="881"/>
                    <a:pt x="969" y="856"/>
                  </a:cubicBezTo>
                  <a:cubicBezTo>
                    <a:pt x="977" y="866"/>
                    <a:pt x="980" y="881"/>
                    <a:pt x="983" y="893"/>
                  </a:cubicBezTo>
                  <a:cubicBezTo>
                    <a:pt x="987" y="909"/>
                    <a:pt x="991" y="925"/>
                    <a:pt x="995" y="941"/>
                  </a:cubicBezTo>
                  <a:cubicBezTo>
                    <a:pt x="1000" y="970"/>
                    <a:pt x="1002" y="1003"/>
                    <a:pt x="981" y="1026"/>
                  </a:cubicBezTo>
                  <a:cubicBezTo>
                    <a:pt x="1008" y="1000"/>
                    <a:pt x="1004" y="955"/>
                    <a:pt x="997" y="921"/>
                  </a:cubicBezTo>
                  <a:cubicBezTo>
                    <a:pt x="1014" y="939"/>
                    <a:pt x="1020" y="960"/>
                    <a:pt x="1021" y="983"/>
                  </a:cubicBezTo>
                  <a:cubicBezTo>
                    <a:pt x="1022" y="960"/>
                    <a:pt x="1017" y="940"/>
                    <a:pt x="1003" y="921"/>
                  </a:cubicBezTo>
                  <a:cubicBezTo>
                    <a:pt x="1000" y="916"/>
                    <a:pt x="996" y="913"/>
                    <a:pt x="995" y="908"/>
                  </a:cubicBezTo>
                  <a:cubicBezTo>
                    <a:pt x="994" y="901"/>
                    <a:pt x="993" y="894"/>
                    <a:pt x="992" y="887"/>
                  </a:cubicBezTo>
                  <a:cubicBezTo>
                    <a:pt x="989" y="875"/>
                    <a:pt x="987" y="862"/>
                    <a:pt x="980" y="851"/>
                  </a:cubicBezTo>
                  <a:cubicBezTo>
                    <a:pt x="978" y="847"/>
                    <a:pt x="975" y="843"/>
                    <a:pt x="971" y="841"/>
                  </a:cubicBezTo>
                  <a:cubicBezTo>
                    <a:pt x="971" y="834"/>
                    <a:pt x="971" y="827"/>
                    <a:pt x="972" y="820"/>
                  </a:cubicBezTo>
                  <a:cubicBezTo>
                    <a:pt x="972" y="808"/>
                    <a:pt x="972" y="797"/>
                    <a:pt x="972" y="785"/>
                  </a:cubicBezTo>
                  <a:cubicBezTo>
                    <a:pt x="971" y="763"/>
                    <a:pt x="971" y="741"/>
                    <a:pt x="970" y="719"/>
                  </a:cubicBezTo>
                  <a:cubicBezTo>
                    <a:pt x="976" y="725"/>
                    <a:pt x="982" y="731"/>
                    <a:pt x="988" y="737"/>
                  </a:cubicBezTo>
                  <a:cubicBezTo>
                    <a:pt x="991" y="740"/>
                    <a:pt x="994" y="743"/>
                    <a:pt x="997" y="746"/>
                  </a:cubicBezTo>
                  <a:cubicBezTo>
                    <a:pt x="1002" y="751"/>
                    <a:pt x="1000" y="753"/>
                    <a:pt x="999" y="759"/>
                  </a:cubicBezTo>
                  <a:cubicBezTo>
                    <a:pt x="998" y="774"/>
                    <a:pt x="999" y="788"/>
                    <a:pt x="1002" y="802"/>
                  </a:cubicBezTo>
                  <a:cubicBezTo>
                    <a:pt x="1000" y="786"/>
                    <a:pt x="1000" y="770"/>
                    <a:pt x="1003" y="753"/>
                  </a:cubicBezTo>
                  <a:cubicBezTo>
                    <a:pt x="1030" y="784"/>
                    <a:pt x="998" y="819"/>
                    <a:pt x="996" y="853"/>
                  </a:cubicBezTo>
                  <a:cubicBezTo>
                    <a:pt x="999" y="828"/>
                    <a:pt x="1017" y="806"/>
                    <a:pt x="1020" y="780"/>
                  </a:cubicBezTo>
                  <a:cubicBezTo>
                    <a:pt x="1036" y="822"/>
                    <a:pt x="1026" y="869"/>
                    <a:pt x="1032" y="912"/>
                  </a:cubicBezTo>
                  <a:cubicBezTo>
                    <a:pt x="1029" y="871"/>
                    <a:pt x="1039" y="829"/>
                    <a:pt x="1031" y="788"/>
                  </a:cubicBezTo>
                  <a:cubicBezTo>
                    <a:pt x="1029" y="778"/>
                    <a:pt x="1026" y="768"/>
                    <a:pt x="1021" y="759"/>
                  </a:cubicBezTo>
                  <a:cubicBezTo>
                    <a:pt x="1018" y="754"/>
                    <a:pt x="1015" y="749"/>
                    <a:pt x="1011" y="745"/>
                  </a:cubicBezTo>
                  <a:cubicBezTo>
                    <a:pt x="1007" y="739"/>
                    <a:pt x="1007" y="738"/>
                    <a:pt x="1009" y="731"/>
                  </a:cubicBezTo>
                  <a:cubicBezTo>
                    <a:pt x="1015" y="710"/>
                    <a:pt x="1022" y="689"/>
                    <a:pt x="1027" y="668"/>
                  </a:cubicBezTo>
                  <a:cubicBezTo>
                    <a:pt x="1038" y="691"/>
                    <a:pt x="1048" y="715"/>
                    <a:pt x="1055" y="739"/>
                  </a:cubicBezTo>
                  <a:cubicBezTo>
                    <a:pt x="1063" y="765"/>
                    <a:pt x="1062" y="794"/>
                    <a:pt x="1058" y="820"/>
                  </a:cubicBezTo>
                  <a:cubicBezTo>
                    <a:pt x="1051" y="875"/>
                    <a:pt x="1022" y="926"/>
                    <a:pt x="1024" y="983"/>
                  </a:cubicBezTo>
                  <a:cubicBezTo>
                    <a:pt x="1035" y="949"/>
                    <a:pt x="1046" y="916"/>
                    <a:pt x="1060" y="884"/>
                  </a:cubicBezTo>
                  <a:cubicBezTo>
                    <a:pt x="1074" y="930"/>
                    <a:pt x="1098" y="977"/>
                    <a:pt x="1084" y="1026"/>
                  </a:cubicBezTo>
                  <a:cubicBezTo>
                    <a:pt x="1097" y="989"/>
                    <a:pt x="1089" y="950"/>
                    <a:pt x="1078" y="913"/>
                  </a:cubicBezTo>
                  <a:cubicBezTo>
                    <a:pt x="1075" y="903"/>
                    <a:pt x="1073" y="894"/>
                    <a:pt x="1070" y="884"/>
                  </a:cubicBezTo>
                  <a:cubicBezTo>
                    <a:pt x="1069" y="880"/>
                    <a:pt x="1068" y="876"/>
                    <a:pt x="1068" y="872"/>
                  </a:cubicBezTo>
                  <a:cubicBezTo>
                    <a:pt x="1066" y="867"/>
                    <a:pt x="1070" y="863"/>
                    <a:pt x="1072" y="859"/>
                  </a:cubicBezTo>
                  <a:cubicBezTo>
                    <a:pt x="1081" y="842"/>
                    <a:pt x="1087" y="825"/>
                    <a:pt x="1088" y="806"/>
                  </a:cubicBezTo>
                  <a:cubicBezTo>
                    <a:pt x="1100" y="859"/>
                    <a:pt x="1115" y="910"/>
                    <a:pt x="1107" y="965"/>
                  </a:cubicBezTo>
                  <a:cubicBezTo>
                    <a:pt x="1116" y="924"/>
                    <a:pt x="1112" y="884"/>
                    <a:pt x="1105" y="843"/>
                  </a:cubicBezTo>
                  <a:cubicBezTo>
                    <a:pt x="1101" y="820"/>
                    <a:pt x="1097" y="796"/>
                    <a:pt x="1094" y="772"/>
                  </a:cubicBezTo>
                  <a:cubicBezTo>
                    <a:pt x="1092" y="751"/>
                    <a:pt x="1093" y="729"/>
                    <a:pt x="1089" y="707"/>
                  </a:cubicBezTo>
                  <a:cubicBezTo>
                    <a:pt x="1108" y="740"/>
                    <a:pt x="1131" y="771"/>
                    <a:pt x="1132" y="810"/>
                  </a:cubicBezTo>
                  <a:cubicBezTo>
                    <a:pt x="1133" y="841"/>
                    <a:pt x="1125" y="870"/>
                    <a:pt x="1116" y="899"/>
                  </a:cubicBezTo>
                  <a:cubicBezTo>
                    <a:pt x="1124" y="879"/>
                    <a:pt x="1131" y="858"/>
                    <a:pt x="1136" y="836"/>
                  </a:cubicBezTo>
                  <a:cubicBezTo>
                    <a:pt x="1132" y="886"/>
                    <a:pt x="1123" y="935"/>
                    <a:pt x="1128" y="985"/>
                  </a:cubicBezTo>
                  <a:cubicBezTo>
                    <a:pt x="1127" y="933"/>
                    <a:pt x="1140" y="883"/>
                    <a:pt x="1146" y="832"/>
                  </a:cubicBezTo>
                  <a:cubicBezTo>
                    <a:pt x="1157" y="880"/>
                    <a:pt x="1167" y="926"/>
                    <a:pt x="1159" y="975"/>
                  </a:cubicBezTo>
                  <a:cubicBezTo>
                    <a:pt x="1170" y="927"/>
                    <a:pt x="1164" y="880"/>
                    <a:pt x="1156" y="831"/>
                  </a:cubicBezTo>
                  <a:cubicBezTo>
                    <a:pt x="1149" y="789"/>
                    <a:pt x="1147" y="747"/>
                    <a:pt x="1145" y="704"/>
                  </a:cubicBezTo>
                  <a:cubicBezTo>
                    <a:pt x="1161" y="732"/>
                    <a:pt x="1173" y="761"/>
                    <a:pt x="1178" y="793"/>
                  </a:cubicBezTo>
                  <a:cubicBezTo>
                    <a:pt x="1183" y="826"/>
                    <a:pt x="1182" y="860"/>
                    <a:pt x="1185" y="893"/>
                  </a:cubicBezTo>
                  <a:cubicBezTo>
                    <a:pt x="1190" y="949"/>
                    <a:pt x="1211" y="999"/>
                    <a:pt x="1236" y="1049"/>
                  </a:cubicBezTo>
                  <a:cubicBezTo>
                    <a:pt x="1214" y="997"/>
                    <a:pt x="1196" y="945"/>
                    <a:pt x="1196" y="888"/>
                  </a:cubicBezTo>
                  <a:cubicBezTo>
                    <a:pt x="1247" y="914"/>
                    <a:pt x="1262" y="977"/>
                    <a:pt x="1257" y="1030"/>
                  </a:cubicBezTo>
                  <a:cubicBezTo>
                    <a:pt x="1264" y="988"/>
                    <a:pt x="1259" y="941"/>
                    <a:pt x="1233" y="906"/>
                  </a:cubicBezTo>
                  <a:cubicBezTo>
                    <a:pt x="1226" y="898"/>
                    <a:pt x="1219" y="890"/>
                    <a:pt x="1210" y="884"/>
                  </a:cubicBezTo>
                  <a:cubicBezTo>
                    <a:pt x="1207" y="882"/>
                    <a:pt x="1204" y="880"/>
                    <a:pt x="1201" y="878"/>
                  </a:cubicBezTo>
                  <a:cubicBezTo>
                    <a:pt x="1194" y="875"/>
                    <a:pt x="1196" y="874"/>
                    <a:pt x="1196" y="867"/>
                  </a:cubicBezTo>
                  <a:cubicBezTo>
                    <a:pt x="1196" y="841"/>
                    <a:pt x="1198" y="815"/>
                    <a:pt x="1195" y="789"/>
                  </a:cubicBezTo>
                  <a:cubicBezTo>
                    <a:pt x="1204" y="812"/>
                    <a:pt x="1216" y="835"/>
                    <a:pt x="1230" y="856"/>
                  </a:cubicBezTo>
                  <a:cubicBezTo>
                    <a:pt x="1207" y="817"/>
                    <a:pt x="1193" y="772"/>
                    <a:pt x="1188" y="727"/>
                  </a:cubicBezTo>
                  <a:cubicBezTo>
                    <a:pt x="1220" y="745"/>
                    <a:pt x="1243" y="772"/>
                    <a:pt x="1255" y="808"/>
                  </a:cubicBezTo>
                  <a:cubicBezTo>
                    <a:pt x="1265" y="840"/>
                    <a:pt x="1267" y="874"/>
                    <a:pt x="1268" y="907"/>
                  </a:cubicBezTo>
                  <a:cubicBezTo>
                    <a:pt x="1270" y="867"/>
                    <a:pt x="1271" y="823"/>
                    <a:pt x="1255" y="785"/>
                  </a:cubicBezTo>
                  <a:cubicBezTo>
                    <a:pt x="1245" y="764"/>
                    <a:pt x="1234" y="747"/>
                    <a:pt x="1217" y="731"/>
                  </a:cubicBezTo>
                  <a:cubicBezTo>
                    <a:pt x="1209" y="724"/>
                    <a:pt x="1200" y="718"/>
                    <a:pt x="1192" y="712"/>
                  </a:cubicBezTo>
                  <a:cubicBezTo>
                    <a:pt x="1183" y="706"/>
                    <a:pt x="1185" y="696"/>
                    <a:pt x="1185" y="686"/>
                  </a:cubicBezTo>
                  <a:cubicBezTo>
                    <a:pt x="1197" y="696"/>
                    <a:pt x="1208" y="706"/>
                    <a:pt x="1221" y="714"/>
                  </a:cubicBezTo>
                  <a:cubicBezTo>
                    <a:pt x="1232" y="721"/>
                    <a:pt x="1241" y="730"/>
                    <a:pt x="1251" y="738"/>
                  </a:cubicBezTo>
                  <a:cubicBezTo>
                    <a:pt x="1257" y="743"/>
                    <a:pt x="1263" y="747"/>
                    <a:pt x="1269" y="751"/>
                  </a:cubicBezTo>
                  <a:cubicBezTo>
                    <a:pt x="1277" y="756"/>
                    <a:pt x="1278" y="760"/>
                    <a:pt x="1281" y="769"/>
                  </a:cubicBezTo>
                  <a:cubicBezTo>
                    <a:pt x="1287" y="784"/>
                    <a:pt x="1293" y="799"/>
                    <a:pt x="1299" y="814"/>
                  </a:cubicBezTo>
                  <a:cubicBezTo>
                    <a:pt x="1302" y="822"/>
                    <a:pt x="1305" y="829"/>
                    <a:pt x="1308" y="837"/>
                  </a:cubicBezTo>
                  <a:cubicBezTo>
                    <a:pt x="1311" y="845"/>
                    <a:pt x="1311" y="847"/>
                    <a:pt x="1307" y="854"/>
                  </a:cubicBezTo>
                  <a:cubicBezTo>
                    <a:pt x="1302" y="867"/>
                    <a:pt x="1292" y="878"/>
                    <a:pt x="1285" y="890"/>
                  </a:cubicBezTo>
                  <a:cubicBezTo>
                    <a:pt x="1270" y="912"/>
                    <a:pt x="1264" y="934"/>
                    <a:pt x="1265" y="961"/>
                  </a:cubicBezTo>
                  <a:cubicBezTo>
                    <a:pt x="1266" y="944"/>
                    <a:pt x="1268" y="928"/>
                    <a:pt x="1276" y="913"/>
                  </a:cubicBezTo>
                  <a:cubicBezTo>
                    <a:pt x="1287" y="892"/>
                    <a:pt x="1305" y="877"/>
                    <a:pt x="1315" y="856"/>
                  </a:cubicBezTo>
                  <a:cubicBezTo>
                    <a:pt x="1340" y="924"/>
                    <a:pt x="1367" y="1000"/>
                    <a:pt x="1311" y="1059"/>
                  </a:cubicBezTo>
                  <a:cubicBezTo>
                    <a:pt x="1348" y="1025"/>
                    <a:pt x="1357" y="980"/>
                    <a:pt x="1349" y="931"/>
                  </a:cubicBezTo>
                  <a:cubicBezTo>
                    <a:pt x="1340" y="875"/>
                    <a:pt x="1320" y="820"/>
                    <a:pt x="1303" y="767"/>
                  </a:cubicBezTo>
                  <a:cubicBezTo>
                    <a:pt x="1315" y="771"/>
                    <a:pt x="1327" y="774"/>
                    <a:pt x="1340" y="777"/>
                  </a:cubicBezTo>
                  <a:cubicBezTo>
                    <a:pt x="1344" y="778"/>
                    <a:pt x="1351" y="778"/>
                    <a:pt x="1354" y="781"/>
                  </a:cubicBezTo>
                  <a:cubicBezTo>
                    <a:pt x="1358" y="785"/>
                    <a:pt x="1362" y="790"/>
                    <a:pt x="1365" y="795"/>
                  </a:cubicBezTo>
                  <a:cubicBezTo>
                    <a:pt x="1379" y="818"/>
                    <a:pt x="1388" y="846"/>
                    <a:pt x="1390" y="873"/>
                  </a:cubicBezTo>
                  <a:cubicBezTo>
                    <a:pt x="1393" y="920"/>
                    <a:pt x="1382" y="971"/>
                    <a:pt x="1351" y="1008"/>
                  </a:cubicBezTo>
                  <a:cubicBezTo>
                    <a:pt x="1406" y="952"/>
                    <a:pt x="1415" y="850"/>
                    <a:pt x="1376" y="783"/>
                  </a:cubicBezTo>
                  <a:cubicBezTo>
                    <a:pt x="1387" y="785"/>
                    <a:pt x="1401" y="785"/>
                    <a:pt x="1411" y="790"/>
                  </a:cubicBezTo>
                  <a:cubicBezTo>
                    <a:pt x="1422" y="795"/>
                    <a:pt x="1432" y="810"/>
                    <a:pt x="1438" y="819"/>
                  </a:cubicBezTo>
                  <a:cubicBezTo>
                    <a:pt x="1457" y="850"/>
                    <a:pt x="1455" y="885"/>
                    <a:pt x="1445" y="918"/>
                  </a:cubicBezTo>
                  <a:cubicBezTo>
                    <a:pt x="1462" y="873"/>
                    <a:pt x="1460" y="827"/>
                    <a:pt x="1425" y="791"/>
                  </a:cubicBezTo>
                  <a:cubicBezTo>
                    <a:pt x="1433" y="792"/>
                    <a:pt x="1441" y="793"/>
                    <a:pt x="1448" y="794"/>
                  </a:cubicBezTo>
                  <a:cubicBezTo>
                    <a:pt x="1454" y="795"/>
                    <a:pt x="1472" y="796"/>
                    <a:pt x="1472" y="801"/>
                  </a:cubicBezTo>
                  <a:cubicBezTo>
                    <a:pt x="1472" y="816"/>
                    <a:pt x="1483" y="828"/>
                    <a:pt x="1489" y="841"/>
                  </a:cubicBezTo>
                  <a:cubicBezTo>
                    <a:pt x="1493" y="851"/>
                    <a:pt x="1497" y="862"/>
                    <a:pt x="1499" y="872"/>
                  </a:cubicBezTo>
                  <a:cubicBezTo>
                    <a:pt x="1501" y="882"/>
                    <a:pt x="1488" y="898"/>
                    <a:pt x="1483" y="906"/>
                  </a:cubicBezTo>
                  <a:cubicBezTo>
                    <a:pt x="1465" y="933"/>
                    <a:pt x="1448" y="960"/>
                    <a:pt x="1442" y="992"/>
                  </a:cubicBezTo>
                  <a:cubicBezTo>
                    <a:pt x="1436" y="1023"/>
                    <a:pt x="1443" y="1053"/>
                    <a:pt x="1455" y="1081"/>
                  </a:cubicBezTo>
                  <a:cubicBezTo>
                    <a:pt x="1443" y="1047"/>
                    <a:pt x="1440" y="1013"/>
                    <a:pt x="1452" y="978"/>
                  </a:cubicBezTo>
                  <a:cubicBezTo>
                    <a:pt x="1465" y="943"/>
                    <a:pt x="1494" y="919"/>
                    <a:pt x="1511" y="886"/>
                  </a:cubicBezTo>
                  <a:cubicBezTo>
                    <a:pt x="1519" y="912"/>
                    <a:pt x="1520" y="940"/>
                    <a:pt x="1527" y="966"/>
                  </a:cubicBezTo>
                  <a:cubicBezTo>
                    <a:pt x="1535" y="988"/>
                    <a:pt x="1556" y="1001"/>
                    <a:pt x="1567" y="1021"/>
                  </a:cubicBezTo>
                  <a:cubicBezTo>
                    <a:pt x="1559" y="1003"/>
                    <a:pt x="1544" y="991"/>
                    <a:pt x="1535" y="974"/>
                  </a:cubicBezTo>
                  <a:cubicBezTo>
                    <a:pt x="1525" y="959"/>
                    <a:pt x="1527" y="932"/>
                    <a:pt x="1526" y="915"/>
                  </a:cubicBezTo>
                  <a:cubicBezTo>
                    <a:pt x="1524" y="896"/>
                    <a:pt x="1520" y="878"/>
                    <a:pt x="1513" y="860"/>
                  </a:cubicBezTo>
                  <a:cubicBezTo>
                    <a:pt x="1508" y="849"/>
                    <a:pt x="1503" y="839"/>
                    <a:pt x="1498" y="828"/>
                  </a:cubicBezTo>
                  <a:cubicBezTo>
                    <a:pt x="1494" y="821"/>
                    <a:pt x="1487" y="811"/>
                    <a:pt x="1488" y="802"/>
                  </a:cubicBezTo>
                  <a:cubicBezTo>
                    <a:pt x="1503" y="805"/>
                    <a:pt x="1517" y="810"/>
                    <a:pt x="1531" y="816"/>
                  </a:cubicBezTo>
                  <a:cubicBezTo>
                    <a:pt x="1531" y="828"/>
                    <a:pt x="1532" y="840"/>
                    <a:pt x="1536" y="852"/>
                  </a:cubicBezTo>
                  <a:cubicBezTo>
                    <a:pt x="1533" y="841"/>
                    <a:pt x="1532" y="829"/>
                    <a:pt x="1534" y="817"/>
                  </a:cubicBezTo>
                  <a:cubicBezTo>
                    <a:pt x="1558" y="829"/>
                    <a:pt x="1576" y="848"/>
                    <a:pt x="1577" y="877"/>
                  </a:cubicBezTo>
                  <a:cubicBezTo>
                    <a:pt x="1577" y="902"/>
                    <a:pt x="1568" y="926"/>
                    <a:pt x="1558" y="949"/>
                  </a:cubicBezTo>
                  <a:cubicBezTo>
                    <a:pt x="1575" y="916"/>
                    <a:pt x="1593" y="876"/>
                    <a:pt x="1574" y="841"/>
                  </a:cubicBezTo>
                  <a:cubicBezTo>
                    <a:pt x="1569" y="832"/>
                    <a:pt x="1563" y="825"/>
                    <a:pt x="1555" y="819"/>
                  </a:cubicBezTo>
                  <a:cubicBezTo>
                    <a:pt x="1552" y="816"/>
                    <a:pt x="1549" y="814"/>
                    <a:pt x="1546" y="812"/>
                  </a:cubicBezTo>
                  <a:cubicBezTo>
                    <a:pt x="1540" y="808"/>
                    <a:pt x="1535" y="808"/>
                    <a:pt x="1536" y="801"/>
                  </a:cubicBezTo>
                  <a:cubicBezTo>
                    <a:pt x="1538" y="790"/>
                    <a:pt x="1540" y="779"/>
                    <a:pt x="1540" y="768"/>
                  </a:cubicBezTo>
                  <a:cubicBezTo>
                    <a:pt x="1540" y="758"/>
                    <a:pt x="1537" y="749"/>
                    <a:pt x="1537" y="739"/>
                  </a:cubicBezTo>
                  <a:cubicBezTo>
                    <a:pt x="1547" y="751"/>
                    <a:pt x="1556" y="764"/>
                    <a:pt x="1564" y="777"/>
                  </a:cubicBezTo>
                  <a:cubicBezTo>
                    <a:pt x="1572" y="790"/>
                    <a:pt x="1575" y="803"/>
                    <a:pt x="1578" y="818"/>
                  </a:cubicBezTo>
                  <a:cubicBezTo>
                    <a:pt x="1583" y="843"/>
                    <a:pt x="1585" y="868"/>
                    <a:pt x="1587" y="893"/>
                  </a:cubicBezTo>
                  <a:cubicBezTo>
                    <a:pt x="1587" y="863"/>
                    <a:pt x="1586" y="832"/>
                    <a:pt x="1581" y="802"/>
                  </a:cubicBezTo>
                  <a:cubicBezTo>
                    <a:pt x="1592" y="815"/>
                    <a:pt x="1606" y="823"/>
                    <a:pt x="1623" y="825"/>
                  </a:cubicBezTo>
                  <a:cubicBezTo>
                    <a:pt x="1613" y="823"/>
                    <a:pt x="1603" y="818"/>
                    <a:pt x="1594" y="811"/>
                  </a:cubicBezTo>
                  <a:cubicBezTo>
                    <a:pt x="1590" y="808"/>
                    <a:pt x="1586" y="803"/>
                    <a:pt x="1583" y="798"/>
                  </a:cubicBezTo>
                  <a:cubicBezTo>
                    <a:pt x="1578" y="792"/>
                    <a:pt x="1578" y="783"/>
                    <a:pt x="1576" y="775"/>
                  </a:cubicBezTo>
                  <a:cubicBezTo>
                    <a:pt x="1569" y="749"/>
                    <a:pt x="1558" y="724"/>
                    <a:pt x="1540" y="703"/>
                  </a:cubicBezTo>
                  <a:cubicBezTo>
                    <a:pt x="1559" y="705"/>
                    <a:pt x="1578" y="711"/>
                    <a:pt x="1595" y="720"/>
                  </a:cubicBezTo>
                  <a:cubicBezTo>
                    <a:pt x="1601" y="734"/>
                    <a:pt x="1608" y="746"/>
                    <a:pt x="1619" y="757"/>
                  </a:cubicBezTo>
                  <a:cubicBezTo>
                    <a:pt x="1610" y="746"/>
                    <a:pt x="1603" y="735"/>
                    <a:pt x="1599" y="722"/>
                  </a:cubicBezTo>
                  <a:cubicBezTo>
                    <a:pt x="1628" y="738"/>
                    <a:pt x="1653" y="762"/>
                    <a:pt x="1673" y="790"/>
                  </a:cubicBezTo>
                  <a:cubicBezTo>
                    <a:pt x="1665" y="771"/>
                    <a:pt x="1654" y="754"/>
                    <a:pt x="1641" y="739"/>
                  </a:cubicBezTo>
                  <a:cubicBezTo>
                    <a:pt x="1629" y="725"/>
                    <a:pt x="1616" y="713"/>
                    <a:pt x="1602" y="704"/>
                  </a:cubicBezTo>
                  <a:cubicBezTo>
                    <a:pt x="1596" y="701"/>
                    <a:pt x="1592" y="700"/>
                    <a:pt x="1591" y="694"/>
                  </a:cubicBezTo>
                  <a:cubicBezTo>
                    <a:pt x="1590" y="687"/>
                    <a:pt x="1588" y="681"/>
                    <a:pt x="1587" y="675"/>
                  </a:cubicBezTo>
                  <a:cubicBezTo>
                    <a:pt x="1585" y="663"/>
                    <a:pt x="1584" y="651"/>
                    <a:pt x="1582" y="640"/>
                  </a:cubicBezTo>
                  <a:cubicBezTo>
                    <a:pt x="1598" y="639"/>
                    <a:pt x="1613" y="639"/>
                    <a:pt x="1629" y="642"/>
                  </a:cubicBezTo>
                  <a:cubicBezTo>
                    <a:pt x="1636" y="644"/>
                    <a:pt x="1643" y="645"/>
                    <a:pt x="1650" y="648"/>
                  </a:cubicBezTo>
                  <a:cubicBezTo>
                    <a:pt x="1659" y="651"/>
                    <a:pt x="1662" y="653"/>
                    <a:pt x="1666" y="661"/>
                  </a:cubicBezTo>
                  <a:cubicBezTo>
                    <a:pt x="1677" y="685"/>
                    <a:pt x="1680" y="710"/>
                    <a:pt x="1683" y="735"/>
                  </a:cubicBezTo>
                  <a:cubicBezTo>
                    <a:pt x="1682" y="709"/>
                    <a:pt x="1680" y="682"/>
                    <a:pt x="1670" y="657"/>
                  </a:cubicBezTo>
                  <a:cubicBezTo>
                    <a:pt x="1673" y="658"/>
                    <a:pt x="1673" y="660"/>
                    <a:pt x="1679" y="662"/>
                  </a:cubicBezTo>
                  <a:cubicBezTo>
                    <a:pt x="1686" y="666"/>
                    <a:pt x="1693" y="672"/>
                    <a:pt x="1699" y="678"/>
                  </a:cubicBezTo>
                  <a:cubicBezTo>
                    <a:pt x="1714" y="690"/>
                    <a:pt x="1725" y="706"/>
                    <a:pt x="1735" y="722"/>
                  </a:cubicBezTo>
                  <a:cubicBezTo>
                    <a:pt x="1750" y="750"/>
                    <a:pt x="1759" y="780"/>
                    <a:pt x="1763" y="812"/>
                  </a:cubicBezTo>
                  <a:cubicBezTo>
                    <a:pt x="1760" y="765"/>
                    <a:pt x="1747" y="719"/>
                    <a:pt x="1717" y="682"/>
                  </a:cubicBezTo>
                  <a:cubicBezTo>
                    <a:pt x="1746" y="694"/>
                    <a:pt x="1775" y="707"/>
                    <a:pt x="1801" y="725"/>
                  </a:cubicBezTo>
                  <a:cubicBezTo>
                    <a:pt x="1815" y="734"/>
                    <a:pt x="1821" y="744"/>
                    <a:pt x="1826" y="760"/>
                  </a:cubicBezTo>
                  <a:cubicBezTo>
                    <a:pt x="1830" y="773"/>
                    <a:pt x="1834" y="793"/>
                    <a:pt x="1850" y="798"/>
                  </a:cubicBezTo>
                  <a:cubicBezTo>
                    <a:pt x="1825" y="788"/>
                    <a:pt x="1834" y="750"/>
                    <a:pt x="1818" y="733"/>
                  </a:cubicBezTo>
                  <a:cubicBezTo>
                    <a:pt x="1802" y="714"/>
                    <a:pt x="1777" y="699"/>
                    <a:pt x="1755" y="689"/>
                  </a:cubicBezTo>
                  <a:cubicBezTo>
                    <a:pt x="1777" y="691"/>
                    <a:pt x="1793" y="676"/>
                    <a:pt x="1815" y="687"/>
                  </a:cubicBezTo>
                  <a:cubicBezTo>
                    <a:pt x="1836" y="698"/>
                    <a:pt x="1856" y="707"/>
                    <a:pt x="1879" y="714"/>
                  </a:cubicBezTo>
                  <a:cubicBezTo>
                    <a:pt x="1866" y="709"/>
                    <a:pt x="1852" y="705"/>
                    <a:pt x="1840" y="698"/>
                  </a:cubicBezTo>
                  <a:cubicBezTo>
                    <a:pt x="1826" y="690"/>
                    <a:pt x="1813" y="678"/>
                    <a:pt x="1796" y="676"/>
                  </a:cubicBezTo>
                  <a:cubicBezTo>
                    <a:pt x="1781" y="675"/>
                    <a:pt x="1767" y="683"/>
                    <a:pt x="1751" y="679"/>
                  </a:cubicBezTo>
                  <a:cubicBezTo>
                    <a:pt x="1732" y="675"/>
                    <a:pt x="1716" y="665"/>
                    <a:pt x="1699" y="656"/>
                  </a:cubicBezTo>
                  <a:cubicBezTo>
                    <a:pt x="1686" y="649"/>
                    <a:pt x="1673" y="643"/>
                    <a:pt x="1660" y="637"/>
                  </a:cubicBezTo>
                  <a:cubicBezTo>
                    <a:pt x="1651" y="622"/>
                    <a:pt x="1639" y="610"/>
                    <a:pt x="1625" y="601"/>
                  </a:cubicBezTo>
                  <a:cubicBezTo>
                    <a:pt x="1610" y="592"/>
                    <a:pt x="1594" y="587"/>
                    <a:pt x="1578" y="580"/>
                  </a:cubicBezTo>
                  <a:cubicBezTo>
                    <a:pt x="1564" y="574"/>
                    <a:pt x="1562" y="565"/>
                    <a:pt x="1556" y="551"/>
                  </a:cubicBezTo>
                  <a:cubicBezTo>
                    <a:pt x="1599" y="556"/>
                    <a:pt x="1641" y="565"/>
                    <a:pt x="1682" y="580"/>
                  </a:cubicBezTo>
                  <a:cubicBezTo>
                    <a:pt x="1718" y="593"/>
                    <a:pt x="1731" y="637"/>
                    <a:pt x="1750" y="667"/>
                  </a:cubicBezTo>
                  <a:cubicBezTo>
                    <a:pt x="1736" y="642"/>
                    <a:pt x="1727" y="613"/>
                    <a:pt x="1709" y="591"/>
                  </a:cubicBezTo>
                  <a:cubicBezTo>
                    <a:pt x="1728" y="599"/>
                    <a:pt x="1747" y="608"/>
                    <a:pt x="1765" y="618"/>
                  </a:cubicBezTo>
                  <a:cubicBezTo>
                    <a:pt x="1769" y="620"/>
                    <a:pt x="1773" y="621"/>
                    <a:pt x="1773" y="625"/>
                  </a:cubicBezTo>
                  <a:cubicBezTo>
                    <a:pt x="1773" y="631"/>
                    <a:pt x="1773" y="636"/>
                    <a:pt x="1773" y="641"/>
                  </a:cubicBezTo>
                  <a:cubicBezTo>
                    <a:pt x="1773" y="647"/>
                    <a:pt x="1773" y="652"/>
                    <a:pt x="1773" y="657"/>
                  </a:cubicBezTo>
                  <a:cubicBezTo>
                    <a:pt x="1774" y="646"/>
                    <a:pt x="1774" y="635"/>
                    <a:pt x="1775" y="624"/>
                  </a:cubicBezTo>
                  <a:cubicBezTo>
                    <a:pt x="1780" y="627"/>
                    <a:pt x="1785" y="630"/>
                    <a:pt x="1789" y="633"/>
                  </a:cubicBezTo>
                  <a:cubicBezTo>
                    <a:pt x="1788" y="632"/>
                    <a:pt x="1786" y="630"/>
                    <a:pt x="1784" y="629"/>
                  </a:cubicBezTo>
                  <a:cubicBezTo>
                    <a:pt x="1777" y="623"/>
                    <a:pt x="1775" y="623"/>
                    <a:pt x="1775" y="614"/>
                  </a:cubicBezTo>
                  <a:cubicBezTo>
                    <a:pt x="1776" y="601"/>
                    <a:pt x="1776" y="588"/>
                    <a:pt x="1775" y="575"/>
                  </a:cubicBezTo>
                  <a:cubicBezTo>
                    <a:pt x="1773" y="550"/>
                    <a:pt x="1767" y="525"/>
                    <a:pt x="1751" y="505"/>
                  </a:cubicBezTo>
                  <a:cubicBezTo>
                    <a:pt x="1774" y="506"/>
                    <a:pt x="1799" y="513"/>
                    <a:pt x="1815" y="531"/>
                  </a:cubicBezTo>
                  <a:cubicBezTo>
                    <a:pt x="1831" y="551"/>
                    <a:pt x="1825" y="579"/>
                    <a:pt x="1839" y="599"/>
                  </a:cubicBezTo>
                  <a:cubicBezTo>
                    <a:pt x="1853" y="621"/>
                    <a:pt x="1880" y="629"/>
                    <a:pt x="1905" y="633"/>
                  </a:cubicBezTo>
                  <a:cubicBezTo>
                    <a:pt x="1926" y="636"/>
                    <a:pt x="1956" y="630"/>
                    <a:pt x="1970" y="651"/>
                  </a:cubicBezTo>
                  <a:cubicBezTo>
                    <a:pt x="1962" y="636"/>
                    <a:pt x="1942" y="632"/>
                    <a:pt x="1927" y="631"/>
                  </a:cubicBezTo>
                  <a:cubicBezTo>
                    <a:pt x="1905" y="628"/>
                    <a:pt x="1883" y="624"/>
                    <a:pt x="1864" y="611"/>
                  </a:cubicBezTo>
                  <a:cubicBezTo>
                    <a:pt x="1847" y="600"/>
                    <a:pt x="1842" y="584"/>
                    <a:pt x="1839" y="565"/>
                  </a:cubicBezTo>
                  <a:cubicBezTo>
                    <a:pt x="1837" y="543"/>
                    <a:pt x="1832" y="525"/>
                    <a:pt x="1814" y="510"/>
                  </a:cubicBezTo>
                  <a:cubicBezTo>
                    <a:pt x="1830" y="512"/>
                    <a:pt x="1846" y="514"/>
                    <a:pt x="1861" y="521"/>
                  </a:cubicBezTo>
                  <a:cubicBezTo>
                    <a:pt x="1879" y="528"/>
                    <a:pt x="1889" y="536"/>
                    <a:pt x="1898" y="552"/>
                  </a:cubicBezTo>
                  <a:cubicBezTo>
                    <a:pt x="1915" y="583"/>
                    <a:pt x="1923" y="617"/>
                    <a:pt x="1962" y="625"/>
                  </a:cubicBezTo>
                  <a:cubicBezTo>
                    <a:pt x="1921" y="614"/>
                    <a:pt x="1918" y="573"/>
                    <a:pt x="1900" y="541"/>
                  </a:cubicBezTo>
                  <a:cubicBezTo>
                    <a:pt x="1938" y="550"/>
                    <a:pt x="1938" y="550"/>
                    <a:pt x="1938" y="550"/>
                  </a:cubicBezTo>
                  <a:cubicBezTo>
                    <a:pt x="1917" y="541"/>
                    <a:pt x="1898" y="526"/>
                    <a:pt x="1880" y="515"/>
                  </a:cubicBezTo>
                  <a:cubicBezTo>
                    <a:pt x="1905" y="519"/>
                    <a:pt x="1926" y="519"/>
                    <a:pt x="1950" y="511"/>
                  </a:cubicBezTo>
                  <a:close/>
                  <a:moveTo>
                    <a:pt x="632" y="632"/>
                  </a:moveTo>
                  <a:cubicBezTo>
                    <a:pt x="633" y="632"/>
                    <a:pt x="632" y="632"/>
                    <a:pt x="632" y="632"/>
                  </a:cubicBezTo>
                  <a:cubicBezTo>
                    <a:pt x="631" y="633"/>
                    <a:pt x="631" y="633"/>
                    <a:pt x="631" y="633"/>
                  </a:cubicBezTo>
                  <a:cubicBezTo>
                    <a:pt x="616" y="654"/>
                    <a:pt x="614" y="676"/>
                    <a:pt x="625" y="699"/>
                  </a:cubicBezTo>
                  <a:cubicBezTo>
                    <a:pt x="629" y="705"/>
                    <a:pt x="631" y="707"/>
                    <a:pt x="627" y="713"/>
                  </a:cubicBezTo>
                  <a:cubicBezTo>
                    <a:pt x="623" y="720"/>
                    <a:pt x="618" y="726"/>
                    <a:pt x="613" y="732"/>
                  </a:cubicBezTo>
                  <a:cubicBezTo>
                    <a:pt x="601" y="746"/>
                    <a:pt x="589" y="757"/>
                    <a:pt x="582" y="773"/>
                  </a:cubicBezTo>
                  <a:cubicBezTo>
                    <a:pt x="574" y="759"/>
                    <a:pt x="565" y="745"/>
                    <a:pt x="558" y="730"/>
                  </a:cubicBezTo>
                  <a:cubicBezTo>
                    <a:pt x="555" y="724"/>
                    <a:pt x="553" y="719"/>
                    <a:pt x="555" y="713"/>
                  </a:cubicBezTo>
                  <a:cubicBezTo>
                    <a:pt x="557" y="703"/>
                    <a:pt x="560" y="694"/>
                    <a:pt x="562" y="684"/>
                  </a:cubicBezTo>
                  <a:cubicBezTo>
                    <a:pt x="572" y="649"/>
                    <a:pt x="582" y="614"/>
                    <a:pt x="598" y="582"/>
                  </a:cubicBezTo>
                  <a:cubicBezTo>
                    <a:pt x="628" y="522"/>
                    <a:pt x="683" y="484"/>
                    <a:pt x="737" y="448"/>
                  </a:cubicBezTo>
                  <a:cubicBezTo>
                    <a:pt x="709" y="501"/>
                    <a:pt x="681" y="558"/>
                    <a:pt x="635" y="597"/>
                  </a:cubicBezTo>
                  <a:cubicBezTo>
                    <a:pt x="669" y="572"/>
                    <a:pt x="692" y="540"/>
                    <a:pt x="714" y="505"/>
                  </a:cubicBezTo>
                  <a:cubicBezTo>
                    <a:pt x="728" y="485"/>
                    <a:pt x="741" y="465"/>
                    <a:pt x="754" y="444"/>
                  </a:cubicBezTo>
                  <a:cubicBezTo>
                    <a:pt x="759" y="436"/>
                    <a:pt x="763" y="431"/>
                    <a:pt x="772" y="425"/>
                  </a:cubicBezTo>
                  <a:cubicBezTo>
                    <a:pt x="782" y="419"/>
                    <a:pt x="791" y="412"/>
                    <a:pt x="801" y="405"/>
                  </a:cubicBezTo>
                  <a:cubicBezTo>
                    <a:pt x="791" y="424"/>
                    <a:pt x="785" y="444"/>
                    <a:pt x="780" y="465"/>
                  </a:cubicBezTo>
                  <a:cubicBezTo>
                    <a:pt x="773" y="492"/>
                    <a:pt x="759" y="516"/>
                    <a:pt x="742" y="538"/>
                  </a:cubicBezTo>
                  <a:cubicBezTo>
                    <a:pt x="726" y="557"/>
                    <a:pt x="709" y="573"/>
                    <a:pt x="690" y="588"/>
                  </a:cubicBezTo>
                  <a:cubicBezTo>
                    <a:pt x="671" y="604"/>
                    <a:pt x="649" y="614"/>
                    <a:pt x="632" y="632"/>
                  </a:cubicBezTo>
                  <a:close/>
                  <a:moveTo>
                    <a:pt x="691" y="798"/>
                  </a:moveTo>
                  <a:cubicBezTo>
                    <a:pt x="690" y="794"/>
                    <a:pt x="690" y="796"/>
                    <a:pt x="691" y="797"/>
                  </a:cubicBezTo>
                  <a:cubicBezTo>
                    <a:pt x="684" y="771"/>
                    <a:pt x="675" y="745"/>
                    <a:pt x="662" y="721"/>
                  </a:cubicBezTo>
                  <a:cubicBezTo>
                    <a:pt x="655" y="708"/>
                    <a:pt x="640" y="691"/>
                    <a:pt x="640" y="675"/>
                  </a:cubicBezTo>
                  <a:cubicBezTo>
                    <a:pt x="639" y="656"/>
                    <a:pt x="653" y="645"/>
                    <a:pt x="667" y="636"/>
                  </a:cubicBezTo>
                  <a:cubicBezTo>
                    <a:pt x="691" y="622"/>
                    <a:pt x="716" y="613"/>
                    <a:pt x="737" y="593"/>
                  </a:cubicBezTo>
                  <a:cubicBezTo>
                    <a:pt x="723" y="625"/>
                    <a:pt x="696" y="649"/>
                    <a:pt x="692" y="685"/>
                  </a:cubicBezTo>
                  <a:cubicBezTo>
                    <a:pt x="690" y="705"/>
                    <a:pt x="691" y="726"/>
                    <a:pt x="696" y="746"/>
                  </a:cubicBezTo>
                  <a:cubicBezTo>
                    <a:pt x="699" y="756"/>
                    <a:pt x="695" y="765"/>
                    <a:pt x="694" y="775"/>
                  </a:cubicBezTo>
                  <a:cubicBezTo>
                    <a:pt x="693" y="784"/>
                    <a:pt x="692" y="793"/>
                    <a:pt x="692" y="802"/>
                  </a:cubicBezTo>
                  <a:cubicBezTo>
                    <a:pt x="691" y="800"/>
                    <a:pt x="691" y="799"/>
                    <a:pt x="691" y="798"/>
                  </a:cubicBezTo>
                  <a:close/>
                  <a:moveTo>
                    <a:pt x="754" y="727"/>
                  </a:moveTo>
                  <a:cubicBezTo>
                    <a:pt x="747" y="782"/>
                    <a:pt x="712" y="831"/>
                    <a:pt x="695" y="883"/>
                  </a:cubicBezTo>
                  <a:cubicBezTo>
                    <a:pt x="698" y="861"/>
                    <a:pt x="697" y="840"/>
                    <a:pt x="694" y="819"/>
                  </a:cubicBezTo>
                  <a:cubicBezTo>
                    <a:pt x="692" y="798"/>
                    <a:pt x="694" y="779"/>
                    <a:pt x="700" y="759"/>
                  </a:cubicBezTo>
                  <a:cubicBezTo>
                    <a:pt x="705" y="771"/>
                    <a:pt x="712" y="781"/>
                    <a:pt x="719" y="792"/>
                  </a:cubicBezTo>
                  <a:cubicBezTo>
                    <a:pt x="715" y="785"/>
                    <a:pt x="710" y="778"/>
                    <a:pt x="707" y="770"/>
                  </a:cubicBezTo>
                  <a:cubicBezTo>
                    <a:pt x="705" y="765"/>
                    <a:pt x="703" y="759"/>
                    <a:pt x="701" y="754"/>
                  </a:cubicBezTo>
                  <a:cubicBezTo>
                    <a:pt x="704" y="747"/>
                    <a:pt x="706" y="741"/>
                    <a:pt x="709" y="734"/>
                  </a:cubicBezTo>
                  <a:cubicBezTo>
                    <a:pt x="720" y="710"/>
                    <a:pt x="738" y="694"/>
                    <a:pt x="759" y="677"/>
                  </a:cubicBezTo>
                  <a:cubicBezTo>
                    <a:pt x="756" y="693"/>
                    <a:pt x="755" y="710"/>
                    <a:pt x="754" y="727"/>
                  </a:cubicBezTo>
                  <a:close/>
                  <a:moveTo>
                    <a:pt x="819" y="606"/>
                  </a:moveTo>
                  <a:cubicBezTo>
                    <a:pt x="819" y="607"/>
                    <a:pt x="819" y="607"/>
                    <a:pt x="819" y="608"/>
                  </a:cubicBezTo>
                  <a:cubicBezTo>
                    <a:pt x="818" y="611"/>
                    <a:pt x="818" y="612"/>
                    <a:pt x="818" y="612"/>
                  </a:cubicBezTo>
                  <a:cubicBezTo>
                    <a:pt x="806" y="685"/>
                    <a:pt x="800" y="762"/>
                    <a:pt x="772" y="831"/>
                  </a:cubicBezTo>
                  <a:cubicBezTo>
                    <a:pt x="766" y="741"/>
                    <a:pt x="773" y="649"/>
                    <a:pt x="827" y="573"/>
                  </a:cubicBezTo>
                  <a:cubicBezTo>
                    <a:pt x="824" y="584"/>
                    <a:pt x="822" y="595"/>
                    <a:pt x="819" y="606"/>
                  </a:cubicBezTo>
                  <a:close/>
                  <a:moveTo>
                    <a:pt x="861" y="474"/>
                  </a:moveTo>
                  <a:cubicBezTo>
                    <a:pt x="851" y="488"/>
                    <a:pt x="857" y="480"/>
                    <a:pt x="860" y="476"/>
                  </a:cubicBezTo>
                  <a:cubicBezTo>
                    <a:pt x="829" y="519"/>
                    <a:pt x="794" y="561"/>
                    <a:pt x="775" y="612"/>
                  </a:cubicBezTo>
                  <a:cubicBezTo>
                    <a:pt x="770" y="626"/>
                    <a:pt x="766" y="639"/>
                    <a:pt x="763" y="653"/>
                  </a:cubicBezTo>
                  <a:cubicBezTo>
                    <a:pt x="761" y="664"/>
                    <a:pt x="748" y="672"/>
                    <a:pt x="740" y="679"/>
                  </a:cubicBezTo>
                  <a:cubicBezTo>
                    <a:pt x="720" y="697"/>
                    <a:pt x="707" y="720"/>
                    <a:pt x="700" y="746"/>
                  </a:cubicBezTo>
                  <a:cubicBezTo>
                    <a:pt x="693" y="715"/>
                    <a:pt x="695" y="673"/>
                    <a:pt x="717" y="648"/>
                  </a:cubicBezTo>
                  <a:cubicBezTo>
                    <a:pt x="729" y="633"/>
                    <a:pt x="740" y="618"/>
                    <a:pt x="749" y="600"/>
                  </a:cubicBezTo>
                  <a:cubicBezTo>
                    <a:pt x="754" y="591"/>
                    <a:pt x="758" y="582"/>
                    <a:pt x="762" y="573"/>
                  </a:cubicBezTo>
                  <a:cubicBezTo>
                    <a:pt x="766" y="563"/>
                    <a:pt x="772" y="556"/>
                    <a:pt x="779" y="547"/>
                  </a:cubicBezTo>
                  <a:cubicBezTo>
                    <a:pt x="798" y="525"/>
                    <a:pt x="810" y="499"/>
                    <a:pt x="825" y="474"/>
                  </a:cubicBezTo>
                  <a:cubicBezTo>
                    <a:pt x="830" y="467"/>
                    <a:pt x="834" y="456"/>
                    <a:pt x="844" y="455"/>
                  </a:cubicBezTo>
                  <a:cubicBezTo>
                    <a:pt x="851" y="455"/>
                    <a:pt x="859" y="455"/>
                    <a:pt x="866" y="457"/>
                  </a:cubicBezTo>
                  <a:cubicBezTo>
                    <a:pt x="875" y="461"/>
                    <a:pt x="865" y="469"/>
                    <a:pt x="861" y="474"/>
                  </a:cubicBezTo>
                  <a:close/>
                  <a:moveTo>
                    <a:pt x="1016" y="674"/>
                  </a:moveTo>
                  <a:cubicBezTo>
                    <a:pt x="1016" y="674"/>
                    <a:pt x="1016" y="674"/>
                    <a:pt x="1016" y="675"/>
                  </a:cubicBezTo>
                  <a:cubicBezTo>
                    <a:pt x="1013" y="695"/>
                    <a:pt x="1007" y="715"/>
                    <a:pt x="1003" y="735"/>
                  </a:cubicBezTo>
                  <a:cubicBezTo>
                    <a:pt x="993" y="723"/>
                    <a:pt x="983" y="712"/>
                    <a:pt x="974" y="701"/>
                  </a:cubicBezTo>
                  <a:cubicBezTo>
                    <a:pt x="970" y="695"/>
                    <a:pt x="970" y="685"/>
                    <a:pt x="969" y="679"/>
                  </a:cubicBezTo>
                  <a:cubicBezTo>
                    <a:pt x="964" y="648"/>
                    <a:pt x="961" y="616"/>
                    <a:pt x="957" y="585"/>
                  </a:cubicBezTo>
                  <a:cubicBezTo>
                    <a:pt x="971" y="597"/>
                    <a:pt x="986" y="609"/>
                    <a:pt x="998" y="623"/>
                  </a:cubicBezTo>
                  <a:cubicBezTo>
                    <a:pt x="1004" y="630"/>
                    <a:pt x="1009" y="637"/>
                    <a:pt x="1014" y="645"/>
                  </a:cubicBezTo>
                  <a:cubicBezTo>
                    <a:pt x="1020" y="654"/>
                    <a:pt x="1018" y="663"/>
                    <a:pt x="1016" y="674"/>
                  </a:cubicBezTo>
                  <a:close/>
                  <a:moveTo>
                    <a:pt x="1106" y="710"/>
                  </a:moveTo>
                  <a:cubicBezTo>
                    <a:pt x="1108" y="715"/>
                    <a:pt x="1110" y="718"/>
                    <a:pt x="1105" y="709"/>
                  </a:cubicBezTo>
                  <a:cubicBezTo>
                    <a:pt x="1100" y="698"/>
                    <a:pt x="1102" y="703"/>
                    <a:pt x="1105" y="709"/>
                  </a:cubicBezTo>
                  <a:cubicBezTo>
                    <a:pt x="1097" y="692"/>
                    <a:pt x="1088" y="675"/>
                    <a:pt x="1080" y="657"/>
                  </a:cubicBezTo>
                  <a:cubicBezTo>
                    <a:pt x="1072" y="638"/>
                    <a:pt x="1067" y="620"/>
                    <a:pt x="1062" y="600"/>
                  </a:cubicBezTo>
                  <a:cubicBezTo>
                    <a:pt x="1058" y="583"/>
                    <a:pt x="1054" y="566"/>
                    <a:pt x="1048" y="549"/>
                  </a:cubicBezTo>
                  <a:cubicBezTo>
                    <a:pt x="1045" y="538"/>
                    <a:pt x="1041" y="525"/>
                    <a:pt x="1034" y="516"/>
                  </a:cubicBezTo>
                  <a:cubicBezTo>
                    <a:pt x="1037" y="521"/>
                    <a:pt x="1040" y="525"/>
                    <a:pt x="1044" y="529"/>
                  </a:cubicBezTo>
                  <a:cubicBezTo>
                    <a:pt x="1052" y="539"/>
                    <a:pt x="1055" y="549"/>
                    <a:pt x="1060" y="560"/>
                  </a:cubicBezTo>
                  <a:cubicBezTo>
                    <a:pt x="1070" y="585"/>
                    <a:pt x="1084" y="608"/>
                    <a:pt x="1098" y="631"/>
                  </a:cubicBezTo>
                  <a:cubicBezTo>
                    <a:pt x="1105" y="641"/>
                    <a:pt x="1112" y="652"/>
                    <a:pt x="1119" y="662"/>
                  </a:cubicBezTo>
                  <a:cubicBezTo>
                    <a:pt x="1121" y="673"/>
                    <a:pt x="1123" y="684"/>
                    <a:pt x="1125" y="694"/>
                  </a:cubicBezTo>
                  <a:cubicBezTo>
                    <a:pt x="1128" y="719"/>
                    <a:pt x="1130" y="744"/>
                    <a:pt x="1133" y="769"/>
                  </a:cubicBezTo>
                  <a:cubicBezTo>
                    <a:pt x="1126" y="748"/>
                    <a:pt x="1115" y="729"/>
                    <a:pt x="1106" y="710"/>
                  </a:cubicBezTo>
                  <a:close/>
                  <a:moveTo>
                    <a:pt x="1110" y="514"/>
                  </a:moveTo>
                  <a:cubicBezTo>
                    <a:pt x="1112" y="500"/>
                    <a:pt x="1118" y="486"/>
                    <a:pt x="1127" y="476"/>
                  </a:cubicBezTo>
                  <a:cubicBezTo>
                    <a:pt x="1152" y="521"/>
                    <a:pt x="1168" y="568"/>
                    <a:pt x="1171" y="620"/>
                  </a:cubicBezTo>
                  <a:cubicBezTo>
                    <a:pt x="1140" y="594"/>
                    <a:pt x="1106" y="558"/>
                    <a:pt x="1110" y="514"/>
                  </a:cubicBezTo>
                  <a:close/>
                  <a:moveTo>
                    <a:pt x="1175" y="712"/>
                  </a:moveTo>
                  <a:cubicBezTo>
                    <a:pt x="1164" y="687"/>
                    <a:pt x="1151" y="662"/>
                    <a:pt x="1137" y="638"/>
                  </a:cubicBezTo>
                  <a:cubicBezTo>
                    <a:pt x="1148" y="650"/>
                    <a:pt x="1158" y="661"/>
                    <a:pt x="1169" y="671"/>
                  </a:cubicBezTo>
                  <a:cubicBezTo>
                    <a:pt x="1175" y="677"/>
                    <a:pt x="1173" y="686"/>
                    <a:pt x="1174" y="694"/>
                  </a:cubicBezTo>
                  <a:cubicBezTo>
                    <a:pt x="1174" y="700"/>
                    <a:pt x="1176" y="707"/>
                    <a:pt x="1175" y="712"/>
                  </a:cubicBezTo>
                  <a:close/>
                  <a:moveTo>
                    <a:pt x="1307" y="425"/>
                  </a:moveTo>
                  <a:cubicBezTo>
                    <a:pt x="1307" y="425"/>
                    <a:pt x="1307" y="425"/>
                    <a:pt x="1307" y="425"/>
                  </a:cubicBezTo>
                  <a:cubicBezTo>
                    <a:pt x="1346" y="428"/>
                    <a:pt x="1386" y="434"/>
                    <a:pt x="1424" y="441"/>
                  </a:cubicBezTo>
                  <a:cubicBezTo>
                    <a:pt x="1441" y="445"/>
                    <a:pt x="1455" y="458"/>
                    <a:pt x="1468" y="469"/>
                  </a:cubicBezTo>
                  <a:cubicBezTo>
                    <a:pt x="1484" y="482"/>
                    <a:pt x="1500" y="497"/>
                    <a:pt x="1513" y="513"/>
                  </a:cubicBezTo>
                  <a:cubicBezTo>
                    <a:pt x="1466" y="509"/>
                    <a:pt x="1414" y="505"/>
                    <a:pt x="1370" y="486"/>
                  </a:cubicBezTo>
                  <a:cubicBezTo>
                    <a:pt x="1366" y="484"/>
                    <a:pt x="1362" y="482"/>
                    <a:pt x="1359" y="480"/>
                  </a:cubicBezTo>
                  <a:cubicBezTo>
                    <a:pt x="1339" y="462"/>
                    <a:pt x="1320" y="443"/>
                    <a:pt x="1301" y="424"/>
                  </a:cubicBezTo>
                  <a:cubicBezTo>
                    <a:pt x="1303" y="425"/>
                    <a:pt x="1305" y="425"/>
                    <a:pt x="1307" y="425"/>
                  </a:cubicBezTo>
                  <a:close/>
                  <a:moveTo>
                    <a:pt x="1189" y="635"/>
                  </a:moveTo>
                  <a:cubicBezTo>
                    <a:pt x="1188" y="634"/>
                    <a:pt x="1187" y="634"/>
                    <a:pt x="1187" y="633"/>
                  </a:cubicBezTo>
                  <a:cubicBezTo>
                    <a:pt x="1187" y="606"/>
                    <a:pt x="1187" y="578"/>
                    <a:pt x="1181" y="550"/>
                  </a:cubicBezTo>
                  <a:cubicBezTo>
                    <a:pt x="1194" y="571"/>
                    <a:pt x="1207" y="591"/>
                    <a:pt x="1219" y="612"/>
                  </a:cubicBezTo>
                  <a:cubicBezTo>
                    <a:pt x="1231" y="632"/>
                    <a:pt x="1238" y="653"/>
                    <a:pt x="1246" y="675"/>
                  </a:cubicBezTo>
                  <a:cubicBezTo>
                    <a:pt x="1227" y="662"/>
                    <a:pt x="1208" y="649"/>
                    <a:pt x="1189" y="635"/>
                  </a:cubicBezTo>
                  <a:close/>
                  <a:moveTo>
                    <a:pt x="1277" y="684"/>
                  </a:moveTo>
                  <a:cubicBezTo>
                    <a:pt x="1270" y="659"/>
                    <a:pt x="1265" y="635"/>
                    <a:pt x="1255" y="612"/>
                  </a:cubicBezTo>
                  <a:cubicBezTo>
                    <a:pt x="1244" y="588"/>
                    <a:pt x="1232" y="566"/>
                    <a:pt x="1220" y="544"/>
                  </a:cubicBezTo>
                  <a:cubicBezTo>
                    <a:pt x="1235" y="554"/>
                    <a:pt x="1250" y="563"/>
                    <a:pt x="1265" y="572"/>
                  </a:cubicBezTo>
                  <a:cubicBezTo>
                    <a:pt x="1273" y="577"/>
                    <a:pt x="1281" y="581"/>
                    <a:pt x="1289" y="586"/>
                  </a:cubicBezTo>
                  <a:cubicBezTo>
                    <a:pt x="1298" y="591"/>
                    <a:pt x="1306" y="592"/>
                    <a:pt x="1309" y="602"/>
                  </a:cubicBezTo>
                  <a:cubicBezTo>
                    <a:pt x="1320" y="633"/>
                    <a:pt x="1323" y="668"/>
                    <a:pt x="1344" y="694"/>
                  </a:cubicBezTo>
                  <a:cubicBezTo>
                    <a:pt x="1332" y="694"/>
                    <a:pt x="1319" y="694"/>
                    <a:pt x="1306" y="693"/>
                  </a:cubicBezTo>
                  <a:cubicBezTo>
                    <a:pt x="1301" y="693"/>
                    <a:pt x="1295" y="692"/>
                    <a:pt x="1290" y="691"/>
                  </a:cubicBezTo>
                  <a:cubicBezTo>
                    <a:pt x="1282" y="690"/>
                    <a:pt x="1279" y="691"/>
                    <a:pt x="1277" y="684"/>
                  </a:cubicBezTo>
                  <a:close/>
                  <a:moveTo>
                    <a:pt x="1425" y="718"/>
                  </a:moveTo>
                  <a:cubicBezTo>
                    <a:pt x="1428" y="724"/>
                    <a:pt x="1430" y="730"/>
                    <a:pt x="1432" y="736"/>
                  </a:cubicBezTo>
                  <a:cubicBezTo>
                    <a:pt x="1419" y="731"/>
                    <a:pt x="1406" y="728"/>
                    <a:pt x="1393" y="722"/>
                  </a:cubicBezTo>
                  <a:cubicBezTo>
                    <a:pt x="1404" y="721"/>
                    <a:pt x="1415" y="720"/>
                    <a:pt x="1425" y="718"/>
                  </a:cubicBezTo>
                  <a:close/>
                  <a:moveTo>
                    <a:pt x="1353" y="694"/>
                  </a:moveTo>
                  <a:cubicBezTo>
                    <a:pt x="1344" y="683"/>
                    <a:pt x="1339" y="670"/>
                    <a:pt x="1335" y="656"/>
                  </a:cubicBezTo>
                  <a:cubicBezTo>
                    <a:pt x="1355" y="675"/>
                    <a:pt x="1382" y="677"/>
                    <a:pt x="1405" y="691"/>
                  </a:cubicBezTo>
                  <a:cubicBezTo>
                    <a:pt x="1388" y="692"/>
                    <a:pt x="1370" y="693"/>
                    <a:pt x="1353" y="694"/>
                  </a:cubicBezTo>
                  <a:close/>
                  <a:moveTo>
                    <a:pt x="1413" y="691"/>
                  </a:moveTo>
                  <a:cubicBezTo>
                    <a:pt x="1393" y="673"/>
                    <a:pt x="1365" y="669"/>
                    <a:pt x="1345" y="651"/>
                  </a:cubicBezTo>
                  <a:cubicBezTo>
                    <a:pt x="1333" y="639"/>
                    <a:pt x="1328" y="619"/>
                    <a:pt x="1324" y="603"/>
                  </a:cubicBezTo>
                  <a:cubicBezTo>
                    <a:pt x="1338" y="610"/>
                    <a:pt x="1353" y="616"/>
                    <a:pt x="1367" y="622"/>
                  </a:cubicBezTo>
                  <a:cubicBezTo>
                    <a:pt x="1374" y="625"/>
                    <a:pt x="1382" y="627"/>
                    <a:pt x="1389" y="630"/>
                  </a:cubicBezTo>
                  <a:cubicBezTo>
                    <a:pt x="1395" y="634"/>
                    <a:pt x="1401" y="638"/>
                    <a:pt x="1407" y="641"/>
                  </a:cubicBezTo>
                  <a:cubicBezTo>
                    <a:pt x="1436" y="657"/>
                    <a:pt x="1468" y="669"/>
                    <a:pt x="1497" y="685"/>
                  </a:cubicBezTo>
                  <a:cubicBezTo>
                    <a:pt x="1469" y="687"/>
                    <a:pt x="1441" y="689"/>
                    <a:pt x="1413" y="691"/>
                  </a:cubicBezTo>
                  <a:close/>
                  <a:moveTo>
                    <a:pt x="1533" y="790"/>
                  </a:moveTo>
                  <a:cubicBezTo>
                    <a:pt x="1533" y="795"/>
                    <a:pt x="1533" y="800"/>
                    <a:pt x="1532" y="804"/>
                  </a:cubicBezTo>
                  <a:cubicBezTo>
                    <a:pt x="1493" y="784"/>
                    <a:pt x="1447" y="776"/>
                    <a:pt x="1404" y="767"/>
                  </a:cubicBezTo>
                  <a:cubicBezTo>
                    <a:pt x="1383" y="763"/>
                    <a:pt x="1362" y="759"/>
                    <a:pt x="1342" y="753"/>
                  </a:cubicBezTo>
                  <a:cubicBezTo>
                    <a:pt x="1333" y="750"/>
                    <a:pt x="1324" y="747"/>
                    <a:pt x="1315" y="743"/>
                  </a:cubicBezTo>
                  <a:cubicBezTo>
                    <a:pt x="1308" y="740"/>
                    <a:pt x="1293" y="736"/>
                    <a:pt x="1290" y="728"/>
                  </a:cubicBezTo>
                  <a:cubicBezTo>
                    <a:pt x="1322" y="728"/>
                    <a:pt x="1354" y="726"/>
                    <a:pt x="1385" y="723"/>
                  </a:cubicBezTo>
                  <a:cubicBezTo>
                    <a:pt x="1399" y="728"/>
                    <a:pt x="1412" y="732"/>
                    <a:pt x="1426" y="735"/>
                  </a:cubicBezTo>
                  <a:cubicBezTo>
                    <a:pt x="1434" y="737"/>
                    <a:pt x="1433" y="740"/>
                    <a:pt x="1435" y="747"/>
                  </a:cubicBezTo>
                  <a:cubicBezTo>
                    <a:pt x="1436" y="754"/>
                    <a:pt x="1437" y="760"/>
                    <a:pt x="1437" y="766"/>
                  </a:cubicBezTo>
                  <a:cubicBezTo>
                    <a:pt x="1437" y="756"/>
                    <a:pt x="1436" y="747"/>
                    <a:pt x="1434" y="737"/>
                  </a:cubicBezTo>
                  <a:cubicBezTo>
                    <a:pt x="1437" y="738"/>
                    <a:pt x="1440" y="739"/>
                    <a:pt x="1443" y="739"/>
                  </a:cubicBezTo>
                  <a:cubicBezTo>
                    <a:pt x="1440" y="738"/>
                    <a:pt x="1437" y="737"/>
                    <a:pt x="1434" y="736"/>
                  </a:cubicBezTo>
                  <a:cubicBezTo>
                    <a:pt x="1433" y="730"/>
                    <a:pt x="1431" y="724"/>
                    <a:pt x="1429" y="718"/>
                  </a:cubicBezTo>
                  <a:cubicBezTo>
                    <a:pt x="1445" y="715"/>
                    <a:pt x="1461" y="713"/>
                    <a:pt x="1477" y="709"/>
                  </a:cubicBezTo>
                  <a:cubicBezTo>
                    <a:pt x="1483" y="708"/>
                    <a:pt x="1489" y="706"/>
                    <a:pt x="1495" y="705"/>
                  </a:cubicBezTo>
                  <a:cubicBezTo>
                    <a:pt x="1501" y="708"/>
                    <a:pt x="1506" y="711"/>
                    <a:pt x="1511" y="714"/>
                  </a:cubicBezTo>
                  <a:cubicBezTo>
                    <a:pt x="1515" y="717"/>
                    <a:pt x="1520" y="721"/>
                    <a:pt x="1524" y="725"/>
                  </a:cubicBezTo>
                  <a:cubicBezTo>
                    <a:pt x="1527" y="728"/>
                    <a:pt x="1529" y="729"/>
                    <a:pt x="1529" y="734"/>
                  </a:cubicBezTo>
                  <a:cubicBezTo>
                    <a:pt x="1529" y="738"/>
                    <a:pt x="1530" y="741"/>
                    <a:pt x="1530" y="745"/>
                  </a:cubicBezTo>
                  <a:cubicBezTo>
                    <a:pt x="1533" y="760"/>
                    <a:pt x="1535" y="774"/>
                    <a:pt x="1534" y="790"/>
                  </a:cubicBezTo>
                  <a:cubicBezTo>
                    <a:pt x="1534" y="788"/>
                    <a:pt x="1534" y="786"/>
                    <a:pt x="1533" y="790"/>
                  </a:cubicBezTo>
                  <a:close/>
                  <a:moveTo>
                    <a:pt x="1543" y="726"/>
                  </a:moveTo>
                  <a:cubicBezTo>
                    <a:pt x="1551" y="738"/>
                    <a:pt x="1558" y="751"/>
                    <a:pt x="1563" y="764"/>
                  </a:cubicBezTo>
                  <a:cubicBezTo>
                    <a:pt x="1561" y="760"/>
                    <a:pt x="1558" y="752"/>
                    <a:pt x="1564" y="766"/>
                  </a:cubicBezTo>
                  <a:cubicBezTo>
                    <a:pt x="1550" y="742"/>
                    <a:pt x="1535" y="719"/>
                    <a:pt x="1514" y="702"/>
                  </a:cubicBezTo>
                  <a:cubicBezTo>
                    <a:pt x="1526" y="702"/>
                    <a:pt x="1536" y="717"/>
                    <a:pt x="1543" y="726"/>
                  </a:cubicBezTo>
                  <a:close/>
                  <a:moveTo>
                    <a:pt x="1586" y="695"/>
                  </a:moveTo>
                  <a:cubicBezTo>
                    <a:pt x="1566" y="686"/>
                    <a:pt x="1544" y="683"/>
                    <a:pt x="1522" y="684"/>
                  </a:cubicBezTo>
                  <a:cubicBezTo>
                    <a:pt x="1504" y="669"/>
                    <a:pt x="1483" y="658"/>
                    <a:pt x="1462" y="646"/>
                  </a:cubicBezTo>
                  <a:cubicBezTo>
                    <a:pt x="1490" y="649"/>
                    <a:pt x="1518" y="646"/>
                    <a:pt x="1546" y="643"/>
                  </a:cubicBezTo>
                  <a:cubicBezTo>
                    <a:pt x="1552" y="642"/>
                    <a:pt x="1558" y="642"/>
                    <a:pt x="1564" y="641"/>
                  </a:cubicBezTo>
                  <a:cubicBezTo>
                    <a:pt x="1567" y="641"/>
                    <a:pt x="1570" y="640"/>
                    <a:pt x="1573" y="640"/>
                  </a:cubicBezTo>
                  <a:cubicBezTo>
                    <a:pt x="1574" y="645"/>
                    <a:pt x="1575" y="649"/>
                    <a:pt x="1576" y="654"/>
                  </a:cubicBezTo>
                  <a:cubicBezTo>
                    <a:pt x="1580" y="668"/>
                    <a:pt x="1583" y="682"/>
                    <a:pt x="1586" y="695"/>
                  </a:cubicBezTo>
                  <a:close/>
                  <a:moveTo>
                    <a:pt x="1592" y="598"/>
                  </a:moveTo>
                  <a:cubicBezTo>
                    <a:pt x="1589" y="598"/>
                    <a:pt x="1592" y="599"/>
                    <a:pt x="1594" y="599"/>
                  </a:cubicBezTo>
                  <a:cubicBezTo>
                    <a:pt x="1593" y="599"/>
                    <a:pt x="1593" y="599"/>
                    <a:pt x="1593" y="599"/>
                  </a:cubicBezTo>
                  <a:cubicBezTo>
                    <a:pt x="1597" y="600"/>
                    <a:pt x="1596" y="600"/>
                    <a:pt x="1594" y="599"/>
                  </a:cubicBezTo>
                  <a:cubicBezTo>
                    <a:pt x="1614" y="606"/>
                    <a:pt x="1632" y="615"/>
                    <a:pt x="1647" y="631"/>
                  </a:cubicBezTo>
                  <a:cubicBezTo>
                    <a:pt x="1633" y="626"/>
                    <a:pt x="1618" y="623"/>
                    <a:pt x="1603" y="622"/>
                  </a:cubicBezTo>
                  <a:cubicBezTo>
                    <a:pt x="1595" y="621"/>
                    <a:pt x="1586" y="621"/>
                    <a:pt x="1578" y="621"/>
                  </a:cubicBezTo>
                  <a:cubicBezTo>
                    <a:pt x="1576" y="611"/>
                    <a:pt x="1573" y="601"/>
                    <a:pt x="1571" y="592"/>
                  </a:cubicBezTo>
                  <a:cubicBezTo>
                    <a:pt x="1578" y="594"/>
                    <a:pt x="1585" y="596"/>
                    <a:pt x="1592" y="598"/>
                  </a:cubicBezTo>
                  <a:close/>
                  <a:moveTo>
                    <a:pt x="1568" y="621"/>
                  </a:moveTo>
                  <a:cubicBezTo>
                    <a:pt x="1533" y="621"/>
                    <a:pt x="1499" y="625"/>
                    <a:pt x="1465" y="619"/>
                  </a:cubicBezTo>
                  <a:cubicBezTo>
                    <a:pt x="1434" y="615"/>
                    <a:pt x="1404" y="602"/>
                    <a:pt x="1376" y="589"/>
                  </a:cubicBezTo>
                  <a:cubicBezTo>
                    <a:pt x="1307" y="557"/>
                    <a:pt x="1242" y="509"/>
                    <a:pt x="1186" y="458"/>
                  </a:cubicBezTo>
                  <a:cubicBezTo>
                    <a:pt x="1216" y="464"/>
                    <a:pt x="1242" y="483"/>
                    <a:pt x="1271" y="495"/>
                  </a:cubicBezTo>
                  <a:cubicBezTo>
                    <a:pt x="1286" y="502"/>
                    <a:pt x="1302" y="508"/>
                    <a:pt x="1318" y="514"/>
                  </a:cubicBezTo>
                  <a:cubicBezTo>
                    <a:pt x="1327" y="516"/>
                    <a:pt x="1336" y="519"/>
                    <a:pt x="1344" y="521"/>
                  </a:cubicBezTo>
                  <a:cubicBezTo>
                    <a:pt x="1353" y="523"/>
                    <a:pt x="1363" y="524"/>
                    <a:pt x="1370" y="529"/>
                  </a:cubicBezTo>
                  <a:cubicBezTo>
                    <a:pt x="1396" y="544"/>
                    <a:pt x="1416" y="565"/>
                    <a:pt x="1440" y="582"/>
                  </a:cubicBezTo>
                  <a:cubicBezTo>
                    <a:pt x="1465" y="600"/>
                    <a:pt x="1490" y="600"/>
                    <a:pt x="1520" y="599"/>
                  </a:cubicBezTo>
                  <a:cubicBezTo>
                    <a:pt x="1493" y="598"/>
                    <a:pt x="1470" y="597"/>
                    <a:pt x="1447" y="580"/>
                  </a:cubicBezTo>
                  <a:cubicBezTo>
                    <a:pt x="1428" y="565"/>
                    <a:pt x="1412" y="547"/>
                    <a:pt x="1394" y="532"/>
                  </a:cubicBezTo>
                  <a:cubicBezTo>
                    <a:pt x="1430" y="539"/>
                    <a:pt x="1467" y="543"/>
                    <a:pt x="1504" y="546"/>
                  </a:cubicBezTo>
                  <a:cubicBezTo>
                    <a:pt x="1514" y="547"/>
                    <a:pt x="1523" y="548"/>
                    <a:pt x="1533" y="549"/>
                  </a:cubicBezTo>
                  <a:cubicBezTo>
                    <a:pt x="1542" y="550"/>
                    <a:pt x="1545" y="561"/>
                    <a:pt x="1548" y="568"/>
                  </a:cubicBezTo>
                  <a:cubicBezTo>
                    <a:pt x="1556" y="585"/>
                    <a:pt x="1563" y="603"/>
                    <a:pt x="1568" y="621"/>
                  </a:cubicBezTo>
                  <a:close/>
                  <a:moveTo>
                    <a:pt x="1765" y="554"/>
                  </a:moveTo>
                  <a:cubicBezTo>
                    <a:pt x="1771" y="575"/>
                    <a:pt x="1772" y="598"/>
                    <a:pt x="1773" y="620"/>
                  </a:cubicBezTo>
                  <a:cubicBezTo>
                    <a:pt x="1734" y="592"/>
                    <a:pt x="1693" y="567"/>
                    <a:pt x="1649" y="548"/>
                  </a:cubicBezTo>
                  <a:cubicBezTo>
                    <a:pt x="1620" y="535"/>
                    <a:pt x="1589" y="525"/>
                    <a:pt x="1558" y="519"/>
                  </a:cubicBezTo>
                  <a:cubicBezTo>
                    <a:pt x="1551" y="518"/>
                    <a:pt x="1543" y="516"/>
                    <a:pt x="1536" y="516"/>
                  </a:cubicBezTo>
                  <a:cubicBezTo>
                    <a:pt x="1531" y="507"/>
                    <a:pt x="1525" y="499"/>
                    <a:pt x="1519" y="492"/>
                  </a:cubicBezTo>
                  <a:cubicBezTo>
                    <a:pt x="1509" y="478"/>
                    <a:pt x="1498" y="466"/>
                    <a:pt x="1486" y="455"/>
                  </a:cubicBezTo>
                  <a:cubicBezTo>
                    <a:pt x="1539" y="467"/>
                    <a:pt x="1591" y="481"/>
                    <a:pt x="1645" y="490"/>
                  </a:cubicBezTo>
                  <a:cubicBezTo>
                    <a:pt x="1669" y="494"/>
                    <a:pt x="1693" y="498"/>
                    <a:pt x="1717" y="502"/>
                  </a:cubicBezTo>
                  <a:cubicBezTo>
                    <a:pt x="1723" y="503"/>
                    <a:pt x="1732" y="503"/>
                    <a:pt x="1737" y="506"/>
                  </a:cubicBezTo>
                  <a:cubicBezTo>
                    <a:pt x="1752" y="517"/>
                    <a:pt x="1761" y="536"/>
                    <a:pt x="1765" y="554"/>
                  </a:cubicBezTo>
                  <a:close/>
                </a:path>
              </a:pathLst>
            </a:custGeom>
            <a:solidFill>
              <a:srgbClr val="262626">
                <a:lumMod val="50000"/>
                <a:lumOff val="5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3393AE1A-9B8F-4012-A5EC-B499C6142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13372" y="3648270"/>
              <a:ext cx="1219200" cy="1183548"/>
            </a:xfrm>
            <a:custGeom>
              <a:avLst/>
              <a:gdLst/>
              <a:ahLst/>
              <a:cxnLst>
                <a:cxn ang="0">
                  <a:pos x="671" y="73"/>
                </a:cxn>
                <a:cxn ang="0">
                  <a:pos x="569" y="25"/>
                </a:cxn>
                <a:cxn ang="0">
                  <a:pos x="576" y="4"/>
                </a:cxn>
                <a:cxn ang="0">
                  <a:pos x="567" y="0"/>
                </a:cxn>
                <a:cxn ang="0">
                  <a:pos x="111" y="1"/>
                </a:cxn>
                <a:cxn ang="0">
                  <a:pos x="107" y="18"/>
                </a:cxn>
                <a:cxn ang="0">
                  <a:pos x="103" y="73"/>
                </a:cxn>
                <a:cxn ang="0">
                  <a:pos x="4" y="77"/>
                </a:cxn>
                <a:cxn ang="0">
                  <a:pos x="67" y="254"/>
                </a:cxn>
                <a:cxn ang="0">
                  <a:pos x="241" y="392"/>
                </a:cxn>
                <a:cxn ang="0">
                  <a:pos x="271" y="444"/>
                </a:cxn>
                <a:cxn ang="0">
                  <a:pos x="292" y="590"/>
                </a:cxn>
                <a:cxn ang="0">
                  <a:pos x="254" y="594"/>
                </a:cxn>
                <a:cxn ang="0">
                  <a:pos x="204" y="629"/>
                </a:cxn>
                <a:cxn ang="0">
                  <a:pos x="213" y="662"/>
                </a:cxn>
                <a:cxn ang="0">
                  <a:pos x="479" y="654"/>
                </a:cxn>
                <a:cxn ang="0">
                  <a:pos x="472" y="617"/>
                </a:cxn>
                <a:cxn ang="0">
                  <a:pos x="414" y="590"/>
                </a:cxn>
                <a:cxn ang="0">
                  <a:pos x="416" y="455"/>
                </a:cxn>
                <a:cxn ang="0">
                  <a:pos x="406" y="437"/>
                </a:cxn>
                <a:cxn ang="0">
                  <a:pos x="431" y="397"/>
                </a:cxn>
                <a:cxn ang="0">
                  <a:pos x="455" y="357"/>
                </a:cxn>
                <a:cxn ang="0">
                  <a:pos x="683" y="85"/>
                </a:cxn>
                <a:cxn ang="0">
                  <a:pos x="146" y="288"/>
                </a:cxn>
                <a:cxn ang="0">
                  <a:pos x="95" y="244"/>
                </a:cxn>
                <a:cxn ang="0">
                  <a:pos x="81" y="229"/>
                </a:cxn>
                <a:cxn ang="0">
                  <a:pos x="78" y="224"/>
                </a:cxn>
                <a:cxn ang="0">
                  <a:pos x="43" y="166"/>
                </a:cxn>
                <a:cxn ang="0">
                  <a:pos x="41" y="161"/>
                </a:cxn>
                <a:cxn ang="0">
                  <a:pos x="30" y="130"/>
                </a:cxn>
                <a:cxn ang="0">
                  <a:pos x="23" y="97"/>
                </a:cxn>
                <a:cxn ang="0">
                  <a:pos x="180" y="307"/>
                </a:cxn>
                <a:cxn ang="0">
                  <a:pos x="453" y="141"/>
                </a:cxn>
                <a:cxn ang="0">
                  <a:pos x="413" y="266"/>
                </a:cxn>
                <a:cxn ang="0">
                  <a:pos x="342" y="222"/>
                </a:cxn>
                <a:cxn ang="0">
                  <a:pos x="271" y="266"/>
                </a:cxn>
                <a:cxn ang="0">
                  <a:pos x="230" y="141"/>
                </a:cxn>
                <a:cxn ang="0">
                  <a:pos x="314" y="135"/>
                </a:cxn>
                <a:cxn ang="0">
                  <a:pos x="345" y="57"/>
                </a:cxn>
                <a:cxn ang="0">
                  <a:pos x="452" y="135"/>
                </a:cxn>
                <a:cxn ang="0">
                  <a:pos x="653" y="103"/>
                </a:cxn>
                <a:cxn ang="0">
                  <a:pos x="638" y="156"/>
                </a:cxn>
                <a:cxn ang="0">
                  <a:pos x="635" y="163"/>
                </a:cxn>
                <a:cxn ang="0">
                  <a:pos x="627" y="179"/>
                </a:cxn>
                <a:cxn ang="0">
                  <a:pos x="598" y="226"/>
                </a:cxn>
                <a:cxn ang="0">
                  <a:pos x="591" y="234"/>
                </a:cxn>
                <a:cxn ang="0">
                  <a:pos x="563" y="263"/>
                </a:cxn>
                <a:cxn ang="0">
                  <a:pos x="497" y="307"/>
                </a:cxn>
                <a:cxn ang="0">
                  <a:pos x="654" y="97"/>
                </a:cxn>
                <a:cxn ang="0">
                  <a:pos x="653" y="103"/>
                </a:cxn>
              </a:cxnLst>
              <a:rect l="0" t="0" r="r" b="b"/>
              <a:pathLst>
                <a:path w="683" h="662">
                  <a:moveTo>
                    <a:pt x="680" y="78"/>
                  </a:moveTo>
                  <a:cubicBezTo>
                    <a:pt x="678" y="75"/>
                    <a:pt x="675" y="73"/>
                    <a:pt x="671" y="73"/>
                  </a:cubicBezTo>
                  <a:cubicBezTo>
                    <a:pt x="580" y="73"/>
                    <a:pt x="580" y="73"/>
                    <a:pt x="580" y="73"/>
                  </a:cubicBezTo>
                  <a:cubicBezTo>
                    <a:pt x="577" y="49"/>
                    <a:pt x="571" y="32"/>
                    <a:pt x="569" y="25"/>
                  </a:cubicBezTo>
                  <a:cubicBezTo>
                    <a:pt x="572" y="23"/>
                    <a:pt x="574" y="20"/>
                    <a:pt x="576" y="18"/>
                  </a:cubicBezTo>
                  <a:cubicBezTo>
                    <a:pt x="580" y="14"/>
                    <a:pt x="580" y="8"/>
                    <a:pt x="576" y="4"/>
                  </a:cubicBezTo>
                  <a:cubicBezTo>
                    <a:pt x="575" y="3"/>
                    <a:pt x="574" y="2"/>
                    <a:pt x="572" y="1"/>
                  </a:cubicBezTo>
                  <a:cubicBezTo>
                    <a:pt x="571" y="1"/>
                    <a:pt x="569" y="0"/>
                    <a:pt x="567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4" y="0"/>
                    <a:pt x="112" y="1"/>
                    <a:pt x="111" y="1"/>
                  </a:cubicBezTo>
                  <a:cubicBezTo>
                    <a:pt x="109" y="2"/>
                    <a:pt x="108" y="3"/>
                    <a:pt x="107" y="4"/>
                  </a:cubicBezTo>
                  <a:cubicBezTo>
                    <a:pt x="103" y="8"/>
                    <a:pt x="103" y="14"/>
                    <a:pt x="107" y="18"/>
                  </a:cubicBezTo>
                  <a:cubicBezTo>
                    <a:pt x="109" y="20"/>
                    <a:pt x="111" y="23"/>
                    <a:pt x="114" y="25"/>
                  </a:cubicBezTo>
                  <a:cubicBezTo>
                    <a:pt x="112" y="32"/>
                    <a:pt x="107" y="49"/>
                    <a:pt x="103" y="73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8" y="73"/>
                    <a:pt x="6" y="75"/>
                    <a:pt x="4" y="77"/>
                  </a:cubicBezTo>
                  <a:cubicBezTo>
                    <a:pt x="1" y="79"/>
                    <a:pt x="0" y="82"/>
                    <a:pt x="0" y="85"/>
                  </a:cubicBezTo>
                  <a:cubicBezTo>
                    <a:pt x="5" y="147"/>
                    <a:pt x="28" y="206"/>
                    <a:pt x="67" y="254"/>
                  </a:cubicBezTo>
                  <a:cubicBezTo>
                    <a:pt x="108" y="304"/>
                    <a:pt x="165" y="341"/>
                    <a:pt x="228" y="357"/>
                  </a:cubicBezTo>
                  <a:cubicBezTo>
                    <a:pt x="225" y="368"/>
                    <a:pt x="224" y="385"/>
                    <a:pt x="241" y="392"/>
                  </a:cubicBezTo>
                  <a:cubicBezTo>
                    <a:pt x="253" y="397"/>
                    <a:pt x="266" y="403"/>
                    <a:pt x="275" y="413"/>
                  </a:cubicBezTo>
                  <a:cubicBezTo>
                    <a:pt x="284" y="423"/>
                    <a:pt x="281" y="435"/>
                    <a:pt x="271" y="444"/>
                  </a:cubicBezTo>
                  <a:cubicBezTo>
                    <a:pt x="268" y="447"/>
                    <a:pt x="267" y="450"/>
                    <a:pt x="268" y="455"/>
                  </a:cubicBezTo>
                  <a:cubicBezTo>
                    <a:pt x="292" y="590"/>
                    <a:pt x="292" y="590"/>
                    <a:pt x="292" y="590"/>
                  </a:cubicBezTo>
                  <a:cubicBezTo>
                    <a:pt x="269" y="590"/>
                    <a:pt x="269" y="590"/>
                    <a:pt x="269" y="590"/>
                  </a:cubicBezTo>
                  <a:cubicBezTo>
                    <a:pt x="264" y="590"/>
                    <a:pt x="258" y="591"/>
                    <a:pt x="254" y="594"/>
                  </a:cubicBezTo>
                  <a:cubicBezTo>
                    <a:pt x="212" y="617"/>
                    <a:pt x="212" y="617"/>
                    <a:pt x="212" y="617"/>
                  </a:cubicBezTo>
                  <a:cubicBezTo>
                    <a:pt x="208" y="619"/>
                    <a:pt x="204" y="624"/>
                    <a:pt x="204" y="629"/>
                  </a:cubicBezTo>
                  <a:cubicBezTo>
                    <a:pt x="204" y="654"/>
                    <a:pt x="204" y="654"/>
                    <a:pt x="204" y="654"/>
                  </a:cubicBezTo>
                  <a:cubicBezTo>
                    <a:pt x="204" y="659"/>
                    <a:pt x="208" y="662"/>
                    <a:pt x="213" y="662"/>
                  </a:cubicBezTo>
                  <a:cubicBezTo>
                    <a:pt x="471" y="662"/>
                    <a:pt x="471" y="662"/>
                    <a:pt x="471" y="662"/>
                  </a:cubicBezTo>
                  <a:cubicBezTo>
                    <a:pt x="475" y="662"/>
                    <a:pt x="479" y="659"/>
                    <a:pt x="479" y="654"/>
                  </a:cubicBezTo>
                  <a:cubicBezTo>
                    <a:pt x="479" y="628"/>
                    <a:pt x="479" y="628"/>
                    <a:pt x="479" y="628"/>
                  </a:cubicBezTo>
                  <a:cubicBezTo>
                    <a:pt x="479" y="624"/>
                    <a:pt x="476" y="619"/>
                    <a:pt x="472" y="617"/>
                  </a:cubicBezTo>
                  <a:cubicBezTo>
                    <a:pt x="461" y="611"/>
                    <a:pt x="440" y="600"/>
                    <a:pt x="429" y="594"/>
                  </a:cubicBezTo>
                  <a:cubicBezTo>
                    <a:pt x="426" y="591"/>
                    <a:pt x="419" y="590"/>
                    <a:pt x="414" y="590"/>
                  </a:cubicBezTo>
                  <a:cubicBezTo>
                    <a:pt x="392" y="590"/>
                    <a:pt x="392" y="590"/>
                    <a:pt x="392" y="590"/>
                  </a:cubicBezTo>
                  <a:cubicBezTo>
                    <a:pt x="392" y="590"/>
                    <a:pt x="415" y="456"/>
                    <a:pt x="416" y="455"/>
                  </a:cubicBezTo>
                  <a:cubicBezTo>
                    <a:pt x="416" y="452"/>
                    <a:pt x="416" y="448"/>
                    <a:pt x="414" y="446"/>
                  </a:cubicBezTo>
                  <a:cubicBezTo>
                    <a:pt x="411" y="443"/>
                    <a:pt x="408" y="440"/>
                    <a:pt x="406" y="437"/>
                  </a:cubicBezTo>
                  <a:cubicBezTo>
                    <a:pt x="403" y="432"/>
                    <a:pt x="402" y="427"/>
                    <a:pt x="403" y="421"/>
                  </a:cubicBezTo>
                  <a:cubicBezTo>
                    <a:pt x="407" y="409"/>
                    <a:pt x="421" y="402"/>
                    <a:pt x="431" y="397"/>
                  </a:cubicBezTo>
                  <a:cubicBezTo>
                    <a:pt x="435" y="395"/>
                    <a:pt x="438" y="394"/>
                    <a:pt x="442" y="392"/>
                  </a:cubicBezTo>
                  <a:cubicBezTo>
                    <a:pt x="460" y="385"/>
                    <a:pt x="458" y="368"/>
                    <a:pt x="455" y="357"/>
                  </a:cubicBezTo>
                  <a:cubicBezTo>
                    <a:pt x="518" y="340"/>
                    <a:pt x="575" y="304"/>
                    <a:pt x="616" y="254"/>
                  </a:cubicBezTo>
                  <a:cubicBezTo>
                    <a:pt x="655" y="206"/>
                    <a:pt x="679" y="147"/>
                    <a:pt x="683" y="85"/>
                  </a:cubicBezTo>
                  <a:cubicBezTo>
                    <a:pt x="683" y="83"/>
                    <a:pt x="682" y="80"/>
                    <a:pt x="680" y="78"/>
                  </a:cubicBezTo>
                  <a:close/>
                  <a:moveTo>
                    <a:pt x="146" y="288"/>
                  </a:moveTo>
                  <a:cubicBezTo>
                    <a:pt x="133" y="279"/>
                    <a:pt x="125" y="273"/>
                    <a:pt x="114" y="263"/>
                  </a:cubicBezTo>
                  <a:cubicBezTo>
                    <a:pt x="108" y="257"/>
                    <a:pt x="101" y="251"/>
                    <a:pt x="95" y="244"/>
                  </a:cubicBezTo>
                  <a:cubicBezTo>
                    <a:pt x="91" y="241"/>
                    <a:pt x="88" y="237"/>
                    <a:pt x="85" y="234"/>
                  </a:cubicBezTo>
                  <a:cubicBezTo>
                    <a:pt x="84" y="232"/>
                    <a:pt x="82" y="230"/>
                    <a:pt x="81" y="229"/>
                  </a:cubicBezTo>
                  <a:cubicBezTo>
                    <a:pt x="80" y="228"/>
                    <a:pt x="80" y="227"/>
                    <a:pt x="79" y="226"/>
                  </a:cubicBezTo>
                  <a:cubicBezTo>
                    <a:pt x="79" y="226"/>
                    <a:pt x="78" y="225"/>
                    <a:pt x="78" y="224"/>
                  </a:cubicBezTo>
                  <a:cubicBezTo>
                    <a:pt x="67" y="210"/>
                    <a:pt x="57" y="195"/>
                    <a:pt x="49" y="179"/>
                  </a:cubicBezTo>
                  <a:cubicBezTo>
                    <a:pt x="47" y="175"/>
                    <a:pt x="45" y="171"/>
                    <a:pt x="43" y="166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2" y="163"/>
                    <a:pt x="41" y="161"/>
                    <a:pt x="41" y="161"/>
                  </a:cubicBezTo>
                  <a:cubicBezTo>
                    <a:pt x="40" y="159"/>
                    <a:pt x="40" y="158"/>
                    <a:pt x="39" y="156"/>
                  </a:cubicBezTo>
                  <a:cubicBezTo>
                    <a:pt x="36" y="147"/>
                    <a:pt x="33" y="139"/>
                    <a:pt x="30" y="130"/>
                  </a:cubicBezTo>
                  <a:cubicBezTo>
                    <a:pt x="28" y="121"/>
                    <a:pt x="26" y="112"/>
                    <a:pt x="24" y="103"/>
                  </a:cubicBezTo>
                  <a:cubicBezTo>
                    <a:pt x="24" y="101"/>
                    <a:pt x="23" y="99"/>
                    <a:pt x="23" y="97"/>
                  </a:cubicBezTo>
                  <a:cubicBezTo>
                    <a:pt x="97" y="97"/>
                    <a:pt x="97" y="97"/>
                    <a:pt x="97" y="97"/>
                  </a:cubicBezTo>
                  <a:cubicBezTo>
                    <a:pt x="93" y="159"/>
                    <a:pt x="105" y="244"/>
                    <a:pt x="180" y="307"/>
                  </a:cubicBezTo>
                  <a:cubicBezTo>
                    <a:pt x="168" y="301"/>
                    <a:pt x="156" y="295"/>
                    <a:pt x="146" y="288"/>
                  </a:cubicBezTo>
                  <a:close/>
                  <a:moveTo>
                    <a:pt x="453" y="141"/>
                  </a:moveTo>
                  <a:cubicBezTo>
                    <a:pt x="388" y="188"/>
                    <a:pt x="388" y="188"/>
                    <a:pt x="388" y="188"/>
                  </a:cubicBezTo>
                  <a:cubicBezTo>
                    <a:pt x="413" y="266"/>
                    <a:pt x="413" y="266"/>
                    <a:pt x="413" y="266"/>
                  </a:cubicBezTo>
                  <a:cubicBezTo>
                    <a:pt x="415" y="271"/>
                    <a:pt x="412" y="273"/>
                    <a:pt x="408" y="270"/>
                  </a:cubicBezTo>
                  <a:cubicBezTo>
                    <a:pt x="342" y="222"/>
                    <a:pt x="342" y="222"/>
                    <a:pt x="342" y="222"/>
                  </a:cubicBezTo>
                  <a:cubicBezTo>
                    <a:pt x="276" y="270"/>
                    <a:pt x="276" y="270"/>
                    <a:pt x="276" y="270"/>
                  </a:cubicBezTo>
                  <a:cubicBezTo>
                    <a:pt x="271" y="273"/>
                    <a:pt x="269" y="271"/>
                    <a:pt x="271" y="266"/>
                  </a:cubicBezTo>
                  <a:cubicBezTo>
                    <a:pt x="296" y="188"/>
                    <a:pt x="296" y="188"/>
                    <a:pt x="296" y="188"/>
                  </a:cubicBezTo>
                  <a:cubicBezTo>
                    <a:pt x="230" y="141"/>
                    <a:pt x="230" y="141"/>
                    <a:pt x="230" y="141"/>
                  </a:cubicBezTo>
                  <a:cubicBezTo>
                    <a:pt x="225" y="137"/>
                    <a:pt x="226" y="135"/>
                    <a:pt x="232" y="135"/>
                  </a:cubicBezTo>
                  <a:cubicBezTo>
                    <a:pt x="314" y="135"/>
                    <a:pt x="314" y="135"/>
                    <a:pt x="314" y="135"/>
                  </a:cubicBezTo>
                  <a:cubicBezTo>
                    <a:pt x="339" y="57"/>
                    <a:pt x="339" y="57"/>
                    <a:pt x="339" y="57"/>
                  </a:cubicBezTo>
                  <a:cubicBezTo>
                    <a:pt x="340" y="52"/>
                    <a:pt x="343" y="52"/>
                    <a:pt x="345" y="57"/>
                  </a:cubicBezTo>
                  <a:cubicBezTo>
                    <a:pt x="370" y="135"/>
                    <a:pt x="370" y="135"/>
                    <a:pt x="370" y="135"/>
                  </a:cubicBezTo>
                  <a:cubicBezTo>
                    <a:pt x="452" y="135"/>
                    <a:pt x="452" y="135"/>
                    <a:pt x="452" y="135"/>
                  </a:cubicBezTo>
                  <a:cubicBezTo>
                    <a:pt x="457" y="134"/>
                    <a:pt x="458" y="137"/>
                    <a:pt x="453" y="141"/>
                  </a:cubicBezTo>
                  <a:close/>
                  <a:moveTo>
                    <a:pt x="653" y="103"/>
                  </a:moveTo>
                  <a:cubicBezTo>
                    <a:pt x="651" y="112"/>
                    <a:pt x="649" y="121"/>
                    <a:pt x="647" y="130"/>
                  </a:cubicBezTo>
                  <a:cubicBezTo>
                    <a:pt x="644" y="139"/>
                    <a:pt x="641" y="147"/>
                    <a:pt x="638" y="156"/>
                  </a:cubicBezTo>
                  <a:cubicBezTo>
                    <a:pt x="637" y="158"/>
                    <a:pt x="636" y="159"/>
                    <a:pt x="636" y="161"/>
                  </a:cubicBezTo>
                  <a:cubicBezTo>
                    <a:pt x="636" y="161"/>
                    <a:pt x="635" y="163"/>
                    <a:pt x="635" y="163"/>
                  </a:cubicBezTo>
                  <a:cubicBezTo>
                    <a:pt x="634" y="166"/>
                    <a:pt x="634" y="166"/>
                    <a:pt x="634" y="166"/>
                  </a:cubicBezTo>
                  <a:cubicBezTo>
                    <a:pt x="632" y="171"/>
                    <a:pt x="630" y="175"/>
                    <a:pt x="627" y="179"/>
                  </a:cubicBezTo>
                  <a:cubicBezTo>
                    <a:pt x="619" y="195"/>
                    <a:pt x="610" y="210"/>
                    <a:pt x="599" y="224"/>
                  </a:cubicBezTo>
                  <a:cubicBezTo>
                    <a:pt x="599" y="225"/>
                    <a:pt x="598" y="226"/>
                    <a:pt x="598" y="226"/>
                  </a:cubicBezTo>
                  <a:cubicBezTo>
                    <a:pt x="597" y="227"/>
                    <a:pt x="596" y="228"/>
                    <a:pt x="596" y="229"/>
                  </a:cubicBezTo>
                  <a:cubicBezTo>
                    <a:pt x="594" y="230"/>
                    <a:pt x="593" y="232"/>
                    <a:pt x="591" y="234"/>
                  </a:cubicBezTo>
                  <a:cubicBezTo>
                    <a:pt x="588" y="237"/>
                    <a:pt x="585" y="241"/>
                    <a:pt x="582" y="244"/>
                  </a:cubicBezTo>
                  <a:cubicBezTo>
                    <a:pt x="576" y="251"/>
                    <a:pt x="569" y="257"/>
                    <a:pt x="563" y="263"/>
                  </a:cubicBezTo>
                  <a:cubicBezTo>
                    <a:pt x="551" y="273"/>
                    <a:pt x="544" y="279"/>
                    <a:pt x="531" y="288"/>
                  </a:cubicBezTo>
                  <a:cubicBezTo>
                    <a:pt x="520" y="295"/>
                    <a:pt x="509" y="301"/>
                    <a:pt x="497" y="307"/>
                  </a:cubicBezTo>
                  <a:cubicBezTo>
                    <a:pt x="571" y="244"/>
                    <a:pt x="584" y="159"/>
                    <a:pt x="580" y="97"/>
                  </a:cubicBezTo>
                  <a:cubicBezTo>
                    <a:pt x="654" y="97"/>
                    <a:pt x="654" y="97"/>
                    <a:pt x="654" y="97"/>
                  </a:cubicBezTo>
                  <a:cubicBezTo>
                    <a:pt x="653" y="99"/>
                    <a:pt x="653" y="101"/>
                    <a:pt x="653" y="103"/>
                  </a:cubicBezTo>
                  <a:close/>
                  <a:moveTo>
                    <a:pt x="653" y="103"/>
                  </a:moveTo>
                  <a:cubicBezTo>
                    <a:pt x="653" y="103"/>
                    <a:pt x="653" y="103"/>
                    <a:pt x="653" y="103"/>
                  </a:cubicBezTo>
                </a:path>
              </a:pathLst>
            </a:custGeom>
            <a:solidFill>
              <a:srgbClr val="262626">
                <a:lumMod val="50000"/>
                <a:lumOff val="5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264EDA68-7FB4-4446-9C93-95703B11F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328" y="3124082"/>
              <a:ext cx="1781155" cy="770499"/>
            </a:xfrm>
            <a:custGeom>
              <a:avLst/>
              <a:gdLst/>
              <a:ahLst/>
              <a:cxnLst>
                <a:cxn ang="0">
                  <a:pos x="325" y="0"/>
                </a:cxn>
                <a:cxn ang="0">
                  <a:pos x="0" y="143"/>
                </a:cxn>
                <a:cxn ang="0">
                  <a:pos x="323" y="277"/>
                </a:cxn>
                <a:cxn ang="0">
                  <a:pos x="641" y="132"/>
                </a:cxn>
                <a:cxn ang="0">
                  <a:pos x="325" y="0"/>
                </a:cxn>
              </a:cxnLst>
              <a:rect l="0" t="0" r="r" b="b"/>
              <a:pathLst>
                <a:path w="641" h="277">
                  <a:moveTo>
                    <a:pt x="325" y="0"/>
                  </a:moveTo>
                  <a:cubicBezTo>
                    <a:pt x="132" y="0"/>
                    <a:pt x="0" y="143"/>
                    <a:pt x="0" y="143"/>
                  </a:cubicBezTo>
                  <a:cubicBezTo>
                    <a:pt x="119" y="243"/>
                    <a:pt x="229" y="277"/>
                    <a:pt x="323" y="277"/>
                  </a:cubicBezTo>
                  <a:cubicBezTo>
                    <a:pt x="517" y="277"/>
                    <a:pt x="641" y="132"/>
                    <a:pt x="641" y="132"/>
                  </a:cubicBezTo>
                  <a:cubicBezTo>
                    <a:pt x="527" y="33"/>
                    <a:pt x="419" y="0"/>
                    <a:pt x="325" y="0"/>
                  </a:cubicBezTo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003A6610-CA41-499D-9E9E-F4E0825010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9509" y="2293478"/>
              <a:ext cx="1290836" cy="12348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0"/>
                </a:cxn>
                <a:cxn ang="0">
                  <a:pos x="446" y="444"/>
                </a:cxn>
                <a:cxn ang="0">
                  <a:pos x="464" y="443"/>
                </a:cxn>
                <a:cxn ang="0">
                  <a:pos x="8" y="0"/>
                </a:cxn>
              </a:cxnLst>
              <a:rect l="0" t="0" r="r" b="b"/>
              <a:pathLst>
                <a:path w="464" h="444">
                  <a:moveTo>
                    <a:pt x="8" y="0"/>
                  </a:moveTo>
                  <a:cubicBezTo>
                    <a:pt x="3" y="0"/>
                    <a:pt x="0" y="0"/>
                    <a:pt x="0" y="0"/>
                  </a:cubicBezTo>
                  <a:cubicBezTo>
                    <a:pt x="39" y="418"/>
                    <a:pt x="365" y="444"/>
                    <a:pt x="446" y="444"/>
                  </a:cubicBezTo>
                  <a:cubicBezTo>
                    <a:pt x="457" y="444"/>
                    <a:pt x="464" y="443"/>
                    <a:pt x="464" y="443"/>
                  </a:cubicBezTo>
                  <a:cubicBezTo>
                    <a:pt x="430" y="18"/>
                    <a:pt x="68" y="0"/>
                    <a:pt x="8" y="0"/>
                  </a:cubicBezTo>
                </a:path>
              </a:pathLst>
            </a:custGeom>
            <a:solidFill>
              <a:srgbClr val="FF3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241BA52D-92C3-4F91-A067-F114EF647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6727" y="1847256"/>
              <a:ext cx="1725119" cy="1783154"/>
            </a:xfrm>
            <a:custGeom>
              <a:avLst/>
              <a:gdLst/>
              <a:ahLst/>
              <a:cxnLst>
                <a:cxn ang="0">
                  <a:pos x="303" y="0"/>
                </a:cxn>
                <a:cxn ang="0">
                  <a:pos x="322" y="641"/>
                </a:cxn>
                <a:cxn ang="0">
                  <a:pos x="303" y="0"/>
                </a:cxn>
              </a:cxnLst>
              <a:rect l="0" t="0" r="r" b="b"/>
              <a:pathLst>
                <a:path w="621" h="641">
                  <a:moveTo>
                    <a:pt x="303" y="0"/>
                  </a:moveTo>
                  <a:cubicBezTo>
                    <a:pt x="0" y="371"/>
                    <a:pt x="322" y="641"/>
                    <a:pt x="322" y="641"/>
                  </a:cubicBezTo>
                  <a:cubicBezTo>
                    <a:pt x="621" y="285"/>
                    <a:pt x="303" y="0"/>
                    <a:pt x="303" y="0"/>
                  </a:cubicBezTo>
                </a:path>
              </a:pathLst>
            </a:custGeom>
            <a:solidFill>
              <a:srgbClr val="2AC2A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CE853186-F983-4888-9C1D-AD3F9D0914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7526" y="2278789"/>
              <a:ext cx="1398908" cy="1308846"/>
            </a:xfrm>
            <a:custGeom>
              <a:avLst/>
              <a:gdLst/>
              <a:ahLst/>
              <a:cxnLst>
                <a:cxn ang="0">
                  <a:pos x="476" y="0"/>
                </a:cxn>
                <a:cxn ang="0">
                  <a:pos x="40" y="470"/>
                </a:cxn>
                <a:cxn ang="0">
                  <a:pos x="476" y="0"/>
                </a:cxn>
              </a:cxnLst>
              <a:rect l="0" t="0" r="r" b="b"/>
              <a:pathLst>
                <a:path w="503" h="470">
                  <a:moveTo>
                    <a:pt x="476" y="0"/>
                  </a:moveTo>
                  <a:cubicBezTo>
                    <a:pt x="0" y="51"/>
                    <a:pt x="40" y="470"/>
                    <a:pt x="40" y="470"/>
                  </a:cubicBezTo>
                  <a:cubicBezTo>
                    <a:pt x="503" y="427"/>
                    <a:pt x="476" y="0"/>
                    <a:pt x="476" y="0"/>
                  </a:cubicBezTo>
                </a:path>
              </a:pathLst>
            </a:custGeom>
            <a:solidFill>
              <a:srgbClr val="3BC7E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3B9119E4-9015-4EC2-B683-0305B8377B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6437" y="3124082"/>
              <a:ext cx="1783156" cy="770499"/>
            </a:xfrm>
            <a:custGeom>
              <a:avLst/>
              <a:gdLst/>
              <a:ahLst/>
              <a:cxnLst>
                <a:cxn ang="0">
                  <a:pos x="325" y="0"/>
                </a:cxn>
                <a:cxn ang="0">
                  <a:pos x="0" y="153"/>
                </a:cxn>
                <a:cxn ang="0">
                  <a:pos x="310" y="277"/>
                </a:cxn>
                <a:cxn ang="0">
                  <a:pos x="641" y="125"/>
                </a:cxn>
                <a:cxn ang="0">
                  <a:pos x="325" y="0"/>
                </a:cxn>
              </a:cxnLst>
              <a:rect l="0" t="0" r="r" b="b"/>
              <a:pathLst>
                <a:path w="641" h="277">
                  <a:moveTo>
                    <a:pt x="325" y="0"/>
                  </a:moveTo>
                  <a:cubicBezTo>
                    <a:pt x="126" y="0"/>
                    <a:pt x="0" y="153"/>
                    <a:pt x="0" y="153"/>
                  </a:cubicBezTo>
                  <a:cubicBezTo>
                    <a:pt x="113" y="245"/>
                    <a:pt x="218" y="277"/>
                    <a:pt x="310" y="277"/>
                  </a:cubicBezTo>
                  <a:cubicBezTo>
                    <a:pt x="509" y="277"/>
                    <a:pt x="641" y="125"/>
                    <a:pt x="641" y="125"/>
                  </a:cubicBezTo>
                  <a:cubicBezTo>
                    <a:pt x="524" y="32"/>
                    <a:pt x="417" y="0"/>
                    <a:pt x="325" y="0"/>
                  </a:cubicBezTo>
                </a:path>
              </a:pathLst>
            </a:custGeom>
            <a:solidFill>
              <a:srgbClr val="2993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9FAC65E-E6EC-4A67-A235-A591B49FC2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08979" y="3340070"/>
              <a:ext cx="340887" cy="338522"/>
            </a:xfrm>
            <a:custGeom>
              <a:avLst/>
              <a:gdLst>
                <a:gd name="T0" fmla="*/ 0 w 120"/>
                <a:gd name="T1" fmla="*/ 60 h 120"/>
                <a:gd name="T2" fmla="*/ 120 w 120"/>
                <a:gd name="T3" fmla="*/ 60 h 120"/>
                <a:gd name="T4" fmla="*/ 83 w 120"/>
                <a:gd name="T5" fmla="*/ 24 h 120"/>
                <a:gd name="T6" fmla="*/ 86 w 120"/>
                <a:gd name="T7" fmla="*/ 14 h 120"/>
                <a:gd name="T8" fmla="*/ 86 w 120"/>
                <a:gd name="T9" fmla="*/ 28 h 120"/>
                <a:gd name="T10" fmla="*/ 47 w 120"/>
                <a:gd name="T11" fmla="*/ 77 h 120"/>
                <a:gd name="T12" fmla="*/ 41 w 120"/>
                <a:gd name="T13" fmla="*/ 88 h 120"/>
                <a:gd name="T14" fmla="*/ 38 w 120"/>
                <a:gd name="T15" fmla="*/ 95 h 120"/>
                <a:gd name="T16" fmla="*/ 37 w 120"/>
                <a:gd name="T17" fmla="*/ 110 h 120"/>
                <a:gd name="T18" fmla="*/ 31 w 120"/>
                <a:gd name="T19" fmla="*/ 99 h 120"/>
                <a:gd name="T20" fmla="*/ 26 w 120"/>
                <a:gd name="T21" fmla="*/ 89 h 120"/>
                <a:gd name="T22" fmla="*/ 17 w 120"/>
                <a:gd name="T23" fmla="*/ 82 h 120"/>
                <a:gd name="T24" fmla="*/ 16 w 120"/>
                <a:gd name="T25" fmla="*/ 68 h 120"/>
                <a:gd name="T26" fmla="*/ 15 w 120"/>
                <a:gd name="T27" fmla="*/ 60 h 120"/>
                <a:gd name="T28" fmla="*/ 10 w 120"/>
                <a:gd name="T29" fmla="*/ 54 h 120"/>
                <a:gd name="T30" fmla="*/ 10 w 120"/>
                <a:gd name="T31" fmla="*/ 45 h 120"/>
                <a:gd name="T32" fmla="*/ 38 w 120"/>
                <a:gd name="T33" fmla="*/ 20 h 120"/>
                <a:gd name="T34" fmla="*/ 31 w 120"/>
                <a:gd name="T35" fmla="*/ 20 h 120"/>
                <a:gd name="T36" fmla="*/ 28 w 120"/>
                <a:gd name="T37" fmla="*/ 26 h 120"/>
                <a:gd name="T38" fmla="*/ 32 w 120"/>
                <a:gd name="T39" fmla="*/ 28 h 120"/>
                <a:gd name="T40" fmla="*/ 31 w 120"/>
                <a:gd name="T41" fmla="*/ 24 h 120"/>
                <a:gd name="T42" fmla="*/ 47 w 120"/>
                <a:gd name="T43" fmla="*/ 30 h 120"/>
                <a:gd name="T44" fmla="*/ 41 w 120"/>
                <a:gd name="T45" fmla="*/ 34 h 120"/>
                <a:gd name="T46" fmla="*/ 37 w 120"/>
                <a:gd name="T47" fmla="*/ 36 h 120"/>
                <a:gd name="T48" fmla="*/ 38 w 120"/>
                <a:gd name="T49" fmla="*/ 43 h 120"/>
                <a:gd name="T50" fmla="*/ 33 w 120"/>
                <a:gd name="T51" fmla="*/ 49 h 120"/>
                <a:gd name="T52" fmla="*/ 29 w 120"/>
                <a:gd name="T53" fmla="*/ 51 h 120"/>
                <a:gd name="T54" fmla="*/ 21 w 120"/>
                <a:gd name="T55" fmla="*/ 49 h 120"/>
                <a:gd name="T56" fmla="*/ 15 w 120"/>
                <a:gd name="T57" fmla="*/ 54 h 120"/>
                <a:gd name="T58" fmla="*/ 16 w 120"/>
                <a:gd name="T59" fmla="*/ 58 h 120"/>
                <a:gd name="T60" fmla="*/ 27 w 120"/>
                <a:gd name="T61" fmla="*/ 62 h 120"/>
                <a:gd name="T62" fmla="*/ 41 w 120"/>
                <a:gd name="T63" fmla="*/ 66 h 120"/>
                <a:gd name="T64" fmla="*/ 47 w 120"/>
                <a:gd name="T65" fmla="*/ 77 h 120"/>
                <a:gd name="T66" fmla="*/ 55 w 120"/>
                <a:gd name="T67" fmla="*/ 21 h 120"/>
                <a:gd name="T68" fmla="*/ 44 w 120"/>
                <a:gd name="T69" fmla="*/ 15 h 120"/>
                <a:gd name="T70" fmla="*/ 63 w 120"/>
                <a:gd name="T71" fmla="*/ 10 h 120"/>
                <a:gd name="T72" fmla="*/ 107 w 120"/>
                <a:gd name="T73" fmla="*/ 62 h 120"/>
                <a:gd name="T74" fmla="*/ 92 w 120"/>
                <a:gd name="T75" fmla="*/ 102 h 120"/>
                <a:gd name="T76" fmla="*/ 91 w 120"/>
                <a:gd name="T77" fmla="*/ 92 h 120"/>
                <a:gd name="T78" fmla="*/ 84 w 120"/>
                <a:gd name="T79" fmla="*/ 81 h 120"/>
                <a:gd name="T80" fmla="*/ 66 w 120"/>
                <a:gd name="T81" fmla="*/ 67 h 120"/>
                <a:gd name="T82" fmla="*/ 97 w 120"/>
                <a:gd name="T83" fmla="*/ 56 h 120"/>
                <a:gd name="T84" fmla="*/ 105 w 120"/>
                <a:gd name="T85" fmla="*/ 49 h 120"/>
                <a:gd name="T86" fmla="*/ 93 w 120"/>
                <a:gd name="T87" fmla="*/ 39 h 120"/>
                <a:gd name="T88" fmla="*/ 91 w 120"/>
                <a:gd name="T89" fmla="*/ 52 h 120"/>
                <a:gd name="T90" fmla="*/ 79 w 120"/>
                <a:gd name="T91" fmla="*/ 49 h 120"/>
                <a:gd name="T92" fmla="*/ 73 w 120"/>
                <a:gd name="T93" fmla="*/ 44 h 120"/>
                <a:gd name="T94" fmla="*/ 76 w 120"/>
                <a:gd name="T95" fmla="*/ 35 h 120"/>
                <a:gd name="T96" fmla="*/ 90 w 120"/>
                <a:gd name="T97" fmla="*/ 36 h 120"/>
                <a:gd name="T98" fmla="*/ 100 w 120"/>
                <a:gd name="T99" fmla="*/ 36 h 120"/>
                <a:gd name="T100" fmla="*/ 105 w 120"/>
                <a:gd name="T101" fmla="*/ 32 h 120"/>
                <a:gd name="T102" fmla="*/ 110 w 120"/>
                <a:gd name="T103" fmla="*/ 57 h 120"/>
                <a:gd name="T104" fmla="*/ 107 w 120"/>
                <a:gd name="T105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0" h="120">
                  <a:moveTo>
                    <a:pt x="60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93" y="120"/>
                    <a:pt x="120" y="93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lose/>
                  <a:moveTo>
                    <a:pt x="83" y="24"/>
                  </a:moveTo>
                  <a:cubicBezTo>
                    <a:pt x="87" y="21"/>
                    <a:pt x="87" y="21"/>
                    <a:pt x="87" y="21"/>
                  </a:cubicBezTo>
                  <a:cubicBezTo>
                    <a:pt x="87" y="21"/>
                    <a:pt x="85" y="17"/>
                    <a:pt x="86" y="14"/>
                  </a:cubicBezTo>
                  <a:cubicBezTo>
                    <a:pt x="87" y="14"/>
                    <a:pt x="91" y="16"/>
                    <a:pt x="94" y="20"/>
                  </a:cubicBezTo>
                  <a:cubicBezTo>
                    <a:pt x="92" y="29"/>
                    <a:pt x="86" y="28"/>
                    <a:pt x="86" y="28"/>
                  </a:cubicBezTo>
                  <a:cubicBezTo>
                    <a:pt x="86" y="28"/>
                    <a:pt x="82" y="28"/>
                    <a:pt x="83" y="24"/>
                  </a:cubicBezTo>
                  <a:close/>
                  <a:moveTo>
                    <a:pt x="47" y="77"/>
                  </a:moveTo>
                  <a:cubicBezTo>
                    <a:pt x="46" y="78"/>
                    <a:pt x="45" y="81"/>
                    <a:pt x="44" y="84"/>
                  </a:cubicBezTo>
                  <a:cubicBezTo>
                    <a:pt x="43" y="86"/>
                    <a:pt x="42" y="87"/>
                    <a:pt x="41" y="88"/>
                  </a:cubicBezTo>
                  <a:cubicBezTo>
                    <a:pt x="39" y="89"/>
                    <a:pt x="39" y="91"/>
                    <a:pt x="39" y="91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8" y="95"/>
                    <a:pt x="39" y="99"/>
                    <a:pt x="40" y="100"/>
                  </a:cubicBezTo>
                  <a:cubicBezTo>
                    <a:pt x="40" y="102"/>
                    <a:pt x="37" y="110"/>
                    <a:pt x="37" y="110"/>
                  </a:cubicBezTo>
                  <a:cubicBezTo>
                    <a:pt x="34" y="109"/>
                    <a:pt x="33" y="106"/>
                    <a:pt x="32" y="104"/>
                  </a:cubicBezTo>
                  <a:cubicBezTo>
                    <a:pt x="32" y="102"/>
                    <a:pt x="30" y="101"/>
                    <a:pt x="31" y="99"/>
                  </a:cubicBezTo>
                  <a:cubicBezTo>
                    <a:pt x="31" y="96"/>
                    <a:pt x="29" y="95"/>
                    <a:pt x="28" y="94"/>
                  </a:cubicBezTo>
                  <a:cubicBezTo>
                    <a:pt x="27" y="92"/>
                    <a:pt x="26" y="90"/>
                    <a:pt x="26" y="89"/>
                  </a:cubicBezTo>
                  <a:cubicBezTo>
                    <a:pt x="26" y="88"/>
                    <a:pt x="23" y="86"/>
                    <a:pt x="23" y="86"/>
                  </a:cubicBezTo>
                  <a:cubicBezTo>
                    <a:pt x="23" y="86"/>
                    <a:pt x="18" y="83"/>
                    <a:pt x="17" y="82"/>
                  </a:cubicBezTo>
                  <a:cubicBezTo>
                    <a:pt x="16" y="81"/>
                    <a:pt x="15" y="77"/>
                    <a:pt x="15" y="75"/>
                  </a:cubicBezTo>
                  <a:cubicBezTo>
                    <a:pt x="15" y="73"/>
                    <a:pt x="16" y="68"/>
                    <a:pt x="16" y="68"/>
                  </a:cubicBezTo>
                  <a:cubicBezTo>
                    <a:pt x="16" y="68"/>
                    <a:pt x="18" y="66"/>
                    <a:pt x="17" y="65"/>
                  </a:cubicBezTo>
                  <a:cubicBezTo>
                    <a:pt x="15" y="64"/>
                    <a:pt x="15" y="60"/>
                    <a:pt x="15" y="60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1" y="55"/>
                    <a:pt x="10" y="54"/>
                  </a:cubicBezTo>
                  <a:cubicBezTo>
                    <a:pt x="10" y="52"/>
                    <a:pt x="10" y="51"/>
                    <a:pt x="11" y="50"/>
                  </a:cubicBezTo>
                  <a:cubicBezTo>
                    <a:pt x="11" y="49"/>
                    <a:pt x="10" y="46"/>
                    <a:pt x="10" y="45"/>
                  </a:cubicBezTo>
                  <a:cubicBezTo>
                    <a:pt x="20" y="20"/>
                    <a:pt x="37" y="15"/>
                    <a:pt x="37" y="15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5" y="21"/>
                    <a:pt x="34" y="21"/>
                  </a:cubicBezTo>
                  <a:cubicBezTo>
                    <a:pt x="32" y="20"/>
                    <a:pt x="31" y="20"/>
                    <a:pt x="31" y="20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23"/>
                    <a:pt x="28" y="25"/>
                    <a:pt x="28" y="26"/>
                  </a:cubicBezTo>
                  <a:cubicBezTo>
                    <a:pt x="28" y="27"/>
                    <a:pt x="29" y="29"/>
                    <a:pt x="29" y="29"/>
                  </a:cubicBezTo>
                  <a:cubicBezTo>
                    <a:pt x="29" y="29"/>
                    <a:pt x="32" y="29"/>
                    <a:pt x="32" y="28"/>
                  </a:cubicBezTo>
                  <a:cubicBezTo>
                    <a:pt x="32" y="27"/>
                    <a:pt x="32" y="26"/>
                    <a:pt x="32" y="26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4" y="23"/>
                    <a:pt x="40" y="24"/>
                  </a:cubicBezTo>
                  <a:cubicBezTo>
                    <a:pt x="47" y="24"/>
                    <a:pt x="44" y="29"/>
                    <a:pt x="47" y="30"/>
                  </a:cubicBezTo>
                  <a:cubicBezTo>
                    <a:pt x="50" y="31"/>
                    <a:pt x="45" y="35"/>
                    <a:pt x="44" y="37"/>
                  </a:cubicBezTo>
                  <a:cubicBezTo>
                    <a:pt x="43" y="39"/>
                    <a:pt x="41" y="34"/>
                    <a:pt x="41" y="34"/>
                  </a:cubicBezTo>
                  <a:cubicBezTo>
                    <a:pt x="41" y="34"/>
                    <a:pt x="43" y="32"/>
                    <a:pt x="40" y="32"/>
                  </a:cubicBezTo>
                  <a:cubicBezTo>
                    <a:pt x="37" y="31"/>
                    <a:pt x="35" y="36"/>
                    <a:pt x="37" y="36"/>
                  </a:cubicBezTo>
                  <a:cubicBezTo>
                    <a:pt x="38" y="36"/>
                    <a:pt x="40" y="38"/>
                    <a:pt x="39" y="39"/>
                  </a:cubicBezTo>
                  <a:cubicBezTo>
                    <a:pt x="39" y="40"/>
                    <a:pt x="39" y="40"/>
                    <a:pt x="38" y="43"/>
                  </a:cubicBezTo>
                  <a:cubicBezTo>
                    <a:pt x="36" y="46"/>
                    <a:pt x="34" y="48"/>
                    <a:pt x="34" y="48"/>
                  </a:cubicBezTo>
                  <a:cubicBezTo>
                    <a:pt x="34" y="48"/>
                    <a:pt x="32" y="47"/>
                    <a:pt x="33" y="49"/>
                  </a:cubicBezTo>
                  <a:cubicBezTo>
                    <a:pt x="34" y="51"/>
                    <a:pt x="33" y="54"/>
                    <a:pt x="33" y="55"/>
                  </a:cubicBezTo>
                  <a:cubicBezTo>
                    <a:pt x="33" y="57"/>
                    <a:pt x="29" y="54"/>
                    <a:pt x="29" y="51"/>
                  </a:cubicBezTo>
                  <a:cubicBezTo>
                    <a:pt x="28" y="48"/>
                    <a:pt x="25" y="51"/>
                    <a:pt x="24" y="51"/>
                  </a:cubicBezTo>
                  <a:cubicBezTo>
                    <a:pt x="23" y="51"/>
                    <a:pt x="21" y="50"/>
                    <a:pt x="21" y="49"/>
                  </a:cubicBezTo>
                  <a:cubicBezTo>
                    <a:pt x="20" y="48"/>
                    <a:pt x="15" y="52"/>
                    <a:pt x="14" y="52"/>
                  </a:cubicBezTo>
                  <a:cubicBezTo>
                    <a:pt x="13" y="53"/>
                    <a:pt x="13" y="55"/>
                    <a:pt x="15" y="54"/>
                  </a:cubicBezTo>
                  <a:cubicBezTo>
                    <a:pt x="17" y="53"/>
                    <a:pt x="19" y="54"/>
                    <a:pt x="19" y="56"/>
                  </a:cubicBezTo>
                  <a:cubicBezTo>
                    <a:pt x="18" y="58"/>
                    <a:pt x="16" y="57"/>
                    <a:pt x="16" y="58"/>
                  </a:cubicBezTo>
                  <a:cubicBezTo>
                    <a:pt x="17" y="60"/>
                    <a:pt x="19" y="61"/>
                    <a:pt x="19" y="63"/>
                  </a:cubicBezTo>
                  <a:cubicBezTo>
                    <a:pt x="20" y="65"/>
                    <a:pt x="25" y="63"/>
                    <a:pt x="27" y="62"/>
                  </a:cubicBezTo>
                  <a:cubicBezTo>
                    <a:pt x="28" y="62"/>
                    <a:pt x="33" y="61"/>
                    <a:pt x="33" y="63"/>
                  </a:cubicBezTo>
                  <a:cubicBezTo>
                    <a:pt x="34" y="65"/>
                    <a:pt x="39" y="66"/>
                    <a:pt x="41" y="66"/>
                  </a:cubicBezTo>
                  <a:cubicBezTo>
                    <a:pt x="43" y="67"/>
                    <a:pt x="46" y="67"/>
                    <a:pt x="49" y="69"/>
                  </a:cubicBezTo>
                  <a:cubicBezTo>
                    <a:pt x="51" y="72"/>
                    <a:pt x="47" y="76"/>
                    <a:pt x="47" y="77"/>
                  </a:cubicBezTo>
                  <a:close/>
                  <a:moveTo>
                    <a:pt x="59" y="14"/>
                  </a:moveTo>
                  <a:cubicBezTo>
                    <a:pt x="58" y="17"/>
                    <a:pt x="54" y="20"/>
                    <a:pt x="55" y="21"/>
                  </a:cubicBezTo>
                  <a:cubicBezTo>
                    <a:pt x="55" y="22"/>
                    <a:pt x="55" y="27"/>
                    <a:pt x="51" y="23"/>
                  </a:cubicBezTo>
                  <a:cubicBezTo>
                    <a:pt x="47" y="19"/>
                    <a:pt x="43" y="18"/>
                    <a:pt x="44" y="15"/>
                  </a:cubicBezTo>
                  <a:cubicBezTo>
                    <a:pt x="44" y="14"/>
                    <a:pt x="48" y="14"/>
                    <a:pt x="48" y="13"/>
                  </a:cubicBezTo>
                  <a:cubicBezTo>
                    <a:pt x="53" y="7"/>
                    <a:pt x="62" y="8"/>
                    <a:pt x="63" y="10"/>
                  </a:cubicBezTo>
                  <a:cubicBezTo>
                    <a:pt x="61" y="12"/>
                    <a:pt x="59" y="11"/>
                    <a:pt x="59" y="14"/>
                  </a:cubicBezTo>
                  <a:close/>
                  <a:moveTo>
                    <a:pt x="107" y="62"/>
                  </a:moveTo>
                  <a:cubicBezTo>
                    <a:pt x="107" y="62"/>
                    <a:pt x="109" y="65"/>
                    <a:pt x="112" y="65"/>
                  </a:cubicBezTo>
                  <a:cubicBezTo>
                    <a:pt x="110" y="87"/>
                    <a:pt x="92" y="102"/>
                    <a:pt x="92" y="102"/>
                  </a:cubicBezTo>
                  <a:cubicBezTo>
                    <a:pt x="89" y="99"/>
                    <a:pt x="90" y="96"/>
                    <a:pt x="90" y="96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85"/>
                    <a:pt x="91" y="85"/>
                    <a:pt x="91" y="85"/>
                  </a:cubicBezTo>
                  <a:cubicBezTo>
                    <a:pt x="91" y="85"/>
                    <a:pt x="91" y="77"/>
                    <a:pt x="84" y="81"/>
                  </a:cubicBezTo>
                  <a:cubicBezTo>
                    <a:pt x="77" y="83"/>
                    <a:pt x="80" y="83"/>
                    <a:pt x="72" y="83"/>
                  </a:cubicBezTo>
                  <a:cubicBezTo>
                    <a:pt x="64" y="84"/>
                    <a:pt x="66" y="67"/>
                    <a:pt x="66" y="67"/>
                  </a:cubicBezTo>
                  <a:cubicBezTo>
                    <a:pt x="66" y="43"/>
                    <a:pt x="84" y="61"/>
                    <a:pt x="84" y="61"/>
                  </a:cubicBezTo>
                  <a:cubicBezTo>
                    <a:pt x="95" y="69"/>
                    <a:pt x="97" y="56"/>
                    <a:pt x="97" y="56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1" y="43"/>
                    <a:pt x="94" y="48"/>
                  </a:cubicBezTo>
                  <a:cubicBezTo>
                    <a:pt x="94" y="48"/>
                    <a:pt x="93" y="53"/>
                    <a:pt x="91" y="52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2" y="47"/>
                    <a:pt x="79" y="49"/>
                  </a:cubicBezTo>
                  <a:cubicBezTo>
                    <a:pt x="75" y="52"/>
                    <a:pt x="69" y="49"/>
                    <a:pt x="69" y="49"/>
                  </a:cubicBezTo>
                  <a:cubicBezTo>
                    <a:pt x="69" y="49"/>
                    <a:pt x="69" y="46"/>
                    <a:pt x="73" y="44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6" y="42"/>
                    <a:pt x="75" y="38"/>
                    <a:pt x="76" y="35"/>
                  </a:cubicBezTo>
                  <a:cubicBezTo>
                    <a:pt x="77" y="32"/>
                    <a:pt x="78" y="35"/>
                    <a:pt x="81" y="33"/>
                  </a:cubicBezTo>
                  <a:cubicBezTo>
                    <a:pt x="84" y="31"/>
                    <a:pt x="86" y="37"/>
                    <a:pt x="90" y="36"/>
                  </a:cubicBezTo>
                  <a:cubicBezTo>
                    <a:pt x="94" y="36"/>
                    <a:pt x="92" y="35"/>
                    <a:pt x="95" y="33"/>
                  </a:cubicBezTo>
                  <a:cubicBezTo>
                    <a:pt x="98" y="32"/>
                    <a:pt x="100" y="36"/>
                    <a:pt x="100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5" y="30"/>
                    <a:pt x="105" y="32"/>
                  </a:cubicBezTo>
                  <a:cubicBezTo>
                    <a:pt x="109" y="38"/>
                    <a:pt x="114" y="55"/>
                    <a:pt x="112" y="58"/>
                  </a:cubicBezTo>
                  <a:cubicBezTo>
                    <a:pt x="111" y="57"/>
                    <a:pt x="110" y="57"/>
                    <a:pt x="110" y="57"/>
                  </a:cubicBezTo>
                  <a:cubicBezTo>
                    <a:pt x="103" y="57"/>
                    <a:pt x="103" y="57"/>
                    <a:pt x="103" y="57"/>
                  </a:cubicBezTo>
                  <a:lnTo>
                    <a:pt x="107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46" name="Freeform 55">
              <a:extLst>
                <a:ext uri="{FF2B5EF4-FFF2-40B4-BE49-F238E27FC236}">
                  <a16:creationId xmlns:a16="http://schemas.microsoft.com/office/drawing/2014/main" id="{AE696279-CAC3-455B-B17A-E9220DAC38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38331" y="2444686"/>
              <a:ext cx="350296" cy="338522"/>
            </a:xfrm>
            <a:custGeom>
              <a:avLst/>
              <a:gdLst>
                <a:gd name="T0" fmla="*/ 86 w 99"/>
                <a:gd name="T1" fmla="*/ 60 h 97"/>
                <a:gd name="T2" fmla="*/ 99 w 99"/>
                <a:gd name="T3" fmla="*/ 54 h 97"/>
                <a:gd name="T4" fmla="*/ 99 w 99"/>
                <a:gd name="T5" fmla="*/ 43 h 97"/>
                <a:gd name="T6" fmla="*/ 86 w 99"/>
                <a:gd name="T7" fmla="*/ 37 h 97"/>
                <a:gd name="T8" fmla="*/ 83 w 99"/>
                <a:gd name="T9" fmla="*/ 31 h 97"/>
                <a:gd name="T10" fmla="*/ 88 w 99"/>
                <a:gd name="T11" fmla="*/ 18 h 97"/>
                <a:gd name="T12" fmla="*/ 81 w 99"/>
                <a:gd name="T13" fmla="*/ 10 h 97"/>
                <a:gd name="T14" fmla="*/ 67 w 99"/>
                <a:gd name="T15" fmla="*/ 16 h 97"/>
                <a:gd name="T16" fmla="*/ 61 w 99"/>
                <a:gd name="T17" fmla="*/ 13 h 97"/>
                <a:gd name="T18" fmla="*/ 55 w 99"/>
                <a:gd name="T19" fmla="*/ 0 h 97"/>
                <a:gd name="T20" fmla="*/ 44 w 99"/>
                <a:gd name="T21" fmla="*/ 0 h 97"/>
                <a:gd name="T22" fmla="*/ 38 w 99"/>
                <a:gd name="T23" fmla="*/ 13 h 97"/>
                <a:gd name="T24" fmla="*/ 32 w 99"/>
                <a:gd name="T25" fmla="*/ 16 h 97"/>
                <a:gd name="T26" fmla="*/ 18 w 99"/>
                <a:gd name="T27" fmla="*/ 11 h 97"/>
                <a:gd name="T28" fmla="*/ 11 w 99"/>
                <a:gd name="T29" fmla="*/ 18 h 97"/>
                <a:gd name="T30" fmla="*/ 16 w 99"/>
                <a:gd name="T31" fmla="*/ 32 h 97"/>
                <a:gd name="T32" fmla="*/ 14 w 99"/>
                <a:gd name="T33" fmla="*/ 37 h 97"/>
                <a:gd name="T34" fmla="*/ 0 w 99"/>
                <a:gd name="T35" fmla="*/ 43 h 97"/>
                <a:gd name="T36" fmla="*/ 0 w 99"/>
                <a:gd name="T37" fmla="*/ 54 h 97"/>
                <a:gd name="T38" fmla="*/ 14 w 99"/>
                <a:gd name="T39" fmla="*/ 60 h 97"/>
                <a:gd name="T40" fmla="*/ 16 w 99"/>
                <a:gd name="T41" fmla="*/ 66 h 97"/>
                <a:gd name="T42" fmla="*/ 11 w 99"/>
                <a:gd name="T43" fmla="*/ 79 h 97"/>
                <a:gd name="T44" fmla="*/ 19 w 99"/>
                <a:gd name="T45" fmla="*/ 87 h 97"/>
                <a:gd name="T46" fmla="*/ 32 w 99"/>
                <a:gd name="T47" fmla="*/ 81 h 97"/>
                <a:gd name="T48" fmla="*/ 38 w 99"/>
                <a:gd name="T49" fmla="*/ 84 h 97"/>
                <a:gd name="T50" fmla="*/ 45 w 99"/>
                <a:gd name="T51" fmla="*/ 97 h 97"/>
                <a:gd name="T52" fmla="*/ 55 w 99"/>
                <a:gd name="T53" fmla="*/ 97 h 97"/>
                <a:gd name="T54" fmla="*/ 61 w 99"/>
                <a:gd name="T55" fmla="*/ 84 h 97"/>
                <a:gd name="T56" fmla="*/ 67 w 99"/>
                <a:gd name="T57" fmla="*/ 81 h 97"/>
                <a:gd name="T58" fmla="*/ 81 w 99"/>
                <a:gd name="T59" fmla="*/ 86 h 97"/>
                <a:gd name="T60" fmla="*/ 89 w 99"/>
                <a:gd name="T61" fmla="*/ 79 h 97"/>
                <a:gd name="T62" fmla="*/ 83 w 99"/>
                <a:gd name="T63" fmla="*/ 66 h 97"/>
                <a:gd name="T64" fmla="*/ 86 w 99"/>
                <a:gd name="T65" fmla="*/ 60 h 97"/>
                <a:gd name="T66" fmla="*/ 50 w 99"/>
                <a:gd name="T67" fmla="*/ 64 h 97"/>
                <a:gd name="T68" fmla="*/ 34 w 99"/>
                <a:gd name="T69" fmla="*/ 49 h 97"/>
                <a:gd name="T70" fmla="*/ 50 w 99"/>
                <a:gd name="T71" fmla="*/ 33 h 97"/>
                <a:gd name="T72" fmla="*/ 66 w 99"/>
                <a:gd name="T73" fmla="*/ 49 h 97"/>
                <a:gd name="T74" fmla="*/ 50 w 99"/>
                <a:gd name="T75" fmla="*/ 6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9" h="97">
                  <a:moveTo>
                    <a:pt x="86" y="60"/>
                  </a:moveTo>
                  <a:cubicBezTo>
                    <a:pt x="86" y="60"/>
                    <a:pt x="99" y="54"/>
                    <a:pt x="99" y="54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99" y="42"/>
                    <a:pt x="86" y="37"/>
                    <a:pt x="86" y="37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3" y="31"/>
                    <a:pt x="89" y="18"/>
                    <a:pt x="88" y="18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80" y="10"/>
                    <a:pt x="67" y="16"/>
                    <a:pt x="67" y="16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61" y="13"/>
                    <a:pt x="56" y="0"/>
                    <a:pt x="55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3" y="0"/>
                    <a:pt x="38" y="13"/>
                    <a:pt x="38" y="13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19" y="10"/>
                    <a:pt x="18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9"/>
                    <a:pt x="16" y="32"/>
                    <a:pt x="16" y="32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0" y="43"/>
                    <a:pt x="0" y="4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14" y="60"/>
                    <a:pt x="14" y="60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0" y="79"/>
                    <a:pt x="11" y="79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32" y="81"/>
                    <a:pt x="32" y="81"/>
                  </a:cubicBezTo>
                  <a:cubicBezTo>
                    <a:pt x="38" y="84"/>
                    <a:pt x="38" y="84"/>
                    <a:pt x="38" y="84"/>
                  </a:cubicBezTo>
                  <a:cubicBezTo>
                    <a:pt x="38" y="84"/>
                    <a:pt x="44" y="97"/>
                    <a:pt x="45" y="97"/>
                  </a:cubicBezTo>
                  <a:cubicBezTo>
                    <a:pt x="55" y="97"/>
                    <a:pt x="55" y="97"/>
                    <a:pt x="55" y="97"/>
                  </a:cubicBezTo>
                  <a:cubicBezTo>
                    <a:pt x="56" y="97"/>
                    <a:pt x="61" y="84"/>
                    <a:pt x="61" y="84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81"/>
                    <a:pt x="81" y="87"/>
                    <a:pt x="81" y="86"/>
                  </a:cubicBezTo>
                  <a:cubicBezTo>
                    <a:pt x="89" y="79"/>
                    <a:pt x="89" y="79"/>
                    <a:pt x="89" y="79"/>
                  </a:cubicBezTo>
                  <a:cubicBezTo>
                    <a:pt x="89" y="78"/>
                    <a:pt x="83" y="66"/>
                    <a:pt x="83" y="66"/>
                  </a:cubicBezTo>
                  <a:lnTo>
                    <a:pt x="86" y="60"/>
                  </a:lnTo>
                  <a:close/>
                  <a:moveTo>
                    <a:pt x="50" y="64"/>
                  </a:moveTo>
                  <a:cubicBezTo>
                    <a:pt x="41" y="64"/>
                    <a:pt x="34" y="57"/>
                    <a:pt x="34" y="49"/>
                  </a:cubicBezTo>
                  <a:cubicBezTo>
                    <a:pt x="34" y="40"/>
                    <a:pt x="41" y="33"/>
                    <a:pt x="50" y="33"/>
                  </a:cubicBezTo>
                  <a:cubicBezTo>
                    <a:pt x="58" y="33"/>
                    <a:pt x="66" y="40"/>
                    <a:pt x="66" y="49"/>
                  </a:cubicBezTo>
                  <a:cubicBezTo>
                    <a:pt x="66" y="57"/>
                    <a:pt x="58" y="64"/>
                    <a:pt x="50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EA4F2F63-B684-420B-A33D-C9DBA70A4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3412" y="2158817"/>
              <a:ext cx="391748" cy="346083"/>
            </a:xfrm>
            <a:custGeom>
              <a:avLst/>
              <a:gdLst>
                <a:gd name="T0" fmla="*/ 136 w 136"/>
                <a:gd name="T1" fmla="*/ 48 h 120"/>
                <a:gd name="T2" fmla="*/ 68 w 136"/>
                <a:gd name="T3" fmla="*/ 0 h 120"/>
                <a:gd name="T4" fmla="*/ 0 w 136"/>
                <a:gd name="T5" fmla="*/ 48 h 120"/>
                <a:gd name="T6" fmla="*/ 37 w 136"/>
                <a:gd name="T7" fmla="*/ 91 h 120"/>
                <a:gd name="T8" fmla="*/ 21 w 136"/>
                <a:gd name="T9" fmla="*/ 120 h 120"/>
                <a:gd name="T10" fmla="*/ 72 w 136"/>
                <a:gd name="T11" fmla="*/ 96 h 120"/>
                <a:gd name="T12" fmla="*/ 136 w 136"/>
                <a:gd name="T13" fmla="*/ 4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120">
                  <a:moveTo>
                    <a:pt x="136" y="48"/>
                  </a:moveTo>
                  <a:cubicBezTo>
                    <a:pt x="136" y="22"/>
                    <a:pt x="105" y="0"/>
                    <a:pt x="68" y="0"/>
                  </a:cubicBezTo>
                  <a:cubicBezTo>
                    <a:pt x="30" y="0"/>
                    <a:pt x="0" y="22"/>
                    <a:pt x="0" y="48"/>
                  </a:cubicBezTo>
                  <a:cubicBezTo>
                    <a:pt x="0" y="67"/>
                    <a:pt x="15" y="83"/>
                    <a:pt x="37" y="91"/>
                  </a:cubicBezTo>
                  <a:cubicBezTo>
                    <a:pt x="38" y="96"/>
                    <a:pt x="36" y="106"/>
                    <a:pt x="21" y="120"/>
                  </a:cubicBezTo>
                  <a:cubicBezTo>
                    <a:pt x="21" y="120"/>
                    <a:pt x="54" y="111"/>
                    <a:pt x="72" y="96"/>
                  </a:cubicBezTo>
                  <a:cubicBezTo>
                    <a:pt x="108" y="94"/>
                    <a:pt x="136" y="73"/>
                    <a:pt x="136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AD729889-9EA5-4A37-96FD-D2B7B5A2A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30620" y="2444686"/>
              <a:ext cx="387396" cy="263760"/>
            </a:xfrm>
            <a:custGeom>
              <a:avLst/>
              <a:gdLst>
                <a:gd name="T0" fmla="*/ 135 w 157"/>
                <a:gd name="T1" fmla="*/ 47 h 107"/>
                <a:gd name="T2" fmla="*/ 137 w 157"/>
                <a:gd name="T3" fmla="*/ 37 h 107"/>
                <a:gd name="T4" fmla="*/ 100 w 157"/>
                <a:gd name="T5" fmla="*/ 0 h 107"/>
                <a:gd name="T6" fmla="*/ 73 w 157"/>
                <a:gd name="T7" fmla="*/ 18 h 107"/>
                <a:gd name="T8" fmla="*/ 46 w 157"/>
                <a:gd name="T9" fmla="*/ 8 h 107"/>
                <a:gd name="T10" fmla="*/ 20 w 157"/>
                <a:gd name="T11" fmla="*/ 40 h 107"/>
                <a:gd name="T12" fmla="*/ 21 w 157"/>
                <a:gd name="T13" fmla="*/ 47 h 107"/>
                <a:gd name="T14" fmla="*/ 0 w 157"/>
                <a:gd name="T15" fmla="*/ 76 h 107"/>
                <a:gd name="T16" fmla="*/ 31 w 157"/>
                <a:gd name="T17" fmla="*/ 107 h 107"/>
                <a:gd name="T18" fmla="*/ 126 w 157"/>
                <a:gd name="T19" fmla="*/ 107 h 107"/>
                <a:gd name="T20" fmla="*/ 157 w 157"/>
                <a:gd name="T21" fmla="*/ 76 h 107"/>
                <a:gd name="T22" fmla="*/ 135 w 157"/>
                <a:gd name="T23" fmla="*/ 47 h 107"/>
                <a:gd name="T24" fmla="*/ 120 w 157"/>
                <a:gd name="T25" fmla="*/ 101 h 107"/>
                <a:gd name="T26" fmla="*/ 79 w 157"/>
                <a:gd name="T27" fmla="*/ 101 h 107"/>
                <a:gd name="T28" fmla="*/ 104 w 157"/>
                <a:gd name="T29" fmla="*/ 76 h 107"/>
                <a:gd name="T30" fmla="*/ 103 w 157"/>
                <a:gd name="T31" fmla="*/ 73 h 107"/>
                <a:gd name="T32" fmla="*/ 92 w 157"/>
                <a:gd name="T33" fmla="*/ 73 h 107"/>
                <a:gd name="T34" fmla="*/ 92 w 157"/>
                <a:gd name="T35" fmla="*/ 68 h 107"/>
                <a:gd name="T36" fmla="*/ 92 w 157"/>
                <a:gd name="T37" fmla="*/ 37 h 107"/>
                <a:gd name="T38" fmla="*/ 90 w 157"/>
                <a:gd name="T39" fmla="*/ 36 h 107"/>
                <a:gd name="T40" fmla="*/ 64 w 157"/>
                <a:gd name="T41" fmla="*/ 36 h 107"/>
                <a:gd name="T42" fmla="*/ 62 w 157"/>
                <a:gd name="T43" fmla="*/ 38 h 107"/>
                <a:gd name="T44" fmla="*/ 62 w 157"/>
                <a:gd name="T45" fmla="*/ 68 h 107"/>
                <a:gd name="T46" fmla="*/ 62 w 157"/>
                <a:gd name="T47" fmla="*/ 73 h 107"/>
                <a:gd name="T48" fmla="*/ 51 w 157"/>
                <a:gd name="T49" fmla="*/ 73 h 107"/>
                <a:gd name="T50" fmla="*/ 51 w 157"/>
                <a:gd name="T51" fmla="*/ 76 h 107"/>
                <a:gd name="T52" fmla="*/ 76 w 157"/>
                <a:gd name="T53" fmla="*/ 101 h 107"/>
                <a:gd name="T54" fmla="*/ 38 w 157"/>
                <a:gd name="T55" fmla="*/ 101 h 107"/>
                <a:gd name="T56" fmla="*/ 11 w 157"/>
                <a:gd name="T57" fmla="*/ 75 h 107"/>
                <a:gd name="T58" fmla="*/ 29 w 157"/>
                <a:gd name="T59" fmla="*/ 50 h 107"/>
                <a:gd name="T60" fmla="*/ 28 w 157"/>
                <a:gd name="T61" fmla="*/ 44 h 107"/>
                <a:gd name="T62" fmla="*/ 51 w 157"/>
                <a:gd name="T63" fmla="*/ 17 h 107"/>
                <a:gd name="T64" fmla="*/ 75 w 157"/>
                <a:gd name="T65" fmla="*/ 30 h 107"/>
                <a:gd name="T66" fmla="*/ 98 w 157"/>
                <a:gd name="T67" fmla="*/ 11 h 107"/>
                <a:gd name="T68" fmla="*/ 128 w 157"/>
                <a:gd name="T69" fmla="*/ 42 h 107"/>
                <a:gd name="T70" fmla="*/ 127 w 157"/>
                <a:gd name="T71" fmla="*/ 50 h 107"/>
                <a:gd name="T72" fmla="*/ 147 w 157"/>
                <a:gd name="T73" fmla="*/ 75 h 107"/>
                <a:gd name="T74" fmla="*/ 120 w 157"/>
                <a:gd name="T75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7" h="107">
                  <a:moveTo>
                    <a:pt x="135" y="47"/>
                  </a:moveTo>
                  <a:cubicBezTo>
                    <a:pt x="136" y="44"/>
                    <a:pt x="137" y="40"/>
                    <a:pt x="137" y="37"/>
                  </a:cubicBezTo>
                  <a:cubicBezTo>
                    <a:pt x="137" y="17"/>
                    <a:pt x="120" y="0"/>
                    <a:pt x="100" y="0"/>
                  </a:cubicBezTo>
                  <a:cubicBezTo>
                    <a:pt x="76" y="0"/>
                    <a:pt x="73" y="18"/>
                    <a:pt x="73" y="18"/>
                  </a:cubicBezTo>
                  <a:cubicBezTo>
                    <a:pt x="73" y="18"/>
                    <a:pt x="63" y="6"/>
                    <a:pt x="46" y="8"/>
                  </a:cubicBezTo>
                  <a:cubicBezTo>
                    <a:pt x="30" y="11"/>
                    <a:pt x="20" y="25"/>
                    <a:pt x="20" y="40"/>
                  </a:cubicBezTo>
                  <a:cubicBezTo>
                    <a:pt x="20" y="42"/>
                    <a:pt x="20" y="45"/>
                    <a:pt x="21" y="47"/>
                  </a:cubicBezTo>
                  <a:cubicBezTo>
                    <a:pt x="9" y="51"/>
                    <a:pt x="0" y="63"/>
                    <a:pt x="0" y="76"/>
                  </a:cubicBezTo>
                  <a:cubicBezTo>
                    <a:pt x="0" y="93"/>
                    <a:pt x="14" y="107"/>
                    <a:pt x="31" y="107"/>
                  </a:cubicBezTo>
                  <a:cubicBezTo>
                    <a:pt x="126" y="107"/>
                    <a:pt x="126" y="107"/>
                    <a:pt x="126" y="107"/>
                  </a:cubicBezTo>
                  <a:cubicBezTo>
                    <a:pt x="143" y="107"/>
                    <a:pt x="157" y="93"/>
                    <a:pt x="157" y="76"/>
                  </a:cubicBezTo>
                  <a:cubicBezTo>
                    <a:pt x="157" y="62"/>
                    <a:pt x="148" y="51"/>
                    <a:pt x="135" y="47"/>
                  </a:cubicBezTo>
                  <a:close/>
                  <a:moveTo>
                    <a:pt x="120" y="101"/>
                  </a:moveTo>
                  <a:cubicBezTo>
                    <a:pt x="79" y="101"/>
                    <a:pt x="79" y="101"/>
                    <a:pt x="79" y="101"/>
                  </a:cubicBezTo>
                  <a:cubicBezTo>
                    <a:pt x="82" y="97"/>
                    <a:pt x="104" y="76"/>
                    <a:pt x="104" y="76"/>
                  </a:cubicBezTo>
                  <a:cubicBezTo>
                    <a:pt x="104" y="76"/>
                    <a:pt x="107" y="73"/>
                    <a:pt x="103" y="73"/>
                  </a:cubicBezTo>
                  <a:cubicBezTo>
                    <a:pt x="99" y="73"/>
                    <a:pt x="92" y="73"/>
                    <a:pt x="92" y="73"/>
                  </a:cubicBezTo>
                  <a:cubicBezTo>
                    <a:pt x="92" y="73"/>
                    <a:pt x="92" y="71"/>
                    <a:pt x="92" y="68"/>
                  </a:cubicBezTo>
                  <a:cubicBezTo>
                    <a:pt x="92" y="60"/>
                    <a:pt x="92" y="44"/>
                    <a:pt x="92" y="37"/>
                  </a:cubicBezTo>
                  <a:cubicBezTo>
                    <a:pt x="92" y="37"/>
                    <a:pt x="92" y="36"/>
                    <a:pt x="90" y="36"/>
                  </a:cubicBezTo>
                  <a:cubicBezTo>
                    <a:pt x="88" y="36"/>
                    <a:pt x="67" y="36"/>
                    <a:pt x="64" y="36"/>
                  </a:cubicBezTo>
                  <a:cubicBezTo>
                    <a:pt x="62" y="36"/>
                    <a:pt x="62" y="38"/>
                    <a:pt x="62" y="38"/>
                  </a:cubicBezTo>
                  <a:cubicBezTo>
                    <a:pt x="62" y="44"/>
                    <a:pt x="62" y="60"/>
                    <a:pt x="62" y="68"/>
                  </a:cubicBezTo>
                  <a:cubicBezTo>
                    <a:pt x="62" y="71"/>
                    <a:pt x="62" y="73"/>
                    <a:pt x="62" y="73"/>
                  </a:cubicBezTo>
                  <a:cubicBezTo>
                    <a:pt x="62" y="73"/>
                    <a:pt x="54" y="73"/>
                    <a:pt x="51" y="73"/>
                  </a:cubicBezTo>
                  <a:cubicBezTo>
                    <a:pt x="48" y="73"/>
                    <a:pt x="51" y="76"/>
                    <a:pt x="51" y="76"/>
                  </a:cubicBezTo>
                  <a:cubicBezTo>
                    <a:pt x="76" y="101"/>
                    <a:pt x="76" y="101"/>
                    <a:pt x="76" y="101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23" y="101"/>
                    <a:pt x="11" y="89"/>
                    <a:pt x="11" y="75"/>
                  </a:cubicBezTo>
                  <a:cubicBezTo>
                    <a:pt x="11" y="63"/>
                    <a:pt x="19" y="54"/>
                    <a:pt x="29" y="50"/>
                  </a:cubicBezTo>
                  <a:cubicBezTo>
                    <a:pt x="28" y="48"/>
                    <a:pt x="28" y="46"/>
                    <a:pt x="28" y="44"/>
                  </a:cubicBezTo>
                  <a:cubicBezTo>
                    <a:pt x="28" y="32"/>
                    <a:pt x="37" y="20"/>
                    <a:pt x="51" y="17"/>
                  </a:cubicBezTo>
                  <a:cubicBezTo>
                    <a:pt x="66" y="16"/>
                    <a:pt x="75" y="30"/>
                    <a:pt x="75" y="30"/>
                  </a:cubicBezTo>
                  <a:cubicBezTo>
                    <a:pt x="75" y="30"/>
                    <a:pt x="77" y="11"/>
                    <a:pt x="98" y="11"/>
                  </a:cubicBezTo>
                  <a:cubicBezTo>
                    <a:pt x="115" y="11"/>
                    <a:pt x="128" y="25"/>
                    <a:pt x="128" y="42"/>
                  </a:cubicBezTo>
                  <a:cubicBezTo>
                    <a:pt x="128" y="45"/>
                    <a:pt x="128" y="48"/>
                    <a:pt x="127" y="50"/>
                  </a:cubicBezTo>
                  <a:cubicBezTo>
                    <a:pt x="138" y="53"/>
                    <a:pt x="147" y="63"/>
                    <a:pt x="147" y="75"/>
                  </a:cubicBezTo>
                  <a:cubicBezTo>
                    <a:pt x="147" y="89"/>
                    <a:pt x="135" y="101"/>
                    <a:pt x="120" y="1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AA6BFC08-CA8F-4895-8B0F-56C675F301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25586" y="3305721"/>
              <a:ext cx="313782" cy="311989"/>
            </a:xfrm>
            <a:custGeom>
              <a:avLst/>
              <a:gdLst>
                <a:gd name="T0" fmla="*/ 14 w 113"/>
                <a:gd name="T1" fmla="*/ 13 h 112"/>
                <a:gd name="T2" fmla="*/ 14 w 113"/>
                <a:gd name="T3" fmla="*/ 62 h 112"/>
                <a:gd name="T4" fmla="*/ 49 w 113"/>
                <a:gd name="T5" fmla="*/ 71 h 112"/>
                <a:gd name="T6" fmla="*/ 60 w 113"/>
                <a:gd name="T7" fmla="*/ 82 h 112"/>
                <a:gd name="T8" fmla="*/ 75 w 113"/>
                <a:gd name="T9" fmla="*/ 79 h 112"/>
                <a:gd name="T10" fmla="*/ 75 w 113"/>
                <a:gd name="T11" fmla="*/ 93 h 112"/>
                <a:gd name="T12" fmla="*/ 79 w 113"/>
                <a:gd name="T13" fmla="*/ 97 h 112"/>
                <a:gd name="T14" fmla="*/ 92 w 113"/>
                <a:gd name="T15" fmla="*/ 97 h 112"/>
                <a:gd name="T16" fmla="*/ 92 w 113"/>
                <a:gd name="T17" fmla="*/ 112 h 112"/>
                <a:gd name="T18" fmla="*/ 113 w 113"/>
                <a:gd name="T19" fmla="*/ 112 h 112"/>
                <a:gd name="T20" fmla="*/ 113 w 113"/>
                <a:gd name="T21" fmla="*/ 91 h 112"/>
                <a:gd name="T22" fmla="*/ 71 w 113"/>
                <a:gd name="T23" fmla="*/ 49 h 112"/>
                <a:gd name="T24" fmla="*/ 63 w 113"/>
                <a:gd name="T25" fmla="*/ 13 h 112"/>
                <a:gd name="T26" fmla="*/ 14 w 113"/>
                <a:gd name="T27" fmla="*/ 13 h 112"/>
                <a:gd name="T28" fmla="*/ 17 w 113"/>
                <a:gd name="T29" fmla="*/ 53 h 112"/>
                <a:gd name="T30" fmla="*/ 21 w 113"/>
                <a:gd name="T31" fmla="*/ 20 h 112"/>
                <a:gd name="T32" fmla="*/ 53 w 113"/>
                <a:gd name="T33" fmla="*/ 17 h 112"/>
                <a:gd name="T34" fmla="*/ 17 w 113"/>
                <a:gd name="T35" fmla="*/ 5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3" h="112">
                  <a:moveTo>
                    <a:pt x="14" y="13"/>
                  </a:moveTo>
                  <a:cubicBezTo>
                    <a:pt x="0" y="27"/>
                    <a:pt x="0" y="49"/>
                    <a:pt x="14" y="62"/>
                  </a:cubicBezTo>
                  <a:cubicBezTo>
                    <a:pt x="23" y="72"/>
                    <a:pt x="37" y="75"/>
                    <a:pt x="49" y="71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0" y="82"/>
                    <a:pt x="70" y="74"/>
                    <a:pt x="75" y="79"/>
                  </a:cubicBezTo>
                  <a:cubicBezTo>
                    <a:pt x="79" y="83"/>
                    <a:pt x="76" y="89"/>
                    <a:pt x="75" y="93"/>
                  </a:cubicBezTo>
                  <a:cubicBezTo>
                    <a:pt x="74" y="95"/>
                    <a:pt x="73" y="99"/>
                    <a:pt x="79" y="97"/>
                  </a:cubicBezTo>
                  <a:cubicBezTo>
                    <a:pt x="81" y="96"/>
                    <a:pt x="88" y="92"/>
                    <a:pt x="92" y="97"/>
                  </a:cubicBezTo>
                  <a:cubicBezTo>
                    <a:pt x="97" y="102"/>
                    <a:pt x="92" y="112"/>
                    <a:pt x="92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91"/>
                    <a:pt x="113" y="91"/>
                    <a:pt x="113" y="91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5" y="37"/>
                    <a:pt x="72" y="23"/>
                    <a:pt x="63" y="13"/>
                  </a:cubicBezTo>
                  <a:cubicBezTo>
                    <a:pt x="49" y="0"/>
                    <a:pt x="27" y="0"/>
                    <a:pt x="14" y="13"/>
                  </a:cubicBezTo>
                  <a:close/>
                  <a:moveTo>
                    <a:pt x="17" y="53"/>
                  </a:moveTo>
                  <a:cubicBezTo>
                    <a:pt x="11" y="43"/>
                    <a:pt x="12" y="29"/>
                    <a:pt x="21" y="20"/>
                  </a:cubicBezTo>
                  <a:cubicBezTo>
                    <a:pt x="29" y="11"/>
                    <a:pt x="43" y="10"/>
                    <a:pt x="53" y="17"/>
                  </a:cubicBezTo>
                  <a:lnTo>
                    <a:pt x="17" y="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Open Sans"/>
              </a:endParaRPr>
            </a:p>
          </p:txBody>
        </p:sp>
      </p:grp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6F1263-A5E7-4235-B5DB-2F7E2FF8F9D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合作模式的初步建议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AB3B7FA-A269-40E7-8AA4-C7DBD11DA26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95388" y="801094"/>
            <a:ext cx="9801225" cy="313603"/>
          </a:xfrm>
        </p:spPr>
        <p:txBody>
          <a:bodyPr/>
          <a:lstStyle/>
          <a:p>
            <a:r>
              <a:rPr lang="zh-CN" altLang="en-US" dirty="0"/>
              <a:t>初步规划可深度合作的</a:t>
            </a:r>
            <a:r>
              <a:rPr lang="en-US" altLang="zh-CN" dirty="0"/>
              <a:t>4</a:t>
            </a:r>
            <a:r>
              <a:rPr lang="zh-CN" altLang="en-US" dirty="0"/>
              <a:t>个方面</a:t>
            </a:r>
          </a:p>
        </p:txBody>
      </p:sp>
      <p:sp>
        <p:nvSpPr>
          <p:cNvPr id="27" name="Flowchart: Off-page Connector 108">
            <a:extLst>
              <a:ext uri="{FF2B5EF4-FFF2-40B4-BE49-F238E27FC236}">
                <a16:creationId xmlns:a16="http://schemas.microsoft.com/office/drawing/2014/main" id="{AEFCACA5-FED4-42EE-86D4-3E0D37317D02}"/>
              </a:ext>
            </a:extLst>
          </p:cNvPr>
          <p:cNvSpPr/>
          <p:nvPr/>
        </p:nvSpPr>
        <p:spPr>
          <a:xfrm>
            <a:off x="690211" y="1592560"/>
            <a:ext cx="423316" cy="563434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50" name="Flowchart: Off-page Connector 108">
            <a:extLst>
              <a:ext uri="{FF2B5EF4-FFF2-40B4-BE49-F238E27FC236}">
                <a16:creationId xmlns:a16="http://schemas.microsoft.com/office/drawing/2014/main" id="{F30170DF-358F-4F7B-93BB-EAB45B86B3E5}"/>
              </a:ext>
            </a:extLst>
          </p:cNvPr>
          <p:cNvSpPr/>
          <p:nvPr/>
        </p:nvSpPr>
        <p:spPr>
          <a:xfrm>
            <a:off x="4384997" y="1507838"/>
            <a:ext cx="423316" cy="563434"/>
          </a:xfrm>
          <a:prstGeom prst="flowChartOffpageConnector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</a:p>
        </p:txBody>
      </p:sp>
      <p:sp>
        <p:nvSpPr>
          <p:cNvPr id="51" name="Flowchart: Off-page Connector 108">
            <a:extLst>
              <a:ext uri="{FF2B5EF4-FFF2-40B4-BE49-F238E27FC236}">
                <a16:creationId xmlns:a16="http://schemas.microsoft.com/office/drawing/2014/main" id="{739EAE83-B322-4CEC-BFE9-6669C07BAD4C}"/>
              </a:ext>
            </a:extLst>
          </p:cNvPr>
          <p:cNvSpPr/>
          <p:nvPr/>
        </p:nvSpPr>
        <p:spPr>
          <a:xfrm>
            <a:off x="4382209" y="4200592"/>
            <a:ext cx="423316" cy="563434"/>
          </a:xfrm>
          <a:prstGeom prst="flowChartOffpageConnecto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prstClr val="white"/>
                </a:solidFill>
                <a:latin typeface="Calibri" panose="020F0502020204030204"/>
              </a:rPr>
              <a:t>4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Flowchart: Off-page Connector 108">
            <a:extLst>
              <a:ext uri="{FF2B5EF4-FFF2-40B4-BE49-F238E27FC236}">
                <a16:creationId xmlns:a16="http://schemas.microsoft.com/office/drawing/2014/main" id="{B61DCEA3-2C34-492F-9666-1A64D56A1FB0}"/>
              </a:ext>
            </a:extLst>
          </p:cNvPr>
          <p:cNvSpPr/>
          <p:nvPr/>
        </p:nvSpPr>
        <p:spPr>
          <a:xfrm>
            <a:off x="694949" y="4200592"/>
            <a:ext cx="423316" cy="563434"/>
          </a:xfrm>
          <a:prstGeom prst="flowChartOffpageConnector">
            <a:avLst/>
          </a:prstGeom>
          <a:solidFill>
            <a:srgbClr val="0491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prstClr val="white"/>
                </a:solidFill>
                <a:latin typeface="Calibri" panose="020F0502020204030204"/>
              </a:rPr>
              <a:t>3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7048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内容占位符 3">
            <a:extLst>
              <a:ext uri="{FF2B5EF4-FFF2-40B4-BE49-F238E27FC236}">
                <a16:creationId xmlns:a16="http://schemas.microsoft.com/office/drawing/2014/main" id="{7AD5E0F5-6F13-4D71-B409-A8E4BE5F80B8}"/>
              </a:ext>
            </a:extLst>
          </p:cNvPr>
          <p:cNvSpPr txBox="1">
            <a:spLocks/>
          </p:cNvSpPr>
          <p:nvPr/>
        </p:nvSpPr>
        <p:spPr>
          <a:xfrm>
            <a:off x="1195388" y="266701"/>
            <a:ext cx="9801225" cy="514696"/>
          </a:xfrm>
          <a:prstGeom prst="rect">
            <a:avLst/>
          </a:prstGeom>
        </p:spPr>
        <p:txBody>
          <a:bodyPr anchor="ctr" anchorCtr="0"/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支付体系建设与资金收益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9F0667-6E51-4EA8-9E27-9440A44A58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117" y="1573577"/>
            <a:ext cx="957415" cy="1105204"/>
          </a:xfrm>
          <a:prstGeom prst="roundRect">
            <a:avLst>
              <a:gd name="adj" fmla="val 9308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7" name="Rectangle 42">
            <a:extLst>
              <a:ext uri="{FF2B5EF4-FFF2-40B4-BE49-F238E27FC236}">
                <a16:creationId xmlns:a16="http://schemas.microsoft.com/office/drawing/2014/main" id="{B836E3CD-BDEF-499F-8E3B-0EF2277F89E8}"/>
              </a:ext>
            </a:extLst>
          </p:cNvPr>
          <p:cNvSpPr/>
          <p:nvPr/>
        </p:nvSpPr>
        <p:spPr>
          <a:xfrm>
            <a:off x="3196706" y="1484651"/>
            <a:ext cx="4772428" cy="128305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现有的乘车二维码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采用“先乘车、后付费”模式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支付宝、微信等国民级</a:t>
            </a:r>
            <a:r>
              <a:rPr lang="en-US" altLang="zh-C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App</a:t>
            </a: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，抢走了大量持卡用户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一卡通公司售卡、沉淀资金等收益面临下滑</a:t>
            </a:r>
            <a:endParaRPr lang="en-US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</p:txBody>
      </p:sp>
      <p:sp>
        <p:nvSpPr>
          <p:cNvPr id="48" name="KSO_Shape">
            <a:extLst>
              <a:ext uri="{FF2B5EF4-FFF2-40B4-BE49-F238E27FC236}">
                <a16:creationId xmlns:a16="http://schemas.microsoft.com/office/drawing/2014/main" id="{B0710781-B701-47FA-8B5A-11A6BC1089A0}"/>
              </a:ext>
            </a:extLst>
          </p:cNvPr>
          <p:cNvSpPr>
            <a:spLocks/>
          </p:cNvSpPr>
          <p:nvPr/>
        </p:nvSpPr>
        <p:spPr bwMode="auto">
          <a:xfrm>
            <a:off x="10041291" y="1568485"/>
            <a:ext cx="956147" cy="961233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9" name="Rectangle 42">
            <a:extLst>
              <a:ext uri="{FF2B5EF4-FFF2-40B4-BE49-F238E27FC236}">
                <a16:creationId xmlns:a16="http://schemas.microsoft.com/office/drawing/2014/main" id="{473AAC9B-6D0B-4335-8D79-9DD784D10539}"/>
              </a:ext>
            </a:extLst>
          </p:cNvPr>
          <p:cNvSpPr/>
          <p:nvPr/>
        </p:nvSpPr>
        <p:spPr>
          <a:xfrm>
            <a:off x="8326814" y="1678524"/>
            <a:ext cx="1556303" cy="95743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一卡通公司如何应对？</a:t>
            </a:r>
            <a:endParaRPr lang="en-US" sz="2000" b="1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3C1502E-D615-4C57-91F8-C2CA30BD4315}"/>
              </a:ext>
            </a:extLst>
          </p:cNvPr>
          <p:cNvSpPr/>
          <p:nvPr/>
        </p:nvSpPr>
        <p:spPr>
          <a:xfrm>
            <a:off x="1869440" y="1432559"/>
            <a:ext cx="6299200" cy="146049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箭头: 下 4">
            <a:extLst>
              <a:ext uri="{FF2B5EF4-FFF2-40B4-BE49-F238E27FC236}">
                <a16:creationId xmlns:a16="http://schemas.microsoft.com/office/drawing/2014/main" id="{FD079505-DC48-4E6A-8289-12E0621C54A4}"/>
              </a:ext>
            </a:extLst>
          </p:cNvPr>
          <p:cNvSpPr/>
          <p:nvPr/>
        </p:nvSpPr>
        <p:spPr>
          <a:xfrm>
            <a:off x="5152073" y="2961642"/>
            <a:ext cx="1960880" cy="167640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86C8E2E3-34B0-4915-9EA9-47F75B9679B6}"/>
              </a:ext>
            </a:extLst>
          </p:cNvPr>
          <p:cNvCxnSpPr>
            <a:cxnSpLocks/>
          </p:cNvCxnSpPr>
          <p:nvPr/>
        </p:nvCxnSpPr>
        <p:spPr>
          <a:xfrm>
            <a:off x="193040" y="3611880"/>
            <a:ext cx="11755120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0" name="Rectangle 42">
            <a:extLst>
              <a:ext uri="{FF2B5EF4-FFF2-40B4-BE49-F238E27FC236}">
                <a16:creationId xmlns:a16="http://schemas.microsoft.com/office/drawing/2014/main" id="{DED254BF-212B-48A6-9BBB-5A8547543CA6}"/>
              </a:ext>
            </a:extLst>
          </p:cNvPr>
          <p:cNvSpPr/>
          <p:nvPr/>
        </p:nvSpPr>
        <p:spPr>
          <a:xfrm>
            <a:off x="2144690" y="3261361"/>
            <a:ext cx="7975646" cy="70103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支付体系</a:t>
            </a: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+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预付费乘车二维码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</p:txBody>
      </p:sp>
      <p:sp>
        <p:nvSpPr>
          <p:cNvPr id="51" name="Rectangle 42">
            <a:extLst>
              <a:ext uri="{FF2B5EF4-FFF2-40B4-BE49-F238E27FC236}">
                <a16:creationId xmlns:a16="http://schemas.microsoft.com/office/drawing/2014/main" id="{141FFAE6-0306-4A6E-AB2E-4CCE78C778BE}"/>
              </a:ext>
            </a:extLst>
          </p:cNvPr>
          <p:cNvSpPr/>
          <p:nvPr/>
        </p:nvSpPr>
        <p:spPr>
          <a:xfrm>
            <a:off x="5356659" y="4465514"/>
            <a:ext cx="2612475" cy="15132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预付费乘车二维码</a:t>
            </a:r>
            <a:endParaRPr lang="en-US" altLang="zh-CN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先充值、再乘车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可享受政府乘车补贴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重新获得沉淀资金及收益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70E9714D-33C1-495B-A287-B01397E93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719" y="4554795"/>
            <a:ext cx="1193776" cy="1193776"/>
          </a:xfrm>
          <a:prstGeom prst="roundRect">
            <a:avLst>
              <a:gd name="adj" fmla="val 11912"/>
            </a:avLst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3" name="Rectangle 42">
            <a:extLst>
              <a:ext uri="{FF2B5EF4-FFF2-40B4-BE49-F238E27FC236}">
                <a16:creationId xmlns:a16="http://schemas.microsoft.com/office/drawing/2014/main" id="{F6DB9C32-3ADE-4E8F-8059-07DF2ADE0716}"/>
              </a:ext>
            </a:extLst>
          </p:cNvPr>
          <p:cNvSpPr/>
          <p:nvPr/>
        </p:nvSpPr>
        <p:spPr>
          <a:xfrm>
            <a:off x="1558014" y="4468823"/>
            <a:ext cx="2612475" cy="128305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支付体系</a:t>
            </a: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建立夏都通电子钱包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延伸扩充支付体系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打造夏都通支付生态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</p:txBody>
      </p:sp>
      <p:pic>
        <p:nvPicPr>
          <p:cNvPr id="55" name="图片 54">
            <a:extLst>
              <a:ext uri="{FF2B5EF4-FFF2-40B4-BE49-F238E27FC236}">
                <a16:creationId xmlns:a16="http://schemas.microsoft.com/office/drawing/2014/main" id="{0D8771CF-DB3D-4E4E-A82F-DE062F55A90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84"/>
          <a:stretch/>
        </p:blipFill>
        <p:spPr>
          <a:xfrm>
            <a:off x="481054" y="4558105"/>
            <a:ext cx="1009729" cy="11937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6" name="矩形 65">
            <a:extLst>
              <a:ext uri="{FF2B5EF4-FFF2-40B4-BE49-F238E27FC236}">
                <a16:creationId xmlns:a16="http://schemas.microsoft.com/office/drawing/2014/main" id="{F249E1C5-CA68-4FC0-B8D8-318C26776F68}"/>
              </a:ext>
            </a:extLst>
          </p:cNvPr>
          <p:cNvSpPr/>
          <p:nvPr/>
        </p:nvSpPr>
        <p:spPr>
          <a:xfrm>
            <a:off x="193040" y="4263042"/>
            <a:ext cx="7670800" cy="179386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73D9CAB4-84E2-4B08-BD99-E64EB83EAE0A}"/>
              </a:ext>
            </a:extLst>
          </p:cNvPr>
          <p:cNvSpPr/>
          <p:nvPr/>
        </p:nvSpPr>
        <p:spPr>
          <a:xfrm>
            <a:off x="7941004" y="4579983"/>
            <a:ext cx="646331" cy="968657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Rectangle 42">
            <a:extLst>
              <a:ext uri="{FF2B5EF4-FFF2-40B4-BE49-F238E27FC236}">
                <a16:creationId xmlns:a16="http://schemas.microsoft.com/office/drawing/2014/main" id="{0477A2A9-FA0B-40D9-B1AA-41941A2FF976}"/>
              </a:ext>
            </a:extLst>
          </p:cNvPr>
          <p:cNvSpPr/>
          <p:nvPr/>
        </p:nvSpPr>
        <p:spPr>
          <a:xfrm>
            <a:off x="8416648" y="4428721"/>
            <a:ext cx="3775352" cy="167843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从单一、线下的传统模式</a:t>
            </a:r>
            <a:endParaRPr lang="en-US" altLang="zh-CN" b="1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稳健转型成为</a:t>
            </a:r>
            <a:endParaRPr lang="en-US" altLang="zh-CN" b="1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多远、线上的移动支付运营模式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并保持稳定的资金收益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2000" b="1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6E0AE17-81E0-4DF5-B220-B74BDBCA920C}"/>
              </a:ext>
            </a:extLst>
          </p:cNvPr>
          <p:cNvSpPr/>
          <p:nvPr/>
        </p:nvSpPr>
        <p:spPr>
          <a:xfrm>
            <a:off x="7890369" y="487964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实现</a:t>
            </a:r>
            <a:endParaRPr lang="zh-CN" alt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4151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0" grpId="0" animBg="1"/>
      <p:bldP spid="51" grpId="0"/>
      <p:bldP spid="53" grpId="0"/>
      <p:bldP spid="66" grpId="0" animBg="1"/>
      <p:bldP spid="13" grpId="0" animBg="1"/>
      <p:bldP spid="67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内容占位符 3">
            <a:extLst>
              <a:ext uri="{FF2B5EF4-FFF2-40B4-BE49-F238E27FC236}">
                <a16:creationId xmlns:a16="http://schemas.microsoft.com/office/drawing/2014/main" id="{7AD5E0F5-6F13-4D71-B409-A8E4BE5F80B8}"/>
              </a:ext>
            </a:extLst>
          </p:cNvPr>
          <p:cNvSpPr txBox="1">
            <a:spLocks/>
          </p:cNvSpPr>
          <p:nvPr/>
        </p:nvSpPr>
        <p:spPr>
          <a:xfrm>
            <a:off x="1195388" y="266701"/>
            <a:ext cx="9801225" cy="514696"/>
          </a:xfrm>
          <a:prstGeom prst="rect">
            <a:avLst/>
          </a:prstGeom>
        </p:spPr>
        <p:txBody>
          <a:bodyPr anchor="ctr" anchorCtr="0"/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支付体系的建设</a:t>
            </a:r>
          </a:p>
        </p:txBody>
      </p:sp>
      <p:sp>
        <p:nvSpPr>
          <p:cNvPr id="28" name="内容占位符 4">
            <a:extLst>
              <a:ext uri="{FF2B5EF4-FFF2-40B4-BE49-F238E27FC236}">
                <a16:creationId xmlns:a16="http://schemas.microsoft.com/office/drawing/2014/main" id="{87D1338D-7064-4C3A-990C-6B879A406B33}"/>
              </a:ext>
            </a:extLst>
          </p:cNvPr>
          <p:cNvSpPr txBox="1">
            <a:spLocks/>
          </p:cNvSpPr>
          <p:nvPr/>
        </p:nvSpPr>
        <p:spPr>
          <a:xfrm>
            <a:off x="1195388" y="801094"/>
            <a:ext cx="9801225" cy="313603"/>
          </a:xfrm>
          <a:prstGeom prst="rect">
            <a:avLst/>
          </a:prstGeom>
        </p:spPr>
        <p:txBody>
          <a:bodyPr anchor="ctr" anchorCtr="0"/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/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/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借助平安见证宝平台，帮助夏都通企业银行化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1860D1CD-E008-4EA7-81E7-BB70D8DA80EB}"/>
              </a:ext>
            </a:extLst>
          </p:cNvPr>
          <p:cNvSpPr/>
          <p:nvPr/>
        </p:nvSpPr>
        <p:spPr>
          <a:xfrm>
            <a:off x="3230660" y="3700963"/>
            <a:ext cx="2343640" cy="141870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夏都通支付</a:t>
            </a:r>
            <a:endParaRPr lang="en-US" altLang="zh-CN" dirty="0"/>
          </a:p>
          <a:p>
            <a:pPr algn="ctr"/>
            <a:r>
              <a:rPr lang="zh-CN" altLang="en-US" dirty="0"/>
              <a:t>系统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446AEB76-8F76-421B-93F1-7327984694E3}"/>
              </a:ext>
            </a:extLst>
          </p:cNvPr>
          <p:cNvSpPr/>
          <p:nvPr/>
        </p:nvSpPr>
        <p:spPr>
          <a:xfrm>
            <a:off x="6187220" y="3700963"/>
            <a:ext cx="2343641" cy="141870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平安见证宝</a:t>
            </a:r>
            <a:endParaRPr lang="en-US" altLang="zh-CN" dirty="0"/>
          </a:p>
          <a:p>
            <a:pPr algn="ctr"/>
            <a:r>
              <a:rPr lang="zh-CN" altLang="en-US" dirty="0"/>
              <a:t>平台</a:t>
            </a:r>
          </a:p>
        </p:txBody>
      </p:sp>
      <p:sp>
        <p:nvSpPr>
          <p:cNvPr id="25" name="Rectangle 42">
            <a:extLst>
              <a:ext uri="{FF2B5EF4-FFF2-40B4-BE49-F238E27FC236}">
                <a16:creationId xmlns:a16="http://schemas.microsoft.com/office/drawing/2014/main" id="{717CEA6C-9BE7-42A7-9EE4-2DAAC4AC18BD}"/>
              </a:ext>
            </a:extLst>
          </p:cNvPr>
          <p:cNvSpPr/>
          <p:nvPr/>
        </p:nvSpPr>
        <p:spPr>
          <a:xfrm>
            <a:off x="1067627" y="1335775"/>
            <a:ext cx="10056746" cy="9232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anchor="ctr" anchorCtr="0">
            <a:no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央行规定，无支付牌照的公司，仅可开展单一场景的支付业务，如公交卡只可在公交场景支付</a:t>
            </a:r>
            <a:endParaRPr lang="en-US" altLang="zh-CN" sz="16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平安见证宝平台，</a:t>
            </a:r>
            <a:r>
              <a:rPr lang="zh-CN" altLang="en-US" sz="16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可帮助夏都通合法、安全地开展多远、线上支付业务，并获取沉淀资金收益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71250087-3E33-4671-829A-3DC2988AC6FD}"/>
              </a:ext>
            </a:extLst>
          </p:cNvPr>
          <p:cNvGrpSpPr/>
          <p:nvPr/>
        </p:nvGrpSpPr>
        <p:grpSpPr>
          <a:xfrm>
            <a:off x="797442" y="3877753"/>
            <a:ext cx="540369" cy="1418701"/>
            <a:chOff x="1410447" y="4551260"/>
            <a:chExt cx="540369" cy="1418701"/>
          </a:xfrm>
          <a:solidFill>
            <a:schemeClr val="accent2">
              <a:lumMod val="75000"/>
            </a:schemeClr>
          </a:solidFill>
        </p:grpSpPr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38F292F1-4B7A-4367-880A-27708501D4F1}"/>
                </a:ext>
              </a:extLst>
            </p:cNvPr>
            <p:cNvSpPr>
              <a:spLocks/>
            </p:cNvSpPr>
            <p:nvPr/>
          </p:nvSpPr>
          <p:spPr bwMode="gray">
            <a:xfrm>
              <a:off x="1541741" y="4551260"/>
              <a:ext cx="252823" cy="289439"/>
            </a:xfrm>
            <a:custGeom>
              <a:avLst/>
              <a:gdLst>
                <a:gd name="T0" fmla="*/ 133 w 267"/>
                <a:gd name="T1" fmla="*/ 0 h 292"/>
                <a:gd name="T2" fmla="*/ 161 w 267"/>
                <a:gd name="T3" fmla="*/ 3 h 292"/>
                <a:gd name="T4" fmla="*/ 186 w 267"/>
                <a:gd name="T5" fmla="*/ 12 h 292"/>
                <a:gd name="T6" fmla="*/ 209 w 267"/>
                <a:gd name="T7" fmla="*/ 25 h 292"/>
                <a:gd name="T8" fmla="*/ 228 w 267"/>
                <a:gd name="T9" fmla="*/ 42 h 292"/>
                <a:gd name="T10" fmla="*/ 245 w 267"/>
                <a:gd name="T11" fmla="*/ 64 h 292"/>
                <a:gd name="T12" fmla="*/ 257 w 267"/>
                <a:gd name="T13" fmla="*/ 88 h 292"/>
                <a:gd name="T14" fmla="*/ 265 w 267"/>
                <a:gd name="T15" fmla="*/ 116 h 292"/>
                <a:gd name="T16" fmla="*/ 267 w 267"/>
                <a:gd name="T17" fmla="*/ 146 h 292"/>
                <a:gd name="T18" fmla="*/ 265 w 267"/>
                <a:gd name="T19" fmla="*/ 175 h 292"/>
                <a:gd name="T20" fmla="*/ 257 w 267"/>
                <a:gd name="T21" fmla="*/ 203 h 292"/>
                <a:gd name="T22" fmla="*/ 245 w 267"/>
                <a:gd name="T23" fmla="*/ 227 h 292"/>
                <a:gd name="T24" fmla="*/ 228 w 267"/>
                <a:gd name="T25" fmla="*/ 249 h 292"/>
                <a:gd name="T26" fmla="*/ 209 w 267"/>
                <a:gd name="T27" fmla="*/ 267 h 292"/>
                <a:gd name="T28" fmla="*/ 186 w 267"/>
                <a:gd name="T29" fmla="*/ 281 h 292"/>
                <a:gd name="T30" fmla="*/ 161 w 267"/>
                <a:gd name="T31" fmla="*/ 289 h 292"/>
                <a:gd name="T32" fmla="*/ 133 w 267"/>
                <a:gd name="T33" fmla="*/ 292 h 292"/>
                <a:gd name="T34" fmla="*/ 103 w 267"/>
                <a:gd name="T35" fmla="*/ 288 h 292"/>
                <a:gd name="T36" fmla="*/ 75 w 267"/>
                <a:gd name="T37" fmla="*/ 277 h 292"/>
                <a:gd name="T38" fmla="*/ 51 w 267"/>
                <a:gd name="T39" fmla="*/ 260 h 292"/>
                <a:gd name="T40" fmla="*/ 29 w 267"/>
                <a:gd name="T41" fmla="*/ 237 h 292"/>
                <a:gd name="T42" fmla="*/ 13 w 267"/>
                <a:gd name="T43" fmla="*/ 210 h 292"/>
                <a:gd name="T44" fmla="*/ 4 w 267"/>
                <a:gd name="T45" fmla="*/ 178 h 292"/>
                <a:gd name="T46" fmla="*/ 0 w 267"/>
                <a:gd name="T47" fmla="*/ 146 h 292"/>
                <a:gd name="T48" fmla="*/ 4 w 267"/>
                <a:gd name="T49" fmla="*/ 113 h 292"/>
                <a:gd name="T50" fmla="*/ 13 w 267"/>
                <a:gd name="T51" fmla="*/ 81 h 292"/>
                <a:gd name="T52" fmla="*/ 29 w 267"/>
                <a:gd name="T53" fmla="*/ 54 h 292"/>
                <a:gd name="T54" fmla="*/ 51 w 267"/>
                <a:gd name="T55" fmla="*/ 32 h 292"/>
                <a:gd name="T56" fmla="*/ 75 w 267"/>
                <a:gd name="T57" fmla="*/ 14 h 292"/>
                <a:gd name="T58" fmla="*/ 103 w 267"/>
                <a:gd name="T59" fmla="*/ 3 h 292"/>
                <a:gd name="T60" fmla="*/ 133 w 267"/>
                <a:gd name="T61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292">
                  <a:moveTo>
                    <a:pt x="133" y="0"/>
                  </a:moveTo>
                  <a:lnTo>
                    <a:pt x="161" y="3"/>
                  </a:lnTo>
                  <a:lnTo>
                    <a:pt x="186" y="12"/>
                  </a:lnTo>
                  <a:lnTo>
                    <a:pt x="209" y="25"/>
                  </a:lnTo>
                  <a:lnTo>
                    <a:pt x="228" y="42"/>
                  </a:lnTo>
                  <a:lnTo>
                    <a:pt x="245" y="64"/>
                  </a:lnTo>
                  <a:lnTo>
                    <a:pt x="257" y="88"/>
                  </a:lnTo>
                  <a:lnTo>
                    <a:pt x="265" y="116"/>
                  </a:lnTo>
                  <a:lnTo>
                    <a:pt x="267" y="146"/>
                  </a:lnTo>
                  <a:lnTo>
                    <a:pt x="265" y="175"/>
                  </a:lnTo>
                  <a:lnTo>
                    <a:pt x="257" y="203"/>
                  </a:lnTo>
                  <a:lnTo>
                    <a:pt x="245" y="227"/>
                  </a:lnTo>
                  <a:lnTo>
                    <a:pt x="228" y="249"/>
                  </a:lnTo>
                  <a:lnTo>
                    <a:pt x="209" y="267"/>
                  </a:lnTo>
                  <a:lnTo>
                    <a:pt x="186" y="281"/>
                  </a:lnTo>
                  <a:lnTo>
                    <a:pt x="161" y="289"/>
                  </a:lnTo>
                  <a:lnTo>
                    <a:pt x="133" y="292"/>
                  </a:lnTo>
                  <a:lnTo>
                    <a:pt x="103" y="288"/>
                  </a:lnTo>
                  <a:lnTo>
                    <a:pt x="75" y="277"/>
                  </a:lnTo>
                  <a:lnTo>
                    <a:pt x="51" y="260"/>
                  </a:lnTo>
                  <a:lnTo>
                    <a:pt x="29" y="237"/>
                  </a:lnTo>
                  <a:lnTo>
                    <a:pt x="13" y="210"/>
                  </a:lnTo>
                  <a:lnTo>
                    <a:pt x="4" y="178"/>
                  </a:lnTo>
                  <a:lnTo>
                    <a:pt x="0" y="146"/>
                  </a:lnTo>
                  <a:lnTo>
                    <a:pt x="4" y="113"/>
                  </a:lnTo>
                  <a:lnTo>
                    <a:pt x="13" y="81"/>
                  </a:lnTo>
                  <a:lnTo>
                    <a:pt x="29" y="54"/>
                  </a:lnTo>
                  <a:lnTo>
                    <a:pt x="51" y="32"/>
                  </a:lnTo>
                  <a:lnTo>
                    <a:pt x="75" y="14"/>
                  </a:lnTo>
                  <a:lnTo>
                    <a:pt x="103" y="3"/>
                  </a:lnTo>
                  <a:lnTo>
                    <a:pt x="133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rgbClr val="F7F16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91581" dir="3378596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12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6CDABB24-D034-42A6-89BF-BE67E17BE6BA}"/>
                </a:ext>
              </a:extLst>
            </p:cNvPr>
            <p:cNvSpPr>
              <a:spLocks/>
            </p:cNvSpPr>
            <p:nvPr/>
          </p:nvSpPr>
          <p:spPr bwMode="gray">
            <a:xfrm>
              <a:off x="1410447" y="4871465"/>
              <a:ext cx="540369" cy="1098496"/>
            </a:xfrm>
            <a:custGeom>
              <a:avLst/>
              <a:gdLst>
                <a:gd name="T0" fmla="*/ 72 w 573"/>
                <a:gd name="T1" fmla="*/ 5 h 1111"/>
                <a:gd name="T2" fmla="*/ 30 w 573"/>
                <a:gd name="T3" fmla="*/ 32 h 1111"/>
                <a:gd name="T4" fmla="*/ 4 w 573"/>
                <a:gd name="T5" fmla="*/ 75 h 1111"/>
                <a:gd name="T6" fmla="*/ 0 w 573"/>
                <a:gd name="T7" fmla="*/ 509 h 1111"/>
                <a:gd name="T8" fmla="*/ 1 w 573"/>
                <a:gd name="T9" fmla="*/ 516 h 1111"/>
                <a:gd name="T10" fmla="*/ 9 w 573"/>
                <a:gd name="T11" fmla="*/ 533 h 1111"/>
                <a:gd name="T12" fmla="*/ 26 w 573"/>
                <a:gd name="T13" fmla="*/ 550 h 1111"/>
                <a:gd name="T14" fmla="*/ 56 w 573"/>
                <a:gd name="T15" fmla="*/ 557 h 1111"/>
                <a:gd name="T16" fmla="*/ 84 w 573"/>
                <a:gd name="T17" fmla="*/ 551 h 1111"/>
                <a:gd name="T18" fmla="*/ 100 w 573"/>
                <a:gd name="T19" fmla="*/ 534 h 1111"/>
                <a:gd name="T20" fmla="*/ 106 w 573"/>
                <a:gd name="T21" fmla="*/ 516 h 1111"/>
                <a:gd name="T22" fmla="*/ 108 w 573"/>
                <a:gd name="T23" fmla="*/ 503 h 1111"/>
                <a:gd name="T24" fmla="*/ 108 w 573"/>
                <a:gd name="T25" fmla="*/ 166 h 1111"/>
                <a:gd name="T26" fmla="*/ 135 w 573"/>
                <a:gd name="T27" fmla="*/ 1066 h 1111"/>
                <a:gd name="T28" fmla="*/ 138 w 573"/>
                <a:gd name="T29" fmla="*/ 1073 h 1111"/>
                <a:gd name="T30" fmla="*/ 151 w 573"/>
                <a:gd name="T31" fmla="*/ 1089 h 1111"/>
                <a:gd name="T32" fmla="*/ 174 w 573"/>
                <a:gd name="T33" fmla="*/ 1105 h 1111"/>
                <a:gd name="T34" fmla="*/ 199 w 573"/>
                <a:gd name="T35" fmla="*/ 1111 h 1111"/>
                <a:gd name="T36" fmla="*/ 227 w 573"/>
                <a:gd name="T37" fmla="*/ 1110 h 1111"/>
                <a:gd name="T38" fmla="*/ 255 w 573"/>
                <a:gd name="T39" fmla="*/ 1097 h 1111"/>
                <a:gd name="T40" fmla="*/ 272 w 573"/>
                <a:gd name="T41" fmla="*/ 1080 h 1111"/>
                <a:gd name="T42" fmla="*/ 278 w 573"/>
                <a:gd name="T43" fmla="*/ 1068 h 1111"/>
                <a:gd name="T44" fmla="*/ 279 w 573"/>
                <a:gd name="T45" fmla="*/ 499 h 1111"/>
                <a:gd name="T46" fmla="*/ 302 w 573"/>
                <a:gd name="T47" fmla="*/ 503 h 1111"/>
                <a:gd name="T48" fmla="*/ 302 w 573"/>
                <a:gd name="T49" fmla="*/ 534 h 1111"/>
                <a:gd name="T50" fmla="*/ 304 w 573"/>
                <a:gd name="T51" fmla="*/ 590 h 1111"/>
                <a:gd name="T52" fmla="*/ 304 w 573"/>
                <a:gd name="T53" fmla="*/ 664 h 1111"/>
                <a:gd name="T54" fmla="*/ 304 w 573"/>
                <a:gd name="T55" fmla="*/ 750 h 1111"/>
                <a:gd name="T56" fmla="*/ 304 w 573"/>
                <a:gd name="T57" fmla="*/ 838 h 1111"/>
                <a:gd name="T58" fmla="*/ 305 w 573"/>
                <a:gd name="T59" fmla="*/ 926 h 1111"/>
                <a:gd name="T60" fmla="*/ 305 w 573"/>
                <a:gd name="T61" fmla="*/ 1004 h 1111"/>
                <a:gd name="T62" fmla="*/ 305 w 573"/>
                <a:gd name="T63" fmla="*/ 1066 h 1111"/>
                <a:gd name="T64" fmla="*/ 306 w 573"/>
                <a:gd name="T65" fmla="*/ 1073 h 1111"/>
                <a:gd name="T66" fmla="*/ 315 w 573"/>
                <a:gd name="T67" fmla="*/ 1088 h 1111"/>
                <a:gd name="T68" fmla="*/ 335 w 573"/>
                <a:gd name="T69" fmla="*/ 1103 h 1111"/>
                <a:gd name="T70" fmla="*/ 372 w 573"/>
                <a:gd name="T71" fmla="*/ 1111 h 1111"/>
                <a:gd name="T72" fmla="*/ 408 w 573"/>
                <a:gd name="T73" fmla="*/ 1103 h 1111"/>
                <a:gd name="T74" fmla="*/ 429 w 573"/>
                <a:gd name="T75" fmla="*/ 1089 h 1111"/>
                <a:gd name="T76" fmla="*/ 437 w 573"/>
                <a:gd name="T77" fmla="*/ 1073 h 1111"/>
                <a:gd name="T78" fmla="*/ 438 w 573"/>
                <a:gd name="T79" fmla="*/ 1067 h 1111"/>
                <a:gd name="T80" fmla="*/ 466 w 573"/>
                <a:gd name="T81" fmla="*/ 166 h 1111"/>
                <a:gd name="T82" fmla="*/ 468 w 573"/>
                <a:gd name="T83" fmla="*/ 503 h 1111"/>
                <a:gd name="T84" fmla="*/ 472 w 573"/>
                <a:gd name="T85" fmla="*/ 517 h 1111"/>
                <a:gd name="T86" fmla="*/ 483 w 573"/>
                <a:gd name="T87" fmla="*/ 537 h 1111"/>
                <a:gd name="T88" fmla="*/ 505 w 573"/>
                <a:gd name="T89" fmla="*/ 551 h 1111"/>
                <a:gd name="T90" fmla="*/ 536 w 573"/>
                <a:gd name="T91" fmla="*/ 551 h 1111"/>
                <a:gd name="T92" fmla="*/ 557 w 573"/>
                <a:gd name="T93" fmla="*/ 537 h 1111"/>
                <a:gd name="T94" fmla="*/ 570 w 573"/>
                <a:gd name="T95" fmla="*/ 517 h 1111"/>
                <a:gd name="T96" fmla="*/ 573 w 573"/>
                <a:gd name="T97" fmla="*/ 508 h 1111"/>
                <a:gd name="T98" fmla="*/ 572 w 573"/>
                <a:gd name="T99" fmla="*/ 68 h 1111"/>
                <a:gd name="T100" fmla="*/ 546 w 573"/>
                <a:gd name="T101" fmla="*/ 28 h 1111"/>
                <a:gd name="T102" fmla="*/ 506 w 573"/>
                <a:gd name="T103" fmla="*/ 4 h 1111"/>
                <a:gd name="T104" fmla="*/ 94 w 573"/>
                <a:gd name="T105" fmla="*/ 0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73" h="1111">
                  <a:moveTo>
                    <a:pt x="94" y="0"/>
                  </a:moveTo>
                  <a:lnTo>
                    <a:pt x="72" y="5"/>
                  </a:lnTo>
                  <a:lnTo>
                    <a:pt x="50" y="16"/>
                  </a:lnTo>
                  <a:lnTo>
                    <a:pt x="30" y="32"/>
                  </a:lnTo>
                  <a:lnTo>
                    <a:pt x="15" y="53"/>
                  </a:lnTo>
                  <a:lnTo>
                    <a:pt x="4" y="75"/>
                  </a:lnTo>
                  <a:lnTo>
                    <a:pt x="0" y="99"/>
                  </a:lnTo>
                  <a:lnTo>
                    <a:pt x="0" y="509"/>
                  </a:lnTo>
                  <a:lnTo>
                    <a:pt x="0" y="511"/>
                  </a:lnTo>
                  <a:lnTo>
                    <a:pt x="1" y="516"/>
                  </a:lnTo>
                  <a:lnTo>
                    <a:pt x="4" y="525"/>
                  </a:lnTo>
                  <a:lnTo>
                    <a:pt x="9" y="533"/>
                  </a:lnTo>
                  <a:lnTo>
                    <a:pt x="16" y="543"/>
                  </a:lnTo>
                  <a:lnTo>
                    <a:pt x="26" y="550"/>
                  </a:lnTo>
                  <a:lnTo>
                    <a:pt x="39" y="556"/>
                  </a:lnTo>
                  <a:lnTo>
                    <a:pt x="56" y="557"/>
                  </a:lnTo>
                  <a:lnTo>
                    <a:pt x="72" y="556"/>
                  </a:lnTo>
                  <a:lnTo>
                    <a:pt x="84" y="551"/>
                  </a:lnTo>
                  <a:lnTo>
                    <a:pt x="92" y="543"/>
                  </a:lnTo>
                  <a:lnTo>
                    <a:pt x="100" y="534"/>
                  </a:lnTo>
                  <a:lnTo>
                    <a:pt x="103" y="525"/>
                  </a:lnTo>
                  <a:lnTo>
                    <a:pt x="106" y="516"/>
                  </a:lnTo>
                  <a:lnTo>
                    <a:pt x="107" y="508"/>
                  </a:lnTo>
                  <a:lnTo>
                    <a:pt x="108" y="503"/>
                  </a:lnTo>
                  <a:lnTo>
                    <a:pt x="108" y="500"/>
                  </a:lnTo>
                  <a:lnTo>
                    <a:pt x="108" y="166"/>
                  </a:lnTo>
                  <a:lnTo>
                    <a:pt x="134" y="167"/>
                  </a:lnTo>
                  <a:lnTo>
                    <a:pt x="135" y="1066"/>
                  </a:lnTo>
                  <a:lnTo>
                    <a:pt x="136" y="1068"/>
                  </a:lnTo>
                  <a:lnTo>
                    <a:pt x="138" y="1073"/>
                  </a:lnTo>
                  <a:lnTo>
                    <a:pt x="143" y="1080"/>
                  </a:lnTo>
                  <a:lnTo>
                    <a:pt x="151" y="1089"/>
                  </a:lnTo>
                  <a:lnTo>
                    <a:pt x="162" y="1097"/>
                  </a:lnTo>
                  <a:lnTo>
                    <a:pt x="174" y="1105"/>
                  </a:lnTo>
                  <a:lnTo>
                    <a:pt x="189" y="1110"/>
                  </a:lnTo>
                  <a:lnTo>
                    <a:pt x="199" y="1111"/>
                  </a:lnTo>
                  <a:lnTo>
                    <a:pt x="217" y="1111"/>
                  </a:lnTo>
                  <a:lnTo>
                    <a:pt x="227" y="1110"/>
                  </a:lnTo>
                  <a:lnTo>
                    <a:pt x="243" y="1105"/>
                  </a:lnTo>
                  <a:lnTo>
                    <a:pt x="255" y="1097"/>
                  </a:lnTo>
                  <a:lnTo>
                    <a:pt x="265" y="1089"/>
                  </a:lnTo>
                  <a:lnTo>
                    <a:pt x="272" y="1080"/>
                  </a:lnTo>
                  <a:lnTo>
                    <a:pt x="276" y="1073"/>
                  </a:lnTo>
                  <a:lnTo>
                    <a:pt x="278" y="1068"/>
                  </a:lnTo>
                  <a:lnTo>
                    <a:pt x="279" y="1066"/>
                  </a:lnTo>
                  <a:lnTo>
                    <a:pt x="279" y="499"/>
                  </a:lnTo>
                  <a:lnTo>
                    <a:pt x="302" y="499"/>
                  </a:lnTo>
                  <a:lnTo>
                    <a:pt x="302" y="503"/>
                  </a:lnTo>
                  <a:lnTo>
                    <a:pt x="302" y="515"/>
                  </a:lnTo>
                  <a:lnTo>
                    <a:pt x="302" y="534"/>
                  </a:lnTo>
                  <a:lnTo>
                    <a:pt x="302" y="560"/>
                  </a:lnTo>
                  <a:lnTo>
                    <a:pt x="304" y="590"/>
                  </a:lnTo>
                  <a:lnTo>
                    <a:pt x="304" y="626"/>
                  </a:lnTo>
                  <a:lnTo>
                    <a:pt x="304" y="664"/>
                  </a:lnTo>
                  <a:lnTo>
                    <a:pt x="304" y="706"/>
                  </a:lnTo>
                  <a:lnTo>
                    <a:pt x="304" y="750"/>
                  </a:lnTo>
                  <a:lnTo>
                    <a:pt x="304" y="793"/>
                  </a:lnTo>
                  <a:lnTo>
                    <a:pt x="304" y="838"/>
                  </a:lnTo>
                  <a:lnTo>
                    <a:pt x="305" y="882"/>
                  </a:lnTo>
                  <a:lnTo>
                    <a:pt x="305" y="926"/>
                  </a:lnTo>
                  <a:lnTo>
                    <a:pt x="305" y="966"/>
                  </a:lnTo>
                  <a:lnTo>
                    <a:pt x="305" y="1004"/>
                  </a:lnTo>
                  <a:lnTo>
                    <a:pt x="305" y="1037"/>
                  </a:lnTo>
                  <a:lnTo>
                    <a:pt x="305" y="1066"/>
                  </a:lnTo>
                  <a:lnTo>
                    <a:pt x="305" y="1067"/>
                  </a:lnTo>
                  <a:lnTo>
                    <a:pt x="306" y="1073"/>
                  </a:lnTo>
                  <a:lnTo>
                    <a:pt x="310" y="1079"/>
                  </a:lnTo>
                  <a:lnTo>
                    <a:pt x="315" y="1088"/>
                  </a:lnTo>
                  <a:lnTo>
                    <a:pt x="323" y="1096"/>
                  </a:lnTo>
                  <a:lnTo>
                    <a:pt x="335" y="1103"/>
                  </a:lnTo>
                  <a:lnTo>
                    <a:pt x="351" y="1108"/>
                  </a:lnTo>
                  <a:lnTo>
                    <a:pt x="372" y="1111"/>
                  </a:lnTo>
                  <a:lnTo>
                    <a:pt x="392" y="1108"/>
                  </a:lnTo>
                  <a:lnTo>
                    <a:pt x="408" y="1103"/>
                  </a:lnTo>
                  <a:lnTo>
                    <a:pt x="420" y="1096"/>
                  </a:lnTo>
                  <a:lnTo>
                    <a:pt x="429" y="1089"/>
                  </a:lnTo>
                  <a:lnTo>
                    <a:pt x="434" y="1080"/>
                  </a:lnTo>
                  <a:lnTo>
                    <a:pt x="437" y="1073"/>
                  </a:lnTo>
                  <a:lnTo>
                    <a:pt x="438" y="1068"/>
                  </a:lnTo>
                  <a:lnTo>
                    <a:pt x="438" y="1067"/>
                  </a:lnTo>
                  <a:lnTo>
                    <a:pt x="440" y="166"/>
                  </a:lnTo>
                  <a:lnTo>
                    <a:pt x="466" y="166"/>
                  </a:lnTo>
                  <a:lnTo>
                    <a:pt x="466" y="500"/>
                  </a:lnTo>
                  <a:lnTo>
                    <a:pt x="468" y="503"/>
                  </a:lnTo>
                  <a:lnTo>
                    <a:pt x="469" y="509"/>
                  </a:lnTo>
                  <a:lnTo>
                    <a:pt x="472" y="517"/>
                  </a:lnTo>
                  <a:lnTo>
                    <a:pt x="477" y="527"/>
                  </a:lnTo>
                  <a:lnTo>
                    <a:pt x="483" y="537"/>
                  </a:lnTo>
                  <a:lnTo>
                    <a:pt x="493" y="545"/>
                  </a:lnTo>
                  <a:lnTo>
                    <a:pt x="505" y="551"/>
                  </a:lnTo>
                  <a:lnTo>
                    <a:pt x="520" y="554"/>
                  </a:lnTo>
                  <a:lnTo>
                    <a:pt x="536" y="551"/>
                  </a:lnTo>
                  <a:lnTo>
                    <a:pt x="548" y="545"/>
                  </a:lnTo>
                  <a:lnTo>
                    <a:pt x="557" y="537"/>
                  </a:lnTo>
                  <a:lnTo>
                    <a:pt x="563" y="527"/>
                  </a:lnTo>
                  <a:lnTo>
                    <a:pt x="570" y="517"/>
                  </a:lnTo>
                  <a:lnTo>
                    <a:pt x="573" y="510"/>
                  </a:lnTo>
                  <a:lnTo>
                    <a:pt x="573" y="508"/>
                  </a:lnTo>
                  <a:lnTo>
                    <a:pt x="573" y="79"/>
                  </a:lnTo>
                  <a:lnTo>
                    <a:pt x="572" y="68"/>
                  </a:lnTo>
                  <a:lnTo>
                    <a:pt x="561" y="47"/>
                  </a:lnTo>
                  <a:lnTo>
                    <a:pt x="546" y="28"/>
                  </a:lnTo>
                  <a:lnTo>
                    <a:pt x="528" y="14"/>
                  </a:lnTo>
                  <a:lnTo>
                    <a:pt x="506" y="4"/>
                  </a:lnTo>
                  <a:lnTo>
                    <a:pt x="485" y="0"/>
                  </a:lnTo>
                  <a:lnTo>
                    <a:pt x="94" y="0"/>
                  </a:lnTo>
                  <a:lnTo>
                    <a:pt x="94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rgbClr val="F7F16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91581" dir="3378596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12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1CB66ABE-72FF-46A3-AD69-96314D63A6B9}"/>
              </a:ext>
            </a:extLst>
          </p:cNvPr>
          <p:cNvCxnSpPr>
            <a:cxnSpLocks/>
          </p:cNvCxnSpPr>
          <p:nvPr/>
        </p:nvCxnSpPr>
        <p:spPr>
          <a:xfrm>
            <a:off x="5628420" y="4263121"/>
            <a:ext cx="5283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F76D00A0-AD0C-4B23-A3FD-065825E3E25A}"/>
              </a:ext>
            </a:extLst>
          </p:cNvPr>
          <p:cNvCxnSpPr>
            <a:cxnSpLocks/>
          </p:cNvCxnSpPr>
          <p:nvPr/>
        </p:nvCxnSpPr>
        <p:spPr>
          <a:xfrm flipH="1">
            <a:off x="5628420" y="4461241"/>
            <a:ext cx="4811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0BC239EA-474A-42FC-A46D-F3CB76A44689}"/>
              </a:ext>
            </a:extLst>
          </p:cNvPr>
          <p:cNvSpPr txBox="1"/>
          <p:nvPr/>
        </p:nvSpPr>
        <p:spPr>
          <a:xfrm>
            <a:off x="5574300" y="3916285"/>
            <a:ext cx="543739" cy="3077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6D65B1F9-CE68-471B-B4C5-A2E1E5E12179}"/>
              </a:ext>
            </a:extLst>
          </p:cNvPr>
          <p:cNvSpPr/>
          <p:nvPr/>
        </p:nvSpPr>
        <p:spPr>
          <a:xfrm>
            <a:off x="4924180" y="5010037"/>
            <a:ext cx="2343640" cy="141870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夏都通</a:t>
            </a:r>
            <a:endParaRPr lang="en-US" altLang="zh-CN" dirty="0"/>
          </a:p>
          <a:p>
            <a:pPr algn="ctr"/>
            <a:r>
              <a:rPr lang="zh-CN" altLang="en-US" dirty="0"/>
              <a:t>资金沉淀池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56833FA-E07A-4CB5-9D33-52CB6879308C}"/>
              </a:ext>
            </a:extLst>
          </p:cNvPr>
          <p:cNvSpPr txBox="1"/>
          <p:nvPr/>
        </p:nvSpPr>
        <p:spPr>
          <a:xfrm>
            <a:off x="1514974" y="3843458"/>
            <a:ext cx="1585690" cy="3385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注册电子钱包</a:t>
            </a:r>
          </a:p>
        </p:txBody>
      </p:sp>
      <p:grpSp>
        <p:nvGrpSpPr>
          <p:cNvPr id="40" name="Group 5">
            <a:extLst>
              <a:ext uri="{FF2B5EF4-FFF2-40B4-BE49-F238E27FC236}">
                <a16:creationId xmlns:a16="http://schemas.microsoft.com/office/drawing/2014/main" id="{E5E5A0B0-19BF-4A03-9B09-F6B73D56AD00}"/>
              </a:ext>
            </a:extLst>
          </p:cNvPr>
          <p:cNvGrpSpPr/>
          <p:nvPr/>
        </p:nvGrpSpPr>
        <p:grpSpPr>
          <a:xfrm flipH="1">
            <a:off x="2288518" y="4271921"/>
            <a:ext cx="682149" cy="639249"/>
            <a:chOff x="7890331" y="1920703"/>
            <a:chExt cx="2044929" cy="3300187"/>
          </a:xfrm>
        </p:grpSpPr>
        <p:grpSp>
          <p:nvGrpSpPr>
            <p:cNvPr id="41" name="Group 6">
              <a:extLst>
                <a:ext uri="{FF2B5EF4-FFF2-40B4-BE49-F238E27FC236}">
                  <a16:creationId xmlns:a16="http://schemas.microsoft.com/office/drawing/2014/main" id="{85E88954-4861-402F-B4C3-C7BB84BBE78C}"/>
                </a:ext>
              </a:extLst>
            </p:cNvPr>
            <p:cNvGrpSpPr/>
            <p:nvPr/>
          </p:nvGrpSpPr>
          <p:grpSpPr>
            <a:xfrm>
              <a:off x="7890331" y="1920703"/>
              <a:ext cx="2044929" cy="3300187"/>
              <a:chOff x="3606014" y="1693837"/>
              <a:chExt cx="1447871" cy="2298210"/>
            </a:xfrm>
          </p:grpSpPr>
          <p:grpSp>
            <p:nvGrpSpPr>
              <p:cNvPr id="43" name="Group 8">
                <a:extLst>
                  <a:ext uri="{FF2B5EF4-FFF2-40B4-BE49-F238E27FC236}">
                    <a16:creationId xmlns:a16="http://schemas.microsoft.com/office/drawing/2014/main" id="{1AF5F5DA-DBB8-40A4-B846-9C6E2DCED724}"/>
                  </a:ext>
                </a:extLst>
              </p:cNvPr>
              <p:cNvGrpSpPr/>
              <p:nvPr/>
            </p:nvGrpSpPr>
            <p:grpSpPr>
              <a:xfrm>
                <a:off x="3606014" y="2288191"/>
                <a:ext cx="1447871" cy="1703856"/>
                <a:chOff x="1087898" y="4607261"/>
                <a:chExt cx="1447871" cy="1703856"/>
              </a:xfrm>
            </p:grpSpPr>
            <p:sp>
              <p:nvSpPr>
                <p:cNvPr id="58" name="Freeform 15">
                  <a:extLst>
                    <a:ext uri="{FF2B5EF4-FFF2-40B4-BE49-F238E27FC236}">
                      <a16:creationId xmlns:a16="http://schemas.microsoft.com/office/drawing/2014/main" id="{97873DEC-4F2E-42F4-9A16-BBE06DE403FA}"/>
                    </a:ext>
                  </a:extLst>
                </p:cNvPr>
                <p:cNvSpPr/>
                <p:nvPr/>
              </p:nvSpPr>
              <p:spPr>
                <a:xfrm>
                  <a:off x="1087898" y="4607261"/>
                  <a:ext cx="1404934" cy="1641864"/>
                </a:xfrm>
                <a:custGeom>
                  <a:avLst/>
                  <a:gdLst>
                    <a:gd name="connsiteX0" fmla="*/ 461907 w 1404934"/>
                    <a:gd name="connsiteY0" fmla="*/ 1561582 h 1641864"/>
                    <a:gd name="connsiteX1" fmla="*/ 460409 w 1404934"/>
                    <a:gd name="connsiteY1" fmla="*/ 1562298 h 1641864"/>
                    <a:gd name="connsiteX2" fmla="*/ 464264 w 1404934"/>
                    <a:gd name="connsiteY2" fmla="*/ 1564031 h 1641864"/>
                    <a:gd name="connsiteX3" fmla="*/ 633532 w 1404934"/>
                    <a:gd name="connsiteY3" fmla="*/ 0 h 1641864"/>
                    <a:gd name="connsiteX4" fmla="*/ 642264 w 1404934"/>
                    <a:gd name="connsiteY4" fmla="*/ 89 h 1641864"/>
                    <a:gd name="connsiteX5" fmla="*/ 859611 w 1404934"/>
                    <a:gd name="connsiteY5" fmla="*/ 4927 h 1641864"/>
                    <a:gd name="connsiteX6" fmla="*/ 869679 w 1404934"/>
                    <a:gd name="connsiteY6" fmla="*/ 4849 h 1641864"/>
                    <a:gd name="connsiteX7" fmla="*/ 888124 w 1404934"/>
                    <a:gd name="connsiteY7" fmla="*/ 5035 h 1641864"/>
                    <a:gd name="connsiteX8" fmla="*/ 920629 w 1404934"/>
                    <a:gd name="connsiteY8" fmla="*/ 5097 h 1641864"/>
                    <a:gd name="connsiteX9" fmla="*/ 1028230 w 1404934"/>
                    <a:gd name="connsiteY9" fmla="*/ 154932 h 1641864"/>
                    <a:gd name="connsiteX10" fmla="*/ 1403068 w 1404934"/>
                    <a:gd name="connsiteY10" fmla="*/ 1061042 h 1641864"/>
                    <a:gd name="connsiteX11" fmla="*/ 817301 w 1404934"/>
                    <a:gd name="connsiteY11" fmla="*/ 1625687 h 1641864"/>
                    <a:gd name="connsiteX12" fmla="*/ 745274 w 1404934"/>
                    <a:gd name="connsiteY12" fmla="*/ 1632820 h 1641864"/>
                    <a:gd name="connsiteX13" fmla="*/ 710413 w 1404934"/>
                    <a:gd name="connsiteY13" fmla="*/ 1629831 h 1641864"/>
                    <a:gd name="connsiteX14" fmla="*/ 665846 w 1404934"/>
                    <a:gd name="connsiteY14" fmla="*/ 1622274 h 1641864"/>
                    <a:gd name="connsiteX15" fmla="*/ 660377 w 1404934"/>
                    <a:gd name="connsiteY15" fmla="*/ 1624890 h 1641864"/>
                    <a:gd name="connsiteX16" fmla="*/ 710412 w 1404934"/>
                    <a:gd name="connsiteY16" fmla="*/ 1633702 h 1641864"/>
                    <a:gd name="connsiteX17" fmla="*/ 745275 w 1404934"/>
                    <a:gd name="connsiteY17" fmla="*/ 1636691 h 1641864"/>
                    <a:gd name="connsiteX18" fmla="*/ 693045 w 1404934"/>
                    <a:gd name="connsiteY18" fmla="*/ 1641864 h 1641864"/>
                    <a:gd name="connsiteX19" fmla="*/ 327 w 1404934"/>
                    <a:gd name="connsiteY19" fmla="*/ 987094 h 1641864"/>
                    <a:gd name="connsiteX20" fmla="*/ 470498 w 1404934"/>
                    <a:gd name="connsiteY20" fmla="*/ 4261 h 1641864"/>
                    <a:gd name="connsiteX21" fmla="*/ 578637 w 1404934"/>
                    <a:gd name="connsiteY21" fmla="*/ 3616 h 1641864"/>
                    <a:gd name="connsiteX22" fmla="*/ 580705 w 1404934"/>
                    <a:gd name="connsiteY22" fmla="*/ 3620 h 1641864"/>
                    <a:gd name="connsiteX23" fmla="*/ 583039 w 1404934"/>
                    <a:gd name="connsiteY23" fmla="*/ 390 h 1641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404934" h="1641864">
                      <a:moveTo>
                        <a:pt x="461907" y="1561582"/>
                      </a:moveTo>
                      <a:lnTo>
                        <a:pt x="460409" y="1562298"/>
                      </a:lnTo>
                      <a:lnTo>
                        <a:pt x="464264" y="1564031"/>
                      </a:lnTo>
                      <a:close/>
                      <a:moveTo>
                        <a:pt x="633532" y="0"/>
                      </a:moveTo>
                      <a:lnTo>
                        <a:pt x="642264" y="89"/>
                      </a:lnTo>
                      <a:cubicBezTo>
                        <a:pt x="727181" y="1424"/>
                        <a:pt x="662491" y="6085"/>
                        <a:pt x="859611" y="4927"/>
                      </a:cubicBezTo>
                      <a:lnTo>
                        <a:pt x="869679" y="4849"/>
                      </a:lnTo>
                      <a:lnTo>
                        <a:pt x="888124" y="5035"/>
                      </a:lnTo>
                      <a:lnTo>
                        <a:pt x="920629" y="5097"/>
                      </a:lnTo>
                      <a:lnTo>
                        <a:pt x="1028230" y="154932"/>
                      </a:lnTo>
                      <a:cubicBezTo>
                        <a:pt x="1268780" y="496356"/>
                        <a:pt x="1423881" y="773581"/>
                        <a:pt x="1403068" y="1061042"/>
                      </a:cubicBezTo>
                      <a:cubicBezTo>
                        <a:pt x="1382255" y="1348502"/>
                        <a:pt x="1106847" y="1571999"/>
                        <a:pt x="817301" y="1625687"/>
                      </a:cubicBezTo>
                      <a:lnTo>
                        <a:pt x="745274" y="1632820"/>
                      </a:lnTo>
                      <a:lnTo>
                        <a:pt x="710413" y="1629831"/>
                      </a:lnTo>
                      <a:lnTo>
                        <a:pt x="665846" y="1622274"/>
                      </a:lnTo>
                      <a:lnTo>
                        <a:pt x="660377" y="1624890"/>
                      </a:lnTo>
                      <a:lnTo>
                        <a:pt x="710412" y="1633702"/>
                      </a:lnTo>
                      <a:lnTo>
                        <a:pt x="745275" y="1636691"/>
                      </a:lnTo>
                      <a:lnTo>
                        <a:pt x="693045" y="1641864"/>
                      </a:lnTo>
                      <a:cubicBezTo>
                        <a:pt x="461599" y="1631238"/>
                        <a:pt x="25694" y="1548414"/>
                        <a:pt x="327" y="987094"/>
                      </a:cubicBezTo>
                      <a:cubicBezTo>
                        <a:pt x="-10973" y="552383"/>
                        <a:pt x="272795" y="292425"/>
                        <a:pt x="470498" y="4261"/>
                      </a:cubicBezTo>
                      <a:cubicBezTo>
                        <a:pt x="515612" y="3844"/>
                        <a:pt x="550833" y="3648"/>
                        <a:pt x="578637" y="3616"/>
                      </a:cubicBezTo>
                      <a:lnTo>
                        <a:pt x="580705" y="3620"/>
                      </a:lnTo>
                      <a:lnTo>
                        <a:pt x="583039" y="390"/>
                      </a:lnTo>
                      <a:close/>
                    </a:path>
                  </a:pathLst>
                </a:cu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9" name="Freeform 16">
                  <a:extLst>
                    <a:ext uri="{FF2B5EF4-FFF2-40B4-BE49-F238E27FC236}">
                      <a16:creationId xmlns:a16="http://schemas.microsoft.com/office/drawing/2014/main" id="{4A2A0B55-A1F5-4DF0-A12A-84A074FE8E8E}"/>
                    </a:ext>
                  </a:extLst>
                </p:cNvPr>
                <p:cNvSpPr/>
                <p:nvPr/>
              </p:nvSpPr>
              <p:spPr>
                <a:xfrm rot="17518257">
                  <a:off x="1241806" y="5017155"/>
                  <a:ext cx="1617639" cy="970286"/>
                </a:xfrm>
                <a:custGeom>
                  <a:avLst/>
                  <a:gdLst>
                    <a:gd name="connsiteX0" fmla="*/ 1617639 w 1617639"/>
                    <a:gd name="connsiteY0" fmla="*/ 103706 h 970286"/>
                    <a:gd name="connsiteX1" fmla="*/ 818462 w 1617639"/>
                    <a:gd name="connsiteY1" fmla="*/ 946838 h 970286"/>
                    <a:gd name="connsiteX2" fmla="*/ 17768 w 1617639"/>
                    <a:gd name="connsiteY2" fmla="*/ 504238 h 970286"/>
                    <a:gd name="connsiteX3" fmla="*/ 0 w 1617639"/>
                    <a:gd name="connsiteY3" fmla="*/ 446371 h 970286"/>
                    <a:gd name="connsiteX4" fmla="*/ 33562 w 1617639"/>
                    <a:gd name="connsiteY4" fmla="*/ 510498 h 970286"/>
                    <a:gd name="connsiteX5" fmla="*/ 776356 w 1617639"/>
                    <a:gd name="connsiteY5" fmla="*/ 842469 h 970286"/>
                    <a:gd name="connsiteX6" fmla="*/ 1476418 w 1617639"/>
                    <a:gd name="connsiteY6" fmla="*/ 155845 h 970286"/>
                    <a:gd name="connsiteX7" fmla="*/ 1575113 w 1617639"/>
                    <a:gd name="connsiteY7" fmla="*/ 0 h 970286"/>
                    <a:gd name="connsiteX8" fmla="*/ 1576582 w 1617639"/>
                    <a:gd name="connsiteY8" fmla="*/ 3662 h 970286"/>
                    <a:gd name="connsiteX9" fmla="*/ 1617639 w 1617639"/>
                    <a:gd name="connsiteY9" fmla="*/ 103706 h 970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17639" h="970286">
                      <a:moveTo>
                        <a:pt x="1617639" y="103706"/>
                      </a:moveTo>
                      <a:cubicBezTo>
                        <a:pt x="1347232" y="537049"/>
                        <a:pt x="1132028" y="845983"/>
                        <a:pt x="818462" y="946838"/>
                      </a:cubicBezTo>
                      <a:cubicBezTo>
                        <a:pt x="504896" y="1047693"/>
                        <a:pt x="144395" y="808907"/>
                        <a:pt x="17768" y="504238"/>
                      </a:cubicBezTo>
                      <a:lnTo>
                        <a:pt x="0" y="446371"/>
                      </a:lnTo>
                      <a:lnTo>
                        <a:pt x="33562" y="510498"/>
                      </a:lnTo>
                      <a:cubicBezTo>
                        <a:pt x="191681" y="758928"/>
                        <a:pt x="501986" y="930717"/>
                        <a:pt x="776356" y="842469"/>
                      </a:cubicBezTo>
                      <a:cubicBezTo>
                        <a:pt x="1050726" y="754221"/>
                        <a:pt x="1249788" y="506663"/>
                        <a:pt x="1476418" y="155845"/>
                      </a:cubicBezTo>
                      <a:lnTo>
                        <a:pt x="1575113" y="0"/>
                      </a:lnTo>
                      <a:lnTo>
                        <a:pt x="1576582" y="3662"/>
                      </a:lnTo>
                      <a:cubicBezTo>
                        <a:pt x="1587014" y="29435"/>
                        <a:pt x="1600374" y="62025"/>
                        <a:pt x="1617639" y="103706"/>
                      </a:cubicBezTo>
                      <a:close/>
                    </a:path>
                  </a:pathLst>
                </a:custGeom>
                <a:solidFill>
                  <a:srgbClr val="90BC33">
                    <a:lumMod val="7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44" name="Freeform 9">
                <a:extLst>
                  <a:ext uri="{FF2B5EF4-FFF2-40B4-BE49-F238E27FC236}">
                    <a16:creationId xmlns:a16="http://schemas.microsoft.com/office/drawing/2014/main" id="{8C0C2003-F059-48F7-9904-2E9FD407F4D9}"/>
                  </a:ext>
                </a:extLst>
              </p:cNvPr>
              <p:cNvSpPr/>
              <p:nvPr/>
            </p:nvSpPr>
            <p:spPr>
              <a:xfrm>
                <a:off x="4074658" y="1987923"/>
                <a:ext cx="855945" cy="378698"/>
              </a:xfrm>
              <a:custGeom>
                <a:avLst/>
                <a:gdLst>
                  <a:gd name="connsiteX0" fmla="*/ 0 w 813575"/>
                  <a:gd name="connsiteY0" fmla="*/ 227668 h 359952"/>
                  <a:gd name="connsiteX1" fmla="*/ 0 w 813575"/>
                  <a:gd name="connsiteY1" fmla="*/ 227669 h 359952"/>
                  <a:gd name="connsiteX2" fmla="*/ 0 w 813575"/>
                  <a:gd name="connsiteY2" fmla="*/ 227669 h 359952"/>
                  <a:gd name="connsiteX3" fmla="*/ 754470 w 813575"/>
                  <a:gd name="connsiteY3" fmla="*/ 0 h 359952"/>
                  <a:gd name="connsiteX4" fmla="*/ 813575 w 813575"/>
                  <a:gd name="connsiteY4" fmla="*/ 63104 h 359952"/>
                  <a:gd name="connsiteX5" fmla="*/ 677979 w 813575"/>
                  <a:gd name="connsiteY5" fmla="*/ 134209 h 359952"/>
                  <a:gd name="connsiteX6" fmla="*/ 451952 w 813575"/>
                  <a:gd name="connsiteY6" fmla="*/ 192967 h 359952"/>
                  <a:gd name="connsiteX7" fmla="*/ 447885 w 813575"/>
                  <a:gd name="connsiteY7" fmla="*/ 194508 h 359952"/>
                  <a:gd name="connsiteX8" fmla="*/ 454205 w 813575"/>
                  <a:gd name="connsiteY8" fmla="*/ 194498 h 359952"/>
                  <a:gd name="connsiteX9" fmla="*/ 577761 w 813575"/>
                  <a:gd name="connsiteY9" fmla="*/ 201824 h 359952"/>
                  <a:gd name="connsiteX10" fmla="*/ 793638 w 813575"/>
                  <a:gd name="connsiteY10" fmla="*/ 273694 h 359952"/>
                  <a:gd name="connsiteX11" fmla="*/ 794913 w 813575"/>
                  <a:gd name="connsiteY11" fmla="*/ 359952 h 359952"/>
                  <a:gd name="connsiteX12" fmla="*/ 647385 w 813575"/>
                  <a:gd name="connsiteY12" fmla="*/ 324697 h 359952"/>
                  <a:gd name="connsiteX13" fmla="*/ 441503 w 813575"/>
                  <a:gd name="connsiteY13" fmla="*/ 220904 h 359952"/>
                  <a:gd name="connsiteX14" fmla="*/ 434139 w 813575"/>
                  <a:gd name="connsiteY14" fmla="*/ 218156 h 359952"/>
                  <a:gd name="connsiteX15" fmla="*/ 438079 w 813575"/>
                  <a:gd name="connsiteY15" fmla="*/ 227669 h 359952"/>
                  <a:gd name="connsiteX16" fmla="*/ 438078 w 813575"/>
                  <a:gd name="connsiteY16" fmla="*/ 227669 h 359952"/>
                  <a:gd name="connsiteX17" fmla="*/ 393972 w 813575"/>
                  <a:gd name="connsiteY17" fmla="*/ 271775 h 359952"/>
                  <a:gd name="connsiteX18" fmla="*/ 44106 w 813575"/>
                  <a:gd name="connsiteY18" fmla="*/ 271774 h 359952"/>
                  <a:gd name="connsiteX19" fmla="*/ 12918 w 813575"/>
                  <a:gd name="connsiteY19" fmla="*/ 258856 h 359952"/>
                  <a:gd name="connsiteX20" fmla="*/ 0 w 813575"/>
                  <a:gd name="connsiteY20" fmla="*/ 227669 h 359952"/>
                  <a:gd name="connsiteX21" fmla="*/ 12918 w 813575"/>
                  <a:gd name="connsiteY21" fmla="*/ 196482 h 359952"/>
                  <a:gd name="connsiteX22" fmla="*/ 44106 w 813575"/>
                  <a:gd name="connsiteY22" fmla="*/ 183563 h 359952"/>
                  <a:gd name="connsiteX23" fmla="*/ 393973 w 813575"/>
                  <a:gd name="connsiteY23" fmla="*/ 183563 h 359952"/>
                  <a:gd name="connsiteX24" fmla="*/ 415151 w 813575"/>
                  <a:gd name="connsiteY24" fmla="*/ 192335 h 359952"/>
                  <a:gd name="connsiteX25" fmla="*/ 413741 w 813575"/>
                  <a:gd name="connsiteY25" fmla="*/ 191225 h 359952"/>
                  <a:gd name="connsiteX26" fmla="*/ 542382 w 813575"/>
                  <a:gd name="connsiteY26" fmla="*/ 89012 h 359952"/>
                  <a:gd name="connsiteX27" fmla="*/ 754470 w 813575"/>
                  <a:gd name="connsiteY27" fmla="*/ 0 h 359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813575" h="359952">
                    <a:moveTo>
                      <a:pt x="0" y="227668"/>
                    </a:moveTo>
                    <a:lnTo>
                      <a:pt x="0" y="227669"/>
                    </a:lnTo>
                    <a:lnTo>
                      <a:pt x="0" y="227669"/>
                    </a:lnTo>
                    <a:close/>
                    <a:moveTo>
                      <a:pt x="754470" y="0"/>
                    </a:moveTo>
                    <a:lnTo>
                      <a:pt x="813575" y="63104"/>
                    </a:lnTo>
                    <a:cubicBezTo>
                      <a:pt x="768376" y="86806"/>
                      <a:pt x="754470" y="124415"/>
                      <a:pt x="677979" y="134209"/>
                    </a:cubicBezTo>
                    <a:cubicBezTo>
                      <a:pt x="477192" y="131723"/>
                      <a:pt x="497348" y="169166"/>
                      <a:pt x="451952" y="192967"/>
                    </a:cubicBezTo>
                    <a:lnTo>
                      <a:pt x="447885" y="194508"/>
                    </a:lnTo>
                    <a:lnTo>
                      <a:pt x="454205" y="194498"/>
                    </a:lnTo>
                    <a:cubicBezTo>
                      <a:pt x="493098" y="192264"/>
                      <a:pt x="530780" y="186314"/>
                      <a:pt x="577761" y="201824"/>
                    </a:cubicBezTo>
                    <a:cubicBezTo>
                      <a:pt x="666174" y="262297"/>
                      <a:pt x="707783" y="267086"/>
                      <a:pt x="793638" y="273694"/>
                    </a:cubicBezTo>
                    <a:lnTo>
                      <a:pt x="794913" y="359952"/>
                    </a:lnTo>
                    <a:cubicBezTo>
                      <a:pt x="745737" y="348200"/>
                      <a:pt x="710299" y="367425"/>
                      <a:pt x="647385" y="324697"/>
                    </a:cubicBezTo>
                    <a:cubicBezTo>
                      <a:pt x="501123" y="191298"/>
                      <a:pt x="490891" y="232710"/>
                      <a:pt x="441503" y="220904"/>
                    </a:cubicBezTo>
                    <a:lnTo>
                      <a:pt x="434139" y="218156"/>
                    </a:lnTo>
                    <a:lnTo>
                      <a:pt x="438079" y="227669"/>
                    </a:lnTo>
                    <a:lnTo>
                      <a:pt x="438078" y="227669"/>
                    </a:lnTo>
                    <a:cubicBezTo>
                      <a:pt x="438078" y="252028"/>
                      <a:pt x="418331" y="271775"/>
                      <a:pt x="393972" y="271775"/>
                    </a:cubicBezTo>
                    <a:lnTo>
                      <a:pt x="44106" y="271774"/>
                    </a:lnTo>
                    <a:cubicBezTo>
                      <a:pt x="31926" y="271774"/>
                      <a:pt x="20900" y="266837"/>
                      <a:pt x="12918" y="258856"/>
                    </a:cubicBezTo>
                    <a:lnTo>
                      <a:pt x="0" y="227669"/>
                    </a:lnTo>
                    <a:lnTo>
                      <a:pt x="12918" y="196482"/>
                    </a:lnTo>
                    <a:cubicBezTo>
                      <a:pt x="20900" y="188500"/>
                      <a:pt x="31926" y="183563"/>
                      <a:pt x="44106" y="183563"/>
                    </a:cubicBezTo>
                    <a:lnTo>
                      <a:pt x="393973" y="183563"/>
                    </a:lnTo>
                    <a:lnTo>
                      <a:pt x="415151" y="192335"/>
                    </a:lnTo>
                    <a:lnTo>
                      <a:pt x="413741" y="191225"/>
                    </a:lnTo>
                    <a:cubicBezTo>
                      <a:pt x="457780" y="158313"/>
                      <a:pt x="480959" y="114970"/>
                      <a:pt x="542382" y="89012"/>
                    </a:cubicBezTo>
                    <a:cubicBezTo>
                      <a:pt x="650164" y="75566"/>
                      <a:pt x="684933" y="51691"/>
                      <a:pt x="754470" y="0"/>
                    </a:cubicBezTo>
                    <a:close/>
                  </a:path>
                </a:pathLst>
              </a:custGeom>
              <a:solidFill>
                <a:srgbClr val="90BC33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45" name="Group 10">
                <a:extLst>
                  <a:ext uri="{FF2B5EF4-FFF2-40B4-BE49-F238E27FC236}">
                    <a16:creationId xmlns:a16="http://schemas.microsoft.com/office/drawing/2014/main" id="{1590E893-18DF-42BE-9D66-666FA4B9D8AF}"/>
                  </a:ext>
                </a:extLst>
              </p:cNvPr>
              <p:cNvGrpSpPr/>
              <p:nvPr/>
            </p:nvGrpSpPr>
            <p:grpSpPr>
              <a:xfrm>
                <a:off x="3966166" y="1693837"/>
                <a:ext cx="662753" cy="458447"/>
                <a:chOff x="3977399" y="1764456"/>
                <a:chExt cx="662753" cy="458447"/>
              </a:xfrm>
            </p:grpSpPr>
            <p:sp>
              <p:nvSpPr>
                <p:cNvPr id="46" name="Rectangle 3">
                  <a:extLst>
                    <a:ext uri="{FF2B5EF4-FFF2-40B4-BE49-F238E27FC236}">
                      <a16:creationId xmlns:a16="http://schemas.microsoft.com/office/drawing/2014/main" id="{FFC2E290-D81C-4A83-B11A-4A4271326904}"/>
                    </a:ext>
                  </a:extLst>
                </p:cNvPr>
                <p:cNvSpPr/>
                <p:nvPr/>
              </p:nvSpPr>
              <p:spPr>
                <a:xfrm>
                  <a:off x="3977399" y="1764456"/>
                  <a:ext cx="662753" cy="458447"/>
                </a:xfrm>
                <a:custGeom>
                  <a:avLst/>
                  <a:gdLst>
                    <a:gd name="connsiteX0" fmla="*/ 0 w 573057"/>
                    <a:gd name="connsiteY0" fmla="*/ 0 h 313935"/>
                    <a:gd name="connsiteX1" fmla="*/ 573057 w 573057"/>
                    <a:gd name="connsiteY1" fmla="*/ 0 h 313935"/>
                    <a:gd name="connsiteX2" fmla="*/ 573057 w 573057"/>
                    <a:gd name="connsiteY2" fmla="*/ 313935 h 313935"/>
                    <a:gd name="connsiteX3" fmla="*/ 0 w 573057"/>
                    <a:gd name="connsiteY3" fmla="*/ 313935 h 313935"/>
                    <a:gd name="connsiteX4" fmla="*/ 0 w 573057"/>
                    <a:gd name="connsiteY4" fmla="*/ 0 h 313935"/>
                    <a:gd name="connsiteX0" fmla="*/ 0 w 573057"/>
                    <a:gd name="connsiteY0" fmla="*/ 0 h 316427"/>
                    <a:gd name="connsiteX1" fmla="*/ 573057 w 573057"/>
                    <a:gd name="connsiteY1" fmla="*/ 0 h 316427"/>
                    <a:gd name="connsiteX2" fmla="*/ 573057 w 573057"/>
                    <a:gd name="connsiteY2" fmla="*/ 313935 h 316427"/>
                    <a:gd name="connsiteX3" fmla="*/ 171917 w 573057"/>
                    <a:gd name="connsiteY3" fmla="*/ 316427 h 316427"/>
                    <a:gd name="connsiteX4" fmla="*/ 0 w 573057"/>
                    <a:gd name="connsiteY4" fmla="*/ 0 h 316427"/>
                    <a:gd name="connsiteX0" fmla="*/ 0 w 573057"/>
                    <a:gd name="connsiteY0" fmla="*/ 0 h 321410"/>
                    <a:gd name="connsiteX1" fmla="*/ 573057 w 573057"/>
                    <a:gd name="connsiteY1" fmla="*/ 0 h 321410"/>
                    <a:gd name="connsiteX2" fmla="*/ 558108 w 573057"/>
                    <a:gd name="connsiteY2" fmla="*/ 321410 h 321410"/>
                    <a:gd name="connsiteX3" fmla="*/ 171917 w 573057"/>
                    <a:gd name="connsiteY3" fmla="*/ 316427 h 321410"/>
                    <a:gd name="connsiteX4" fmla="*/ 0 w 573057"/>
                    <a:gd name="connsiteY4" fmla="*/ 0 h 321410"/>
                    <a:gd name="connsiteX0" fmla="*/ 0 w 680194"/>
                    <a:gd name="connsiteY0" fmla="*/ 9966 h 331376"/>
                    <a:gd name="connsiteX1" fmla="*/ 680194 w 680194"/>
                    <a:gd name="connsiteY1" fmla="*/ 0 h 331376"/>
                    <a:gd name="connsiteX2" fmla="*/ 558108 w 680194"/>
                    <a:gd name="connsiteY2" fmla="*/ 331376 h 331376"/>
                    <a:gd name="connsiteX3" fmla="*/ 171917 w 680194"/>
                    <a:gd name="connsiteY3" fmla="*/ 326393 h 331376"/>
                    <a:gd name="connsiteX4" fmla="*/ 0 w 680194"/>
                    <a:gd name="connsiteY4" fmla="*/ 9966 h 331376"/>
                    <a:gd name="connsiteX0" fmla="*/ 0 w 680194"/>
                    <a:gd name="connsiteY0" fmla="*/ 9966 h 331376"/>
                    <a:gd name="connsiteX1" fmla="*/ 680194 w 680194"/>
                    <a:gd name="connsiteY1" fmla="*/ 0 h 331376"/>
                    <a:gd name="connsiteX2" fmla="*/ 558108 w 680194"/>
                    <a:gd name="connsiteY2" fmla="*/ 331376 h 331376"/>
                    <a:gd name="connsiteX3" fmla="*/ 171917 w 680194"/>
                    <a:gd name="connsiteY3" fmla="*/ 326393 h 331376"/>
                    <a:gd name="connsiteX4" fmla="*/ 0 w 680194"/>
                    <a:gd name="connsiteY4" fmla="*/ 9966 h 331376"/>
                    <a:gd name="connsiteX0" fmla="*/ 0 w 680194"/>
                    <a:gd name="connsiteY0" fmla="*/ 9966 h 331376"/>
                    <a:gd name="connsiteX1" fmla="*/ 498309 w 680194"/>
                    <a:gd name="connsiteY1" fmla="*/ 2490 h 331376"/>
                    <a:gd name="connsiteX2" fmla="*/ 680194 w 680194"/>
                    <a:gd name="connsiteY2" fmla="*/ 0 h 331376"/>
                    <a:gd name="connsiteX3" fmla="*/ 558108 w 680194"/>
                    <a:gd name="connsiteY3" fmla="*/ 331376 h 331376"/>
                    <a:gd name="connsiteX4" fmla="*/ 171917 w 680194"/>
                    <a:gd name="connsiteY4" fmla="*/ 326393 h 331376"/>
                    <a:gd name="connsiteX5" fmla="*/ 0 w 680194"/>
                    <a:gd name="connsiteY5" fmla="*/ 9966 h 331376"/>
                    <a:gd name="connsiteX0" fmla="*/ 0 w 680194"/>
                    <a:gd name="connsiteY0" fmla="*/ 9966 h 331376"/>
                    <a:gd name="connsiteX1" fmla="*/ 306460 w 680194"/>
                    <a:gd name="connsiteY1" fmla="*/ 9965 h 331376"/>
                    <a:gd name="connsiteX2" fmla="*/ 498309 w 680194"/>
                    <a:gd name="connsiteY2" fmla="*/ 2490 h 331376"/>
                    <a:gd name="connsiteX3" fmla="*/ 680194 w 680194"/>
                    <a:gd name="connsiteY3" fmla="*/ 0 h 331376"/>
                    <a:gd name="connsiteX4" fmla="*/ 558108 w 680194"/>
                    <a:gd name="connsiteY4" fmla="*/ 331376 h 331376"/>
                    <a:gd name="connsiteX5" fmla="*/ 171917 w 680194"/>
                    <a:gd name="connsiteY5" fmla="*/ 326393 h 331376"/>
                    <a:gd name="connsiteX6" fmla="*/ 0 w 680194"/>
                    <a:gd name="connsiteY6" fmla="*/ 9966 h 331376"/>
                    <a:gd name="connsiteX0" fmla="*/ 0 w 680194"/>
                    <a:gd name="connsiteY0" fmla="*/ 134545 h 455955"/>
                    <a:gd name="connsiteX1" fmla="*/ 470902 w 680194"/>
                    <a:gd name="connsiteY1" fmla="*/ 0 h 455955"/>
                    <a:gd name="connsiteX2" fmla="*/ 498309 w 680194"/>
                    <a:gd name="connsiteY2" fmla="*/ 127069 h 455955"/>
                    <a:gd name="connsiteX3" fmla="*/ 680194 w 680194"/>
                    <a:gd name="connsiteY3" fmla="*/ 124579 h 455955"/>
                    <a:gd name="connsiteX4" fmla="*/ 558108 w 680194"/>
                    <a:gd name="connsiteY4" fmla="*/ 455955 h 455955"/>
                    <a:gd name="connsiteX5" fmla="*/ 171917 w 680194"/>
                    <a:gd name="connsiteY5" fmla="*/ 450972 h 455955"/>
                    <a:gd name="connsiteX6" fmla="*/ 0 w 680194"/>
                    <a:gd name="connsiteY6" fmla="*/ 134545 h 455955"/>
                    <a:gd name="connsiteX0" fmla="*/ 0 w 680194"/>
                    <a:gd name="connsiteY0" fmla="*/ 134545 h 455955"/>
                    <a:gd name="connsiteX1" fmla="*/ 296493 w 680194"/>
                    <a:gd name="connsiteY1" fmla="*/ 47340 h 455955"/>
                    <a:gd name="connsiteX2" fmla="*/ 470902 w 680194"/>
                    <a:gd name="connsiteY2" fmla="*/ 0 h 455955"/>
                    <a:gd name="connsiteX3" fmla="*/ 498309 w 680194"/>
                    <a:gd name="connsiteY3" fmla="*/ 127069 h 455955"/>
                    <a:gd name="connsiteX4" fmla="*/ 680194 w 680194"/>
                    <a:gd name="connsiteY4" fmla="*/ 124579 h 455955"/>
                    <a:gd name="connsiteX5" fmla="*/ 558108 w 680194"/>
                    <a:gd name="connsiteY5" fmla="*/ 455955 h 455955"/>
                    <a:gd name="connsiteX6" fmla="*/ 171917 w 680194"/>
                    <a:gd name="connsiteY6" fmla="*/ 450972 h 455955"/>
                    <a:gd name="connsiteX7" fmla="*/ 0 w 680194"/>
                    <a:gd name="connsiteY7" fmla="*/ 134545 h 455955"/>
                    <a:gd name="connsiteX0" fmla="*/ 0 w 680194"/>
                    <a:gd name="connsiteY0" fmla="*/ 134545 h 455955"/>
                    <a:gd name="connsiteX1" fmla="*/ 281544 w 680194"/>
                    <a:gd name="connsiteY1" fmla="*/ 79731 h 455955"/>
                    <a:gd name="connsiteX2" fmla="*/ 470902 w 680194"/>
                    <a:gd name="connsiteY2" fmla="*/ 0 h 455955"/>
                    <a:gd name="connsiteX3" fmla="*/ 498309 w 680194"/>
                    <a:gd name="connsiteY3" fmla="*/ 127069 h 455955"/>
                    <a:gd name="connsiteX4" fmla="*/ 680194 w 680194"/>
                    <a:gd name="connsiteY4" fmla="*/ 124579 h 455955"/>
                    <a:gd name="connsiteX5" fmla="*/ 558108 w 680194"/>
                    <a:gd name="connsiteY5" fmla="*/ 455955 h 455955"/>
                    <a:gd name="connsiteX6" fmla="*/ 171917 w 680194"/>
                    <a:gd name="connsiteY6" fmla="*/ 450972 h 455955"/>
                    <a:gd name="connsiteX7" fmla="*/ 0 w 680194"/>
                    <a:gd name="connsiteY7" fmla="*/ 134545 h 455955"/>
                    <a:gd name="connsiteX0" fmla="*/ 0 w 680194"/>
                    <a:gd name="connsiteY0" fmla="*/ 134545 h 455955"/>
                    <a:gd name="connsiteX1" fmla="*/ 154475 w 680194"/>
                    <a:gd name="connsiteY1" fmla="*/ 104646 h 455955"/>
                    <a:gd name="connsiteX2" fmla="*/ 281544 w 680194"/>
                    <a:gd name="connsiteY2" fmla="*/ 79731 h 455955"/>
                    <a:gd name="connsiteX3" fmla="*/ 470902 w 680194"/>
                    <a:gd name="connsiteY3" fmla="*/ 0 h 455955"/>
                    <a:gd name="connsiteX4" fmla="*/ 498309 w 680194"/>
                    <a:gd name="connsiteY4" fmla="*/ 127069 h 455955"/>
                    <a:gd name="connsiteX5" fmla="*/ 680194 w 680194"/>
                    <a:gd name="connsiteY5" fmla="*/ 124579 h 455955"/>
                    <a:gd name="connsiteX6" fmla="*/ 558108 w 680194"/>
                    <a:gd name="connsiteY6" fmla="*/ 455955 h 455955"/>
                    <a:gd name="connsiteX7" fmla="*/ 171917 w 680194"/>
                    <a:gd name="connsiteY7" fmla="*/ 450972 h 455955"/>
                    <a:gd name="connsiteX8" fmla="*/ 0 w 680194"/>
                    <a:gd name="connsiteY8" fmla="*/ 134545 h 455955"/>
                    <a:gd name="connsiteX0" fmla="*/ 0 w 680194"/>
                    <a:gd name="connsiteY0" fmla="*/ 134545 h 455955"/>
                    <a:gd name="connsiteX1" fmla="*/ 149492 w 680194"/>
                    <a:gd name="connsiteY1" fmla="*/ 49832 h 455955"/>
                    <a:gd name="connsiteX2" fmla="*/ 281544 w 680194"/>
                    <a:gd name="connsiteY2" fmla="*/ 79731 h 455955"/>
                    <a:gd name="connsiteX3" fmla="*/ 470902 w 680194"/>
                    <a:gd name="connsiteY3" fmla="*/ 0 h 455955"/>
                    <a:gd name="connsiteX4" fmla="*/ 498309 w 680194"/>
                    <a:gd name="connsiteY4" fmla="*/ 127069 h 455955"/>
                    <a:gd name="connsiteX5" fmla="*/ 680194 w 680194"/>
                    <a:gd name="connsiteY5" fmla="*/ 124579 h 455955"/>
                    <a:gd name="connsiteX6" fmla="*/ 558108 w 680194"/>
                    <a:gd name="connsiteY6" fmla="*/ 455955 h 455955"/>
                    <a:gd name="connsiteX7" fmla="*/ 171917 w 680194"/>
                    <a:gd name="connsiteY7" fmla="*/ 450972 h 455955"/>
                    <a:gd name="connsiteX8" fmla="*/ 0 w 680194"/>
                    <a:gd name="connsiteY8" fmla="*/ 134545 h 455955"/>
                    <a:gd name="connsiteX0" fmla="*/ 0 w 662753"/>
                    <a:gd name="connsiteY0" fmla="*/ 159460 h 455955"/>
                    <a:gd name="connsiteX1" fmla="*/ 132051 w 662753"/>
                    <a:gd name="connsiteY1" fmla="*/ 49832 h 455955"/>
                    <a:gd name="connsiteX2" fmla="*/ 264103 w 662753"/>
                    <a:gd name="connsiteY2" fmla="*/ 79731 h 455955"/>
                    <a:gd name="connsiteX3" fmla="*/ 453461 w 662753"/>
                    <a:gd name="connsiteY3" fmla="*/ 0 h 455955"/>
                    <a:gd name="connsiteX4" fmla="*/ 480868 w 662753"/>
                    <a:gd name="connsiteY4" fmla="*/ 127069 h 455955"/>
                    <a:gd name="connsiteX5" fmla="*/ 662753 w 662753"/>
                    <a:gd name="connsiteY5" fmla="*/ 124579 h 455955"/>
                    <a:gd name="connsiteX6" fmla="*/ 540667 w 662753"/>
                    <a:gd name="connsiteY6" fmla="*/ 455955 h 455955"/>
                    <a:gd name="connsiteX7" fmla="*/ 154476 w 662753"/>
                    <a:gd name="connsiteY7" fmla="*/ 450972 h 455955"/>
                    <a:gd name="connsiteX8" fmla="*/ 0 w 662753"/>
                    <a:gd name="connsiteY8" fmla="*/ 159460 h 455955"/>
                    <a:gd name="connsiteX0" fmla="*/ 0 w 662753"/>
                    <a:gd name="connsiteY0" fmla="*/ 161952 h 458447"/>
                    <a:gd name="connsiteX1" fmla="*/ 132051 w 662753"/>
                    <a:gd name="connsiteY1" fmla="*/ 52324 h 458447"/>
                    <a:gd name="connsiteX2" fmla="*/ 264103 w 662753"/>
                    <a:gd name="connsiteY2" fmla="*/ 82223 h 458447"/>
                    <a:gd name="connsiteX3" fmla="*/ 448478 w 662753"/>
                    <a:gd name="connsiteY3" fmla="*/ 0 h 458447"/>
                    <a:gd name="connsiteX4" fmla="*/ 480868 w 662753"/>
                    <a:gd name="connsiteY4" fmla="*/ 129561 h 458447"/>
                    <a:gd name="connsiteX5" fmla="*/ 662753 w 662753"/>
                    <a:gd name="connsiteY5" fmla="*/ 127071 h 458447"/>
                    <a:gd name="connsiteX6" fmla="*/ 540667 w 662753"/>
                    <a:gd name="connsiteY6" fmla="*/ 458447 h 458447"/>
                    <a:gd name="connsiteX7" fmla="*/ 154476 w 662753"/>
                    <a:gd name="connsiteY7" fmla="*/ 453464 h 458447"/>
                    <a:gd name="connsiteX8" fmla="*/ 0 w 662753"/>
                    <a:gd name="connsiteY8" fmla="*/ 161952 h 458447"/>
                    <a:gd name="connsiteX0" fmla="*/ 0 w 662753"/>
                    <a:gd name="connsiteY0" fmla="*/ 161952 h 458447"/>
                    <a:gd name="connsiteX1" fmla="*/ 132051 w 662753"/>
                    <a:gd name="connsiteY1" fmla="*/ 52324 h 458447"/>
                    <a:gd name="connsiteX2" fmla="*/ 264103 w 662753"/>
                    <a:gd name="connsiteY2" fmla="*/ 82223 h 458447"/>
                    <a:gd name="connsiteX3" fmla="*/ 448478 w 662753"/>
                    <a:gd name="connsiteY3" fmla="*/ 0 h 458447"/>
                    <a:gd name="connsiteX4" fmla="*/ 473393 w 662753"/>
                    <a:gd name="connsiteY4" fmla="*/ 132052 h 458447"/>
                    <a:gd name="connsiteX5" fmla="*/ 662753 w 662753"/>
                    <a:gd name="connsiteY5" fmla="*/ 127071 h 458447"/>
                    <a:gd name="connsiteX6" fmla="*/ 540667 w 662753"/>
                    <a:gd name="connsiteY6" fmla="*/ 458447 h 458447"/>
                    <a:gd name="connsiteX7" fmla="*/ 154476 w 662753"/>
                    <a:gd name="connsiteY7" fmla="*/ 453464 h 458447"/>
                    <a:gd name="connsiteX8" fmla="*/ 0 w 662753"/>
                    <a:gd name="connsiteY8" fmla="*/ 161952 h 458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62753" h="458447">
                      <a:moveTo>
                        <a:pt x="0" y="161952"/>
                      </a:moveTo>
                      <a:lnTo>
                        <a:pt x="132051" y="52324"/>
                      </a:lnTo>
                      <a:lnTo>
                        <a:pt x="264103" y="82223"/>
                      </a:lnTo>
                      <a:lnTo>
                        <a:pt x="448478" y="0"/>
                      </a:lnTo>
                      <a:lnTo>
                        <a:pt x="473393" y="132052"/>
                      </a:lnTo>
                      <a:lnTo>
                        <a:pt x="662753" y="127071"/>
                      </a:lnTo>
                      <a:lnTo>
                        <a:pt x="540667" y="458447"/>
                      </a:lnTo>
                      <a:lnTo>
                        <a:pt x="154476" y="453464"/>
                      </a:lnTo>
                      <a:lnTo>
                        <a:pt x="0" y="161952"/>
                      </a:lnTo>
                      <a:close/>
                    </a:path>
                  </a:pathLst>
                </a:cu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4" name="Right Triangle 7">
                  <a:extLst>
                    <a:ext uri="{FF2B5EF4-FFF2-40B4-BE49-F238E27FC236}">
                      <a16:creationId xmlns:a16="http://schemas.microsoft.com/office/drawing/2014/main" id="{C766701D-6D8C-4BCD-BFEC-4FE2C712F8CB}"/>
                    </a:ext>
                  </a:extLst>
                </p:cNvPr>
                <p:cNvSpPr/>
                <p:nvPr/>
              </p:nvSpPr>
              <p:spPr>
                <a:xfrm flipH="1">
                  <a:off x="4467009" y="1894019"/>
                  <a:ext cx="168159" cy="328884"/>
                </a:xfrm>
                <a:custGeom>
                  <a:avLst/>
                  <a:gdLst>
                    <a:gd name="connsiteX0" fmla="*/ 0 w 66004"/>
                    <a:gd name="connsiteY0" fmla="*/ 276562 h 276562"/>
                    <a:gd name="connsiteX1" fmla="*/ 0 w 66004"/>
                    <a:gd name="connsiteY1" fmla="*/ 0 h 276562"/>
                    <a:gd name="connsiteX2" fmla="*/ 66004 w 66004"/>
                    <a:gd name="connsiteY2" fmla="*/ 276562 h 276562"/>
                    <a:gd name="connsiteX3" fmla="*/ 0 w 66004"/>
                    <a:gd name="connsiteY3" fmla="*/ 276562 h 276562"/>
                    <a:gd name="connsiteX0" fmla="*/ 119595 w 185599"/>
                    <a:gd name="connsiteY0" fmla="*/ 328884 h 328884"/>
                    <a:gd name="connsiteX1" fmla="*/ 0 w 185599"/>
                    <a:gd name="connsiteY1" fmla="*/ 0 h 328884"/>
                    <a:gd name="connsiteX2" fmla="*/ 185599 w 185599"/>
                    <a:gd name="connsiteY2" fmla="*/ 328884 h 328884"/>
                    <a:gd name="connsiteX3" fmla="*/ 119595 w 185599"/>
                    <a:gd name="connsiteY3" fmla="*/ 328884 h 328884"/>
                    <a:gd name="connsiteX0" fmla="*/ 119595 w 168159"/>
                    <a:gd name="connsiteY0" fmla="*/ 328884 h 328884"/>
                    <a:gd name="connsiteX1" fmla="*/ 0 w 168159"/>
                    <a:gd name="connsiteY1" fmla="*/ 0 h 328884"/>
                    <a:gd name="connsiteX2" fmla="*/ 168159 w 168159"/>
                    <a:gd name="connsiteY2" fmla="*/ 323900 h 328884"/>
                    <a:gd name="connsiteX3" fmla="*/ 119595 w 168159"/>
                    <a:gd name="connsiteY3" fmla="*/ 328884 h 328884"/>
                    <a:gd name="connsiteX0" fmla="*/ 119595 w 168159"/>
                    <a:gd name="connsiteY0" fmla="*/ 328884 h 328884"/>
                    <a:gd name="connsiteX1" fmla="*/ 0 w 168159"/>
                    <a:gd name="connsiteY1" fmla="*/ 0 h 328884"/>
                    <a:gd name="connsiteX2" fmla="*/ 168159 w 168159"/>
                    <a:gd name="connsiteY2" fmla="*/ 323900 h 328884"/>
                    <a:gd name="connsiteX3" fmla="*/ 119595 w 168159"/>
                    <a:gd name="connsiteY3" fmla="*/ 328884 h 3288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8159" h="328884">
                      <a:moveTo>
                        <a:pt x="119595" y="328884"/>
                      </a:moveTo>
                      <a:lnTo>
                        <a:pt x="0" y="0"/>
                      </a:lnTo>
                      <a:lnTo>
                        <a:pt x="168159" y="323900"/>
                      </a:lnTo>
                      <a:lnTo>
                        <a:pt x="119595" y="328884"/>
                      </a:lnTo>
                      <a:close/>
                    </a:path>
                  </a:pathLst>
                </a:custGeom>
                <a:solidFill>
                  <a:srgbClr val="90BC33">
                    <a:lumMod val="7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6" name="Right Triangle 7">
                  <a:extLst>
                    <a:ext uri="{FF2B5EF4-FFF2-40B4-BE49-F238E27FC236}">
                      <a16:creationId xmlns:a16="http://schemas.microsoft.com/office/drawing/2014/main" id="{E497B9C8-8EFB-4910-99F8-3C1FCC78040E}"/>
                    </a:ext>
                  </a:extLst>
                </p:cNvPr>
                <p:cNvSpPr/>
                <p:nvPr/>
              </p:nvSpPr>
              <p:spPr>
                <a:xfrm rot="9064593" flipH="1">
                  <a:off x="4301250" y="1800541"/>
                  <a:ext cx="195303" cy="248622"/>
                </a:xfrm>
                <a:custGeom>
                  <a:avLst/>
                  <a:gdLst>
                    <a:gd name="connsiteX0" fmla="*/ 0 w 66004"/>
                    <a:gd name="connsiteY0" fmla="*/ 276562 h 276562"/>
                    <a:gd name="connsiteX1" fmla="*/ 0 w 66004"/>
                    <a:gd name="connsiteY1" fmla="*/ 0 h 276562"/>
                    <a:gd name="connsiteX2" fmla="*/ 66004 w 66004"/>
                    <a:gd name="connsiteY2" fmla="*/ 276562 h 276562"/>
                    <a:gd name="connsiteX3" fmla="*/ 0 w 66004"/>
                    <a:gd name="connsiteY3" fmla="*/ 276562 h 276562"/>
                    <a:gd name="connsiteX0" fmla="*/ 119595 w 185599"/>
                    <a:gd name="connsiteY0" fmla="*/ 328884 h 328884"/>
                    <a:gd name="connsiteX1" fmla="*/ 0 w 185599"/>
                    <a:gd name="connsiteY1" fmla="*/ 0 h 328884"/>
                    <a:gd name="connsiteX2" fmla="*/ 185599 w 185599"/>
                    <a:gd name="connsiteY2" fmla="*/ 328884 h 328884"/>
                    <a:gd name="connsiteX3" fmla="*/ 119595 w 185599"/>
                    <a:gd name="connsiteY3" fmla="*/ 328884 h 328884"/>
                    <a:gd name="connsiteX0" fmla="*/ 119595 w 168159"/>
                    <a:gd name="connsiteY0" fmla="*/ 328884 h 328884"/>
                    <a:gd name="connsiteX1" fmla="*/ 0 w 168159"/>
                    <a:gd name="connsiteY1" fmla="*/ 0 h 328884"/>
                    <a:gd name="connsiteX2" fmla="*/ 168159 w 168159"/>
                    <a:gd name="connsiteY2" fmla="*/ 323900 h 328884"/>
                    <a:gd name="connsiteX3" fmla="*/ 119595 w 168159"/>
                    <a:gd name="connsiteY3" fmla="*/ 328884 h 328884"/>
                    <a:gd name="connsiteX0" fmla="*/ 119595 w 168159"/>
                    <a:gd name="connsiteY0" fmla="*/ 328884 h 328884"/>
                    <a:gd name="connsiteX1" fmla="*/ 0 w 168159"/>
                    <a:gd name="connsiteY1" fmla="*/ 0 h 328884"/>
                    <a:gd name="connsiteX2" fmla="*/ 168159 w 168159"/>
                    <a:gd name="connsiteY2" fmla="*/ 323900 h 328884"/>
                    <a:gd name="connsiteX3" fmla="*/ 119595 w 168159"/>
                    <a:gd name="connsiteY3" fmla="*/ 328884 h 328884"/>
                    <a:gd name="connsiteX0" fmla="*/ 0 w 48564"/>
                    <a:gd name="connsiteY0" fmla="*/ 132097 h 132097"/>
                    <a:gd name="connsiteX1" fmla="*/ 3375 w 48564"/>
                    <a:gd name="connsiteY1" fmla="*/ 0 h 132097"/>
                    <a:gd name="connsiteX2" fmla="*/ 48564 w 48564"/>
                    <a:gd name="connsiteY2" fmla="*/ 127113 h 132097"/>
                    <a:gd name="connsiteX3" fmla="*/ 0 w 48564"/>
                    <a:gd name="connsiteY3" fmla="*/ 132097 h 132097"/>
                    <a:gd name="connsiteX0" fmla="*/ 0 w 48564"/>
                    <a:gd name="connsiteY0" fmla="*/ 132097 h 132097"/>
                    <a:gd name="connsiteX1" fmla="*/ 2631 w 48564"/>
                    <a:gd name="connsiteY1" fmla="*/ 66384 h 132097"/>
                    <a:gd name="connsiteX2" fmla="*/ 3375 w 48564"/>
                    <a:gd name="connsiteY2" fmla="*/ 0 h 132097"/>
                    <a:gd name="connsiteX3" fmla="*/ 48564 w 48564"/>
                    <a:gd name="connsiteY3" fmla="*/ 127113 h 132097"/>
                    <a:gd name="connsiteX4" fmla="*/ 0 w 48564"/>
                    <a:gd name="connsiteY4" fmla="*/ 132097 h 132097"/>
                    <a:gd name="connsiteX0" fmla="*/ 146739 w 195303"/>
                    <a:gd name="connsiteY0" fmla="*/ 253606 h 253606"/>
                    <a:gd name="connsiteX1" fmla="*/ 0 w 195303"/>
                    <a:gd name="connsiteY1" fmla="*/ 0 h 253606"/>
                    <a:gd name="connsiteX2" fmla="*/ 150114 w 195303"/>
                    <a:gd name="connsiteY2" fmla="*/ 121509 h 253606"/>
                    <a:gd name="connsiteX3" fmla="*/ 195303 w 195303"/>
                    <a:gd name="connsiteY3" fmla="*/ 248622 h 253606"/>
                    <a:gd name="connsiteX4" fmla="*/ 146739 w 195303"/>
                    <a:gd name="connsiteY4" fmla="*/ 253606 h 253606"/>
                    <a:gd name="connsiteX0" fmla="*/ 195303 w 195303"/>
                    <a:gd name="connsiteY0" fmla="*/ 248622 h 248622"/>
                    <a:gd name="connsiteX1" fmla="*/ 0 w 195303"/>
                    <a:gd name="connsiteY1" fmla="*/ 0 h 248622"/>
                    <a:gd name="connsiteX2" fmla="*/ 150114 w 195303"/>
                    <a:gd name="connsiteY2" fmla="*/ 121509 h 248622"/>
                    <a:gd name="connsiteX3" fmla="*/ 195303 w 195303"/>
                    <a:gd name="connsiteY3" fmla="*/ 248622 h 248622"/>
                    <a:gd name="connsiteX0" fmla="*/ 195303 w 195303"/>
                    <a:gd name="connsiteY0" fmla="*/ 248622 h 248622"/>
                    <a:gd name="connsiteX1" fmla="*/ 0 w 195303"/>
                    <a:gd name="connsiteY1" fmla="*/ 0 h 248622"/>
                    <a:gd name="connsiteX2" fmla="*/ 152524 w 195303"/>
                    <a:gd name="connsiteY2" fmla="*/ 125870 h 248622"/>
                    <a:gd name="connsiteX3" fmla="*/ 195303 w 195303"/>
                    <a:gd name="connsiteY3" fmla="*/ 248622 h 248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303" h="248622">
                      <a:moveTo>
                        <a:pt x="195303" y="248622"/>
                      </a:moveTo>
                      <a:lnTo>
                        <a:pt x="0" y="0"/>
                      </a:lnTo>
                      <a:lnTo>
                        <a:pt x="152524" y="125870"/>
                      </a:lnTo>
                      <a:lnTo>
                        <a:pt x="195303" y="248622"/>
                      </a:lnTo>
                      <a:close/>
                    </a:path>
                  </a:pathLst>
                </a:custGeom>
                <a:solidFill>
                  <a:srgbClr val="90BC33">
                    <a:lumMod val="7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7" name="Right Triangle 7">
                  <a:extLst>
                    <a:ext uri="{FF2B5EF4-FFF2-40B4-BE49-F238E27FC236}">
                      <a16:creationId xmlns:a16="http://schemas.microsoft.com/office/drawing/2014/main" id="{E999AA30-0B05-4A49-A0A2-3E7681D9AA34}"/>
                    </a:ext>
                  </a:extLst>
                </p:cNvPr>
                <p:cNvSpPr/>
                <p:nvPr/>
              </p:nvSpPr>
              <p:spPr>
                <a:xfrm rot="9064593" flipH="1">
                  <a:off x="4162290" y="1780844"/>
                  <a:ext cx="100400" cy="256875"/>
                </a:xfrm>
                <a:custGeom>
                  <a:avLst/>
                  <a:gdLst>
                    <a:gd name="connsiteX0" fmla="*/ 0 w 66004"/>
                    <a:gd name="connsiteY0" fmla="*/ 276562 h 276562"/>
                    <a:gd name="connsiteX1" fmla="*/ 0 w 66004"/>
                    <a:gd name="connsiteY1" fmla="*/ 0 h 276562"/>
                    <a:gd name="connsiteX2" fmla="*/ 66004 w 66004"/>
                    <a:gd name="connsiteY2" fmla="*/ 276562 h 276562"/>
                    <a:gd name="connsiteX3" fmla="*/ 0 w 66004"/>
                    <a:gd name="connsiteY3" fmla="*/ 276562 h 276562"/>
                    <a:gd name="connsiteX0" fmla="*/ 119595 w 185599"/>
                    <a:gd name="connsiteY0" fmla="*/ 328884 h 328884"/>
                    <a:gd name="connsiteX1" fmla="*/ 0 w 185599"/>
                    <a:gd name="connsiteY1" fmla="*/ 0 h 328884"/>
                    <a:gd name="connsiteX2" fmla="*/ 185599 w 185599"/>
                    <a:gd name="connsiteY2" fmla="*/ 328884 h 328884"/>
                    <a:gd name="connsiteX3" fmla="*/ 119595 w 185599"/>
                    <a:gd name="connsiteY3" fmla="*/ 328884 h 328884"/>
                    <a:gd name="connsiteX0" fmla="*/ 119595 w 168159"/>
                    <a:gd name="connsiteY0" fmla="*/ 328884 h 328884"/>
                    <a:gd name="connsiteX1" fmla="*/ 0 w 168159"/>
                    <a:gd name="connsiteY1" fmla="*/ 0 h 328884"/>
                    <a:gd name="connsiteX2" fmla="*/ 168159 w 168159"/>
                    <a:gd name="connsiteY2" fmla="*/ 323900 h 328884"/>
                    <a:gd name="connsiteX3" fmla="*/ 119595 w 168159"/>
                    <a:gd name="connsiteY3" fmla="*/ 328884 h 328884"/>
                    <a:gd name="connsiteX0" fmla="*/ 119595 w 168159"/>
                    <a:gd name="connsiteY0" fmla="*/ 328884 h 328884"/>
                    <a:gd name="connsiteX1" fmla="*/ 0 w 168159"/>
                    <a:gd name="connsiteY1" fmla="*/ 0 h 328884"/>
                    <a:gd name="connsiteX2" fmla="*/ 168159 w 168159"/>
                    <a:gd name="connsiteY2" fmla="*/ 323900 h 328884"/>
                    <a:gd name="connsiteX3" fmla="*/ 119595 w 168159"/>
                    <a:gd name="connsiteY3" fmla="*/ 328884 h 328884"/>
                    <a:gd name="connsiteX0" fmla="*/ 0 w 48564"/>
                    <a:gd name="connsiteY0" fmla="*/ 132097 h 132097"/>
                    <a:gd name="connsiteX1" fmla="*/ 3375 w 48564"/>
                    <a:gd name="connsiteY1" fmla="*/ 0 h 132097"/>
                    <a:gd name="connsiteX2" fmla="*/ 48564 w 48564"/>
                    <a:gd name="connsiteY2" fmla="*/ 127113 h 132097"/>
                    <a:gd name="connsiteX3" fmla="*/ 0 w 48564"/>
                    <a:gd name="connsiteY3" fmla="*/ 132097 h 132097"/>
                    <a:gd name="connsiteX0" fmla="*/ 0 w 48564"/>
                    <a:gd name="connsiteY0" fmla="*/ 132097 h 132097"/>
                    <a:gd name="connsiteX1" fmla="*/ 2631 w 48564"/>
                    <a:gd name="connsiteY1" fmla="*/ 66384 h 132097"/>
                    <a:gd name="connsiteX2" fmla="*/ 3375 w 48564"/>
                    <a:gd name="connsiteY2" fmla="*/ 0 h 132097"/>
                    <a:gd name="connsiteX3" fmla="*/ 48564 w 48564"/>
                    <a:gd name="connsiteY3" fmla="*/ 127113 h 132097"/>
                    <a:gd name="connsiteX4" fmla="*/ 0 w 48564"/>
                    <a:gd name="connsiteY4" fmla="*/ 132097 h 132097"/>
                    <a:gd name="connsiteX0" fmla="*/ 146739 w 195303"/>
                    <a:gd name="connsiteY0" fmla="*/ 253606 h 253606"/>
                    <a:gd name="connsiteX1" fmla="*/ 0 w 195303"/>
                    <a:gd name="connsiteY1" fmla="*/ 0 h 253606"/>
                    <a:gd name="connsiteX2" fmla="*/ 150114 w 195303"/>
                    <a:gd name="connsiteY2" fmla="*/ 121509 h 253606"/>
                    <a:gd name="connsiteX3" fmla="*/ 195303 w 195303"/>
                    <a:gd name="connsiteY3" fmla="*/ 248622 h 253606"/>
                    <a:gd name="connsiteX4" fmla="*/ 146739 w 195303"/>
                    <a:gd name="connsiteY4" fmla="*/ 253606 h 253606"/>
                    <a:gd name="connsiteX0" fmla="*/ 195303 w 195303"/>
                    <a:gd name="connsiteY0" fmla="*/ 248622 h 248622"/>
                    <a:gd name="connsiteX1" fmla="*/ 0 w 195303"/>
                    <a:gd name="connsiteY1" fmla="*/ 0 h 248622"/>
                    <a:gd name="connsiteX2" fmla="*/ 150114 w 195303"/>
                    <a:gd name="connsiteY2" fmla="*/ 121509 h 248622"/>
                    <a:gd name="connsiteX3" fmla="*/ 195303 w 195303"/>
                    <a:gd name="connsiteY3" fmla="*/ 248622 h 248622"/>
                    <a:gd name="connsiteX0" fmla="*/ 140496 w 140496"/>
                    <a:gd name="connsiteY0" fmla="*/ 298833 h 298833"/>
                    <a:gd name="connsiteX1" fmla="*/ 0 w 140496"/>
                    <a:gd name="connsiteY1" fmla="*/ 0 h 298833"/>
                    <a:gd name="connsiteX2" fmla="*/ 95307 w 140496"/>
                    <a:gd name="connsiteY2" fmla="*/ 171720 h 298833"/>
                    <a:gd name="connsiteX3" fmla="*/ 140496 w 140496"/>
                    <a:gd name="connsiteY3" fmla="*/ 298833 h 298833"/>
                    <a:gd name="connsiteX0" fmla="*/ 0 w 100400"/>
                    <a:gd name="connsiteY0" fmla="*/ 256875 h 256875"/>
                    <a:gd name="connsiteX1" fmla="*/ 5093 w 100400"/>
                    <a:gd name="connsiteY1" fmla="*/ 0 h 256875"/>
                    <a:gd name="connsiteX2" fmla="*/ 100400 w 100400"/>
                    <a:gd name="connsiteY2" fmla="*/ 171720 h 256875"/>
                    <a:gd name="connsiteX3" fmla="*/ 0 w 100400"/>
                    <a:gd name="connsiteY3" fmla="*/ 256875 h 256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0400" h="256875">
                      <a:moveTo>
                        <a:pt x="0" y="256875"/>
                      </a:moveTo>
                      <a:lnTo>
                        <a:pt x="5093" y="0"/>
                      </a:lnTo>
                      <a:lnTo>
                        <a:pt x="100400" y="171720"/>
                      </a:lnTo>
                      <a:lnTo>
                        <a:pt x="0" y="256875"/>
                      </a:lnTo>
                      <a:close/>
                    </a:path>
                  </a:pathLst>
                </a:custGeom>
                <a:solidFill>
                  <a:srgbClr val="90BC33">
                    <a:lumMod val="7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42" name="Text Placeholder 33">
              <a:extLst>
                <a:ext uri="{FF2B5EF4-FFF2-40B4-BE49-F238E27FC236}">
                  <a16:creationId xmlns:a16="http://schemas.microsoft.com/office/drawing/2014/main" id="{11752E50-ECC9-44D5-A516-28FCC0763A92}"/>
                </a:ext>
              </a:extLst>
            </p:cNvPr>
            <p:cNvSpPr txBox="1">
              <a:spLocks/>
            </p:cNvSpPr>
            <p:nvPr/>
          </p:nvSpPr>
          <p:spPr>
            <a:xfrm>
              <a:off x="8379370" y="3593722"/>
              <a:ext cx="882497" cy="747485"/>
            </a:xfrm>
            <a:prstGeom prst="rect">
              <a:avLst/>
            </a:prstGeom>
          </p:spPr>
          <p:txBody>
            <a:bodyPr lIns="0" tIns="0" rIns="0" bIns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05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￥</a:t>
              </a:r>
              <a:endParaRPr kumimoji="0" lang="en-AU" sz="105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0" name="图片 59">
            <a:extLst>
              <a:ext uri="{FF2B5EF4-FFF2-40B4-BE49-F238E27FC236}">
                <a16:creationId xmlns:a16="http://schemas.microsoft.com/office/drawing/2014/main" id="{E508E175-4159-4B52-8C03-74A84A5769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5923"/>
          <a:stretch/>
        </p:blipFill>
        <p:spPr>
          <a:xfrm>
            <a:off x="9321343" y="3440964"/>
            <a:ext cx="2145752" cy="1513988"/>
          </a:xfrm>
          <a:prstGeom prst="rect">
            <a:avLst/>
          </a:prstGeom>
        </p:spPr>
      </p:pic>
      <p:sp>
        <p:nvSpPr>
          <p:cNvPr id="61" name="文本框 60">
            <a:extLst>
              <a:ext uri="{FF2B5EF4-FFF2-40B4-BE49-F238E27FC236}">
                <a16:creationId xmlns:a16="http://schemas.microsoft.com/office/drawing/2014/main" id="{5066E824-BE47-4A75-9C78-AA81A55484BB}"/>
              </a:ext>
            </a:extLst>
          </p:cNvPr>
          <p:cNvSpPr txBox="1"/>
          <p:nvPr/>
        </p:nvSpPr>
        <p:spPr>
          <a:xfrm>
            <a:off x="2001521" y="5088132"/>
            <a:ext cx="284480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充值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元至电子钱包，然后通过电子钱包支付了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元的电影票款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Rectangle 42">
            <a:extLst>
              <a:ext uri="{FF2B5EF4-FFF2-40B4-BE49-F238E27FC236}">
                <a16:creationId xmlns:a16="http://schemas.microsoft.com/office/drawing/2014/main" id="{E714533A-B0F3-4997-B540-25403D7791B1}"/>
              </a:ext>
            </a:extLst>
          </p:cNvPr>
          <p:cNvSpPr/>
          <p:nvPr/>
        </p:nvSpPr>
        <p:spPr>
          <a:xfrm>
            <a:off x="1067626" y="2287903"/>
            <a:ext cx="11124373" cy="95414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接入见证宝、建立支付系统后，夏都通为每个用户提供</a:t>
            </a:r>
            <a:r>
              <a: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电子钱包账户</a:t>
            </a:r>
            <a:endParaRPr lang="en-US" altLang="zh-CN" sz="1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用户使用夏都通电子钱包进行消费时，</a:t>
            </a:r>
            <a:r>
              <a: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须充值资金至电子钱包</a:t>
            </a: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，再通电子钱包的余额进行支付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用户充值的资金进入</a:t>
            </a:r>
            <a:r>
              <a: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夏都通沉淀资金池</a:t>
            </a: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，夏都通可灵活与商家的结算，从而成为线上支付运营方，</a:t>
            </a:r>
            <a:r>
              <a: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获取沉淀资金收益</a:t>
            </a:r>
            <a:r>
              <a:rPr lang="zh-CN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rPr>
              <a:t>。</a:t>
            </a:r>
            <a:endParaRPr lang="en-US" altLang="zh-CN" sz="16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AD35D037-CD1C-43D6-9B33-DD4F517F37ED}"/>
              </a:ext>
            </a:extLst>
          </p:cNvPr>
          <p:cNvSpPr txBox="1"/>
          <p:nvPr/>
        </p:nvSpPr>
        <p:spPr>
          <a:xfrm>
            <a:off x="7301500" y="5620980"/>
            <a:ext cx="2261866" cy="73866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用户充值的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元进入了夏都通沉淀资金池，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并可获得一定的收益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8FF40CA-6D86-4EA2-BC00-145A4972F943}"/>
              </a:ext>
            </a:extLst>
          </p:cNvPr>
          <p:cNvSpPr txBox="1"/>
          <p:nvPr/>
        </p:nvSpPr>
        <p:spPr>
          <a:xfrm>
            <a:off x="9563366" y="4949269"/>
            <a:ext cx="1923780" cy="5232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夏都通按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T+N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与商家结算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元电影票款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F8B1BBB5-3B38-4D95-B967-D7B0B54E292F}"/>
              </a:ext>
            </a:extLst>
          </p:cNvPr>
          <p:cNvSpPr txBox="1"/>
          <p:nvPr/>
        </p:nvSpPr>
        <p:spPr>
          <a:xfrm>
            <a:off x="9794746" y="3430884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电影票销售商家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E3B472AB-EBA3-4D33-B5F6-9A2E71ABCB0E}"/>
              </a:ext>
            </a:extLst>
          </p:cNvPr>
          <p:cNvSpPr txBox="1"/>
          <p:nvPr/>
        </p:nvSpPr>
        <p:spPr>
          <a:xfrm>
            <a:off x="388714" y="6386877"/>
            <a:ext cx="408728" cy="2616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4F3DA637-9D78-422D-BF42-A201CA492197}"/>
              </a:ext>
            </a:extLst>
          </p:cNvPr>
          <p:cNvSpPr txBox="1"/>
          <p:nvPr/>
        </p:nvSpPr>
        <p:spPr>
          <a:xfrm>
            <a:off x="797442" y="6406017"/>
            <a:ext cx="5886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用户侧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94822711-3348-46A4-861D-65D9149FAD6E}"/>
              </a:ext>
            </a:extLst>
          </p:cNvPr>
          <p:cNvSpPr txBox="1"/>
          <p:nvPr/>
        </p:nvSpPr>
        <p:spPr>
          <a:xfrm>
            <a:off x="2084154" y="6384825"/>
            <a:ext cx="408728" cy="2616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44278EAB-D851-4AF6-9202-3147998DF833}"/>
              </a:ext>
            </a:extLst>
          </p:cNvPr>
          <p:cNvSpPr txBox="1"/>
          <p:nvPr/>
        </p:nvSpPr>
        <p:spPr>
          <a:xfrm>
            <a:off x="2471169" y="6406017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夏都通侧</a:t>
            </a:r>
          </a:p>
        </p:txBody>
      </p:sp>
    </p:spTree>
    <p:extLst>
      <p:ext uri="{BB962C8B-B14F-4D97-AF65-F5344CB8AC3E}">
        <p14:creationId xmlns:p14="http://schemas.microsoft.com/office/powerpoint/2010/main" val="2757233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3" grpId="0" animBg="1"/>
      <p:bldP spid="12" grpId="0" animBg="1"/>
      <p:bldP spid="37" grpId="0" animBg="1"/>
      <p:bldP spid="38" grpId="0" animBg="1"/>
      <p:bldP spid="61" grpId="0" animBg="1"/>
      <p:bldP spid="64" grpId="0" animBg="1"/>
      <p:bldP spid="6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3E140CE-134B-42AF-AF07-3DADF50433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平安给沉淀资金的收益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3A28AE-E95C-4306-A6F1-CF5AAA0C72CB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沉淀资金部分的收益</a:t>
            </a: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38BCFCAC-EE71-4017-9AC8-7CEFC43B25BF}"/>
              </a:ext>
            </a:extLst>
          </p:cNvPr>
          <p:cNvSpPr txBox="1"/>
          <p:nvPr/>
        </p:nvSpPr>
        <p:spPr>
          <a:xfrm>
            <a:off x="5402479" y="3970879"/>
            <a:ext cx="6512288" cy="184665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这部分收益，一直持续，每年都有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2" name="文本框 161">
            <a:extLst>
              <a:ext uri="{FF2B5EF4-FFF2-40B4-BE49-F238E27FC236}">
                <a16:creationId xmlns:a16="http://schemas.microsoft.com/office/drawing/2014/main" id="{7E114156-7797-48A4-AE24-8ECE0D47894C}"/>
              </a:ext>
            </a:extLst>
          </p:cNvPr>
          <p:cNvSpPr txBox="1"/>
          <p:nvPr/>
        </p:nvSpPr>
        <p:spPr>
          <a:xfrm>
            <a:off x="4838106" y="2352341"/>
            <a:ext cx="7076661" cy="11608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5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线上沉淀资金收益</a:t>
            </a:r>
            <a:endParaRPr lang="zh-CN" altLang="en-US" sz="5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3" name="Group 3">
            <a:extLst>
              <a:ext uri="{FF2B5EF4-FFF2-40B4-BE49-F238E27FC236}">
                <a16:creationId xmlns:a16="http://schemas.microsoft.com/office/drawing/2014/main" id="{3AAFF5A4-C339-4312-AC62-FB02ABDE3575}"/>
              </a:ext>
            </a:extLst>
          </p:cNvPr>
          <p:cNvGrpSpPr/>
          <p:nvPr/>
        </p:nvGrpSpPr>
        <p:grpSpPr>
          <a:xfrm flipH="1">
            <a:off x="0" y="2391704"/>
            <a:ext cx="4478489" cy="4030611"/>
            <a:chOff x="7716446" y="1920703"/>
            <a:chExt cx="4478489" cy="4030611"/>
          </a:xfrm>
        </p:grpSpPr>
        <p:grpSp>
          <p:nvGrpSpPr>
            <p:cNvPr id="164" name="Group 4">
              <a:extLst>
                <a:ext uri="{FF2B5EF4-FFF2-40B4-BE49-F238E27FC236}">
                  <a16:creationId xmlns:a16="http://schemas.microsoft.com/office/drawing/2014/main" id="{EA79810F-1278-4D74-A80B-FC405DBCAAE3}"/>
                </a:ext>
              </a:extLst>
            </p:cNvPr>
            <p:cNvGrpSpPr/>
            <p:nvPr/>
          </p:nvGrpSpPr>
          <p:grpSpPr>
            <a:xfrm>
              <a:off x="7716446" y="4209393"/>
              <a:ext cx="4478489" cy="1741921"/>
              <a:chOff x="7765776" y="3664043"/>
              <a:chExt cx="4478489" cy="1741921"/>
            </a:xfrm>
          </p:grpSpPr>
          <p:grpSp>
            <p:nvGrpSpPr>
              <p:cNvPr id="177" name="Group 17">
                <a:extLst>
                  <a:ext uri="{FF2B5EF4-FFF2-40B4-BE49-F238E27FC236}">
                    <a16:creationId xmlns:a16="http://schemas.microsoft.com/office/drawing/2014/main" id="{A22B471F-336B-46F3-948B-A892CE20B98A}"/>
                  </a:ext>
                </a:extLst>
              </p:cNvPr>
              <p:cNvGrpSpPr/>
              <p:nvPr/>
            </p:nvGrpSpPr>
            <p:grpSpPr>
              <a:xfrm>
                <a:off x="7765776" y="3670124"/>
                <a:ext cx="4303119" cy="1735840"/>
                <a:chOff x="7403826" y="3670124"/>
                <a:chExt cx="4303119" cy="1735840"/>
              </a:xfrm>
            </p:grpSpPr>
            <p:sp>
              <p:nvSpPr>
                <p:cNvPr id="179" name="Freeform 115">
                  <a:extLst>
                    <a:ext uri="{FF2B5EF4-FFF2-40B4-BE49-F238E27FC236}">
                      <a16:creationId xmlns:a16="http://schemas.microsoft.com/office/drawing/2014/main" id="{2C13B954-0530-4693-B398-85B3E2A255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03826" y="3787164"/>
                  <a:ext cx="3989999" cy="1618800"/>
                </a:xfrm>
                <a:custGeom>
                  <a:avLst/>
                  <a:gdLst>
                    <a:gd name="T0" fmla="*/ 1887 w 2102"/>
                    <a:gd name="T1" fmla="*/ 0 h 853"/>
                    <a:gd name="T2" fmla="*/ 1370 w 2102"/>
                    <a:gd name="T3" fmla="*/ 77 h 853"/>
                    <a:gd name="T4" fmla="*/ 1044 w 2102"/>
                    <a:gd name="T5" fmla="*/ 175 h 853"/>
                    <a:gd name="T6" fmla="*/ 906 w 2102"/>
                    <a:gd name="T7" fmla="*/ 319 h 853"/>
                    <a:gd name="T8" fmla="*/ 834 w 2102"/>
                    <a:gd name="T9" fmla="*/ 352 h 853"/>
                    <a:gd name="T10" fmla="*/ 779 w 2102"/>
                    <a:gd name="T11" fmla="*/ 380 h 853"/>
                    <a:gd name="T12" fmla="*/ 674 w 2102"/>
                    <a:gd name="T13" fmla="*/ 366 h 853"/>
                    <a:gd name="T14" fmla="*/ 584 w 2102"/>
                    <a:gd name="T15" fmla="*/ 357 h 853"/>
                    <a:gd name="T16" fmla="*/ 468 w 2102"/>
                    <a:gd name="T17" fmla="*/ 353 h 853"/>
                    <a:gd name="T18" fmla="*/ 351 w 2102"/>
                    <a:gd name="T19" fmla="*/ 335 h 853"/>
                    <a:gd name="T20" fmla="*/ 306 w 2102"/>
                    <a:gd name="T21" fmla="*/ 340 h 853"/>
                    <a:gd name="T22" fmla="*/ 241 w 2102"/>
                    <a:gd name="T23" fmla="*/ 291 h 853"/>
                    <a:gd name="T24" fmla="*/ 197 w 2102"/>
                    <a:gd name="T25" fmla="*/ 258 h 853"/>
                    <a:gd name="T26" fmla="*/ 91 w 2102"/>
                    <a:gd name="T27" fmla="*/ 204 h 853"/>
                    <a:gd name="T28" fmla="*/ 37 w 2102"/>
                    <a:gd name="T29" fmla="*/ 270 h 853"/>
                    <a:gd name="T30" fmla="*/ 55 w 2102"/>
                    <a:gd name="T31" fmla="*/ 297 h 853"/>
                    <a:gd name="T32" fmla="*/ 32 w 2102"/>
                    <a:gd name="T33" fmla="*/ 366 h 853"/>
                    <a:gd name="T34" fmla="*/ 112 w 2102"/>
                    <a:gd name="T35" fmla="*/ 443 h 853"/>
                    <a:gd name="T36" fmla="*/ 273 w 2102"/>
                    <a:gd name="T37" fmla="*/ 569 h 853"/>
                    <a:gd name="T38" fmla="*/ 443 w 2102"/>
                    <a:gd name="T39" fmla="*/ 684 h 853"/>
                    <a:gd name="T40" fmla="*/ 684 w 2102"/>
                    <a:gd name="T41" fmla="*/ 739 h 853"/>
                    <a:gd name="T42" fmla="*/ 849 w 2102"/>
                    <a:gd name="T43" fmla="*/ 827 h 853"/>
                    <a:gd name="T44" fmla="*/ 1259 w 2102"/>
                    <a:gd name="T45" fmla="*/ 653 h 853"/>
                    <a:gd name="T46" fmla="*/ 1893 w 2102"/>
                    <a:gd name="T47" fmla="*/ 463 h 853"/>
                    <a:gd name="T48" fmla="*/ 1887 w 2102"/>
                    <a:gd name="T49" fmla="*/ 0 h 8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102" h="853">
                      <a:moveTo>
                        <a:pt x="1887" y="0"/>
                      </a:moveTo>
                      <a:cubicBezTo>
                        <a:pt x="1767" y="2"/>
                        <a:pt x="1450" y="64"/>
                        <a:pt x="1370" y="77"/>
                      </a:cubicBezTo>
                      <a:cubicBezTo>
                        <a:pt x="1253" y="60"/>
                        <a:pt x="1140" y="86"/>
                        <a:pt x="1044" y="175"/>
                      </a:cubicBezTo>
                      <a:cubicBezTo>
                        <a:pt x="948" y="264"/>
                        <a:pt x="906" y="319"/>
                        <a:pt x="906" y="319"/>
                      </a:cubicBezTo>
                      <a:cubicBezTo>
                        <a:pt x="906" y="319"/>
                        <a:pt x="870" y="340"/>
                        <a:pt x="834" y="352"/>
                      </a:cubicBezTo>
                      <a:cubicBezTo>
                        <a:pt x="799" y="364"/>
                        <a:pt x="779" y="380"/>
                        <a:pt x="779" y="380"/>
                      </a:cubicBezTo>
                      <a:cubicBezTo>
                        <a:pt x="779" y="380"/>
                        <a:pt x="709" y="361"/>
                        <a:pt x="674" y="366"/>
                      </a:cubicBezTo>
                      <a:cubicBezTo>
                        <a:pt x="638" y="371"/>
                        <a:pt x="627" y="363"/>
                        <a:pt x="584" y="357"/>
                      </a:cubicBezTo>
                      <a:cubicBezTo>
                        <a:pt x="541" y="351"/>
                        <a:pt x="499" y="359"/>
                        <a:pt x="468" y="353"/>
                      </a:cubicBezTo>
                      <a:cubicBezTo>
                        <a:pt x="436" y="347"/>
                        <a:pt x="385" y="334"/>
                        <a:pt x="351" y="335"/>
                      </a:cubicBezTo>
                      <a:cubicBezTo>
                        <a:pt x="318" y="336"/>
                        <a:pt x="306" y="340"/>
                        <a:pt x="306" y="340"/>
                      </a:cubicBezTo>
                      <a:cubicBezTo>
                        <a:pt x="306" y="340"/>
                        <a:pt x="264" y="302"/>
                        <a:pt x="241" y="291"/>
                      </a:cubicBezTo>
                      <a:cubicBezTo>
                        <a:pt x="219" y="280"/>
                        <a:pt x="197" y="258"/>
                        <a:pt x="197" y="258"/>
                      </a:cubicBezTo>
                      <a:cubicBezTo>
                        <a:pt x="197" y="258"/>
                        <a:pt x="158" y="198"/>
                        <a:pt x="91" y="204"/>
                      </a:cubicBezTo>
                      <a:cubicBezTo>
                        <a:pt x="24" y="210"/>
                        <a:pt x="21" y="250"/>
                        <a:pt x="37" y="270"/>
                      </a:cubicBezTo>
                      <a:cubicBezTo>
                        <a:pt x="53" y="290"/>
                        <a:pt x="55" y="297"/>
                        <a:pt x="55" y="297"/>
                      </a:cubicBezTo>
                      <a:cubicBezTo>
                        <a:pt x="55" y="297"/>
                        <a:pt x="0" y="331"/>
                        <a:pt x="32" y="366"/>
                      </a:cubicBezTo>
                      <a:cubicBezTo>
                        <a:pt x="64" y="401"/>
                        <a:pt x="91" y="417"/>
                        <a:pt x="112" y="443"/>
                      </a:cubicBezTo>
                      <a:cubicBezTo>
                        <a:pt x="133" y="469"/>
                        <a:pt x="207" y="521"/>
                        <a:pt x="273" y="569"/>
                      </a:cubicBezTo>
                      <a:cubicBezTo>
                        <a:pt x="339" y="617"/>
                        <a:pt x="391" y="661"/>
                        <a:pt x="443" y="684"/>
                      </a:cubicBezTo>
                      <a:cubicBezTo>
                        <a:pt x="495" y="708"/>
                        <a:pt x="614" y="714"/>
                        <a:pt x="684" y="739"/>
                      </a:cubicBezTo>
                      <a:cubicBezTo>
                        <a:pt x="753" y="765"/>
                        <a:pt x="808" y="801"/>
                        <a:pt x="849" y="827"/>
                      </a:cubicBezTo>
                      <a:cubicBezTo>
                        <a:pt x="889" y="853"/>
                        <a:pt x="1137" y="725"/>
                        <a:pt x="1259" y="653"/>
                      </a:cubicBezTo>
                      <a:cubicBezTo>
                        <a:pt x="1380" y="582"/>
                        <a:pt x="1684" y="439"/>
                        <a:pt x="1893" y="463"/>
                      </a:cubicBezTo>
                      <a:cubicBezTo>
                        <a:pt x="2102" y="488"/>
                        <a:pt x="2057" y="10"/>
                        <a:pt x="1887" y="0"/>
                      </a:cubicBezTo>
                      <a:close/>
                    </a:path>
                  </a:pathLst>
                </a:custGeom>
                <a:solidFill>
                  <a:srgbClr val="DCAC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0" name="Freeform 116">
                  <a:extLst>
                    <a:ext uri="{FF2B5EF4-FFF2-40B4-BE49-F238E27FC236}">
                      <a16:creationId xmlns:a16="http://schemas.microsoft.com/office/drawing/2014/main" id="{128E605C-4C32-4770-9C94-A353493AC2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03826" y="4162604"/>
                  <a:ext cx="3859279" cy="1243360"/>
                </a:xfrm>
                <a:custGeom>
                  <a:avLst/>
                  <a:gdLst>
                    <a:gd name="T0" fmla="*/ 779 w 2033"/>
                    <a:gd name="T1" fmla="*/ 182 h 655"/>
                    <a:gd name="T2" fmla="*/ 674 w 2033"/>
                    <a:gd name="T3" fmla="*/ 168 h 655"/>
                    <a:gd name="T4" fmla="*/ 584 w 2033"/>
                    <a:gd name="T5" fmla="*/ 159 h 655"/>
                    <a:gd name="T6" fmla="*/ 468 w 2033"/>
                    <a:gd name="T7" fmla="*/ 155 h 655"/>
                    <a:gd name="T8" fmla="*/ 351 w 2033"/>
                    <a:gd name="T9" fmla="*/ 137 h 655"/>
                    <a:gd name="T10" fmla="*/ 306 w 2033"/>
                    <a:gd name="T11" fmla="*/ 142 h 655"/>
                    <a:gd name="T12" fmla="*/ 197 w 2033"/>
                    <a:gd name="T13" fmla="*/ 60 h 655"/>
                    <a:gd name="T14" fmla="*/ 91 w 2033"/>
                    <a:gd name="T15" fmla="*/ 6 h 655"/>
                    <a:gd name="T16" fmla="*/ 37 w 2033"/>
                    <a:gd name="T17" fmla="*/ 72 h 655"/>
                    <a:gd name="T18" fmla="*/ 55 w 2033"/>
                    <a:gd name="T19" fmla="*/ 99 h 655"/>
                    <a:gd name="T20" fmla="*/ 32 w 2033"/>
                    <a:gd name="T21" fmla="*/ 168 h 655"/>
                    <a:gd name="T22" fmla="*/ 112 w 2033"/>
                    <a:gd name="T23" fmla="*/ 245 h 655"/>
                    <a:gd name="T24" fmla="*/ 273 w 2033"/>
                    <a:gd name="T25" fmla="*/ 371 h 655"/>
                    <a:gd name="T26" fmla="*/ 443 w 2033"/>
                    <a:gd name="T27" fmla="*/ 486 h 655"/>
                    <a:gd name="T28" fmla="*/ 684 w 2033"/>
                    <a:gd name="T29" fmla="*/ 541 h 655"/>
                    <a:gd name="T30" fmla="*/ 849 w 2033"/>
                    <a:gd name="T31" fmla="*/ 629 h 655"/>
                    <a:gd name="T32" fmla="*/ 1259 w 2033"/>
                    <a:gd name="T33" fmla="*/ 455 h 655"/>
                    <a:gd name="T34" fmla="*/ 1893 w 2033"/>
                    <a:gd name="T35" fmla="*/ 265 h 655"/>
                    <a:gd name="T36" fmla="*/ 2011 w 2033"/>
                    <a:gd name="T37" fmla="*/ 101 h 655"/>
                    <a:gd name="T38" fmla="*/ 1362 w 2033"/>
                    <a:gd name="T39" fmla="*/ 142 h 655"/>
                    <a:gd name="T40" fmla="*/ 1065 w 2033"/>
                    <a:gd name="T41" fmla="*/ 316 h 655"/>
                    <a:gd name="T42" fmla="*/ 1157 w 2033"/>
                    <a:gd name="T43" fmla="*/ 349 h 655"/>
                    <a:gd name="T44" fmla="*/ 1050 w 2033"/>
                    <a:gd name="T45" fmla="*/ 510 h 655"/>
                    <a:gd name="T46" fmla="*/ 865 w 2033"/>
                    <a:gd name="T47" fmla="*/ 581 h 655"/>
                    <a:gd name="T48" fmla="*/ 629 w 2033"/>
                    <a:gd name="T49" fmla="*/ 510 h 655"/>
                    <a:gd name="T50" fmla="*/ 684 w 2033"/>
                    <a:gd name="T51" fmla="*/ 476 h 655"/>
                    <a:gd name="T52" fmla="*/ 811 w 2033"/>
                    <a:gd name="T53" fmla="*/ 453 h 655"/>
                    <a:gd name="T54" fmla="*/ 835 w 2033"/>
                    <a:gd name="T55" fmla="*/ 454 h 655"/>
                    <a:gd name="T56" fmla="*/ 879 w 2033"/>
                    <a:gd name="T57" fmla="*/ 417 h 655"/>
                    <a:gd name="T58" fmla="*/ 934 w 2033"/>
                    <a:gd name="T59" fmla="*/ 413 h 655"/>
                    <a:gd name="T60" fmla="*/ 1114 w 2033"/>
                    <a:gd name="T61" fmla="*/ 380 h 655"/>
                    <a:gd name="T62" fmla="*/ 1078 w 2033"/>
                    <a:gd name="T63" fmla="*/ 372 h 655"/>
                    <a:gd name="T64" fmla="*/ 835 w 2033"/>
                    <a:gd name="T65" fmla="*/ 411 h 655"/>
                    <a:gd name="T66" fmla="*/ 515 w 2033"/>
                    <a:gd name="T67" fmla="*/ 485 h 655"/>
                    <a:gd name="T68" fmla="*/ 406 w 2033"/>
                    <a:gd name="T69" fmla="*/ 411 h 655"/>
                    <a:gd name="T70" fmla="*/ 453 w 2033"/>
                    <a:gd name="T71" fmla="*/ 311 h 655"/>
                    <a:gd name="T72" fmla="*/ 597 w 2033"/>
                    <a:gd name="T73" fmla="*/ 237 h 655"/>
                    <a:gd name="T74" fmla="*/ 779 w 2033"/>
                    <a:gd name="T75" fmla="*/ 182 h 6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033" h="655">
                      <a:moveTo>
                        <a:pt x="779" y="182"/>
                      </a:moveTo>
                      <a:cubicBezTo>
                        <a:pt x="779" y="182"/>
                        <a:pt x="709" y="163"/>
                        <a:pt x="674" y="168"/>
                      </a:cubicBezTo>
                      <a:cubicBezTo>
                        <a:pt x="638" y="173"/>
                        <a:pt x="627" y="165"/>
                        <a:pt x="584" y="159"/>
                      </a:cubicBezTo>
                      <a:cubicBezTo>
                        <a:pt x="541" y="153"/>
                        <a:pt x="499" y="161"/>
                        <a:pt x="468" y="155"/>
                      </a:cubicBezTo>
                      <a:cubicBezTo>
                        <a:pt x="436" y="149"/>
                        <a:pt x="385" y="136"/>
                        <a:pt x="351" y="137"/>
                      </a:cubicBezTo>
                      <a:cubicBezTo>
                        <a:pt x="318" y="138"/>
                        <a:pt x="306" y="142"/>
                        <a:pt x="306" y="142"/>
                      </a:cubicBezTo>
                      <a:cubicBezTo>
                        <a:pt x="265" y="112"/>
                        <a:pt x="240" y="91"/>
                        <a:pt x="197" y="60"/>
                      </a:cubicBezTo>
                      <a:cubicBezTo>
                        <a:pt x="197" y="60"/>
                        <a:pt x="158" y="0"/>
                        <a:pt x="91" y="6"/>
                      </a:cubicBezTo>
                      <a:cubicBezTo>
                        <a:pt x="24" y="12"/>
                        <a:pt x="21" y="52"/>
                        <a:pt x="37" y="72"/>
                      </a:cubicBezTo>
                      <a:cubicBezTo>
                        <a:pt x="53" y="92"/>
                        <a:pt x="55" y="99"/>
                        <a:pt x="55" y="99"/>
                      </a:cubicBezTo>
                      <a:cubicBezTo>
                        <a:pt x="55" y="99"/>
                        <a:pt x="0" y="133"/>
                        <a:pt x="32" y="168"/>
                      </a:cubicBezTo>
                      <a:cubicBezTo>
                        <a:pt x="64" y="203"/>
                        <a:pt x="91" y="219"/>
                        <a:pt x="112" y="245"/>
                      </a:cubicBezTo>
                      <a:cubicBezTo>
                        <a:pt x="133" y="271"/>
                        <a:pt x="207" y="323"/>
                        <a:pt x="273" y="371"/>
                      </a:cubicBezTo>
                      <a:cubicBezTo>
                        <a:pt x="339" y="419"/>
                        <a:pt x="391" y="463"/>
                        <a:pt x="443" y="486"/>
                      </a:cubicBezTo>
                      <a:cubicBezTo>
                        <a:pt x="495" y="510"/>
                        <a:pt x="614" y="516"/>
                        <a:pt x="684" y="541"/>
                      </a:cubicBezTo>
                      <a:cubicBezTo>
                        <a:pt x="753" y="567"/>
                        <a:pt x="808" y="603"/>
                        <a:pt x="849" y="629"/>
                      </a:cubicBezTo>
                      <a:cubicBezTo>
                        <a:pt x="889" y="655"/>
                        <a:pt x="1137" y="527"/>
                        <a:pt x="1259" y="455"/>
                      </a:cubicBezTo>
                      <a:cubicBezTo>
                        <a:pt x="1380" y="384"/>
                        <a:pt x="1753" y="249"/>
                        <a:pt x="1893" y="265"/>
                      </a:cubicBezTo>
                      <a:cubicBezTo>
                        <a:pt x="2033" y="282"/>
                        <a:pt x="1990" y="169"/>
                        <a:pt x="2011" y="101"/>
                      </a:cubicBezTo>
                      <a:cubicBezTo>
                        <a:pt x="1979" y="96"/>
                        <a:pt x="1402" y="124"/>
                        <a:pt x="1362" y="142"/>
                      </a:cubicBezTo>
                      <a:cubicBezTo>
                        <a:pt x="1266" y="185"/>
                        <a:pt x="1098" y="278"/>
                        <a:pt x="1065" y="316"/>
                      </a:cubicBezTo>
                      <a:cubicBezTo>
                        <a:pt x="1027" y="359"/>
                        <a:pt x="1118" y="371"/>
                        <a:pt x="1157" y="349"/>
                      </a:cubicBezTo>
                      <a:cubicBezTo>
                        <a:pt x="1223" y="313"/>
                        <a:pt x="1146" y="451"/>
                        <a:pt x="1050" y="510"/>
                      </a:cubicBezTo>
                      <a:cubicBezTo>
                        <a:pt x="955" y="570"/>
                        <a:pt x="899" y="604"/>
                        <a:pt x="865" y="581"/>
                      </a:cubicBezTo>
                      <a:cubicBezTo>
                        <a:pt x="832" y="557"/>
                        <a:pt x="719" y="508"/>
                        <a:pt x="629" y="510"/>
                      </a:cubicBezTo>
                      <a:cubicBezTo>
                        <a:pt x="539" y="512"/>
                        <a:pt x="640" y="486"/>
                        <a:pt x="684" y="476"/>
                      </a:cubicBezTo>
                      <a:cubicBezTo>
                        <a:pt x="728" y="467"/>
                        <a:pt x="796" y="442"/>
                        <a:pt x="811" y="453"/>
                      </a:cubicBezTo>
                      <a:cubicBezTo>
                        <a:pt x="827" y="464"/>
                        <a:pt x="837" y="474"/>
                        <a:pt x="835" y="454"/>
                      </a:cubicBezTo>
                      <a:cubicBezTo>
                        <a:pt x="833" y="434"/>
                        <a:pt x="836" y="427"/>
                        <a:pt x="879" y="417"/>
                      </a:cubicBezTo>
                      <a:cubicBezTo>
                        <a:pt x="922" y="406"/>
                        <a:pt x="909" y="416"/>
                        <a:pt x="934" y="413"/>
                      </a:cubicBezTo>
                      <a:cubicBezTo>
                        <a:pt x="958" y="410"/>
                        <a:pt x="1063" y="401"/>
                        <a:pt x="1114" y="380"/>
                      </a:cubicBezTo>
                      <a:cubicBezTo>
                        <a:pt x="1165" y="359"/>
                        <a:pt x="1161" y="344"/>
                        <a:pt x="1078" y="372"/>
                      </a:cubicBezTo>
                      <a:cubicBezTo>
                        <a:pt x="995" y="400"/>
                        <a:pt x="946" y="382"/>
                        <a:pt x="835" y="411"/>
                      </a:cubicBezTo>
                      <a:cubicBezTo>
                        <a:pt x="724" y="440"/>
                        <a:pt x="595" y="483"/>
                        <a:pt x="515" y="485"/>
                      </a:cubicBezTo>
                      <a:cubicBezTo>
                        <a:pt x="434" y="486"/>
                        <a:pt x="416" y="442"/>
                        <a:pt x="406" y="411"/>
                      </a:cubicBezTo>
                      <a:cubicBezTo>
                        <a:pt x="396" y="380"/>
                        <a:pt x="414" y="346"/>
                        <a:pt x="453" y="311"/>
                      </a:cubicBezTo>
                      <a:cubicBezTo>
                        <a:pt x="493" y="277"/>
                        <a:pt x="548" y="249"/>
                        <a:pt x="597" y="237"/>
                      </a:cubicBezTo>
                      <a:cubicBezTo>
                        <a:pt x="646" y="225"/>
                        <a:pt x="730" y="205"/>
                        <a:pt x="779" y="182"/>
                      </a:cubicBezTo>
                      <a:close/>
                    </a:path>
                  </a:pathLst>
                </a:custGeom>
                <a:solidFill>
                  <a:srgbClr val="BD90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1" name="Freeform 117">
                  <a:extLst>
                    <a:ext uri="{FF2B5EF4-FFF2-40B4-BE49-F238E27FC236}">
                      <a16:creationId xmlns:a16="http://schemas.microsoft.com/office/drawing/2014/main" id="{93096151-001A-4C1C-AC8F-178356D7FB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3826" y="4167164"/>
                  <a:ext cx="2390960" cy="936320"/>
                </a:xfrm>
                <a:custGeom>
                  <a:avLst/>
                  <a:gdLst>
                    <a:gd name="T0" fmla="*/ 1218 w 1259"/>
                    <a:gd name="T1" fmla="*/ 75 h 493"/>
                    <a:gd name="T2" fmla="*/ 1019 w 1259"/>
                    <a:gd name="T3" fmla="*/ 37 h 493"/>
                    <a:gd name="T4" fmla="*/ 742 w 1259"/>
                    <a:gd name="T5" fmla="*/ 193 h 493"/>
                    <a:gd name="T6" fmla="*/ 612 w 1259"/>
                    <a:gd name="T7" fmla="*/ 311 h 493"/>
                    <a:gd name="T8" fmla="*/ 356 w 1259"/>
                    <a:gd name="T9" fmla="*/ 305 h 493"/>
                    <a:gd name="T10" fmla="*/ 237 w 1259"/>
                    <a:gd name="T11" fmla="*/ 355 h 493"/>
                    <a:gd name="T12" fmla="*/ 185 w 1259"/>
                    <a:gd name="T13" fmla="*/ 335 h 493"/>
                    <a:gd name="T14" fmla="*/ 53 w 1259"/>
                    <a:gd name="T15" fmla="*/ 328 h 493"/>
                    <a:gd name="T16" fmla="*/ 14 w 1259"/>
                    <a:gd name="T17" fmla="*/ 429 h 493"/>
                    <a:gd name="T18" fmla="*/ 59 w 1259"/>
                    <a:gd name="T19" fmla="*/ 484 h 493"/>
                    <a:gd name="T20" fmla="*/ 166 w 1259"/>
                    <a:gd name="T21" fmla="*/ 493 h 493"/>
                    <a:gd name="T22" fmla="*/ 283 w 1259"/>
                    <a:gd name="T23" fmla="*/ 464 h 493"/>
                    <a:gd name="T24" fmla="*/ 479 w 1259"/>
                    <a:gd name="T25" fmla="*/ 401 h 493"/>
                    <a:gd name="T26" fmla="*/ 611 w 1259"/>
                    <a:gd name="T27" fmla="*/ 389 h 493"/>
                    <a:gd name="T28" fmla="*/ 726 w 1259"/>
                    <a:gd name="T29" fmla="*/ 361 h 493"/>
                    <a:gd name="T30" fmla="*/ 760 w 1259"/>
                    <a:gd name="T31" fmla="*/ 342 h 493"/>
                    <a:gd name="T32" fmla="*/ 701 w 1259"/>
                    <a:gd name="T33" fmla="*/ 318 h 493"/>
                    <a:gd name="T34" fmla="*/ 984 w 1259"/>
                    <a:gd name="T35" fmla="*/ 159 h 493"/>
                    <a:gd name="T36" fmla="*/ 1186 w 1259"/>
                    <a:gd name="T37" fmla="*/ 126 h 493"/>
                    <a:gd name="T38" fmla="*/ 1218 w 1259"/>
                    <a:gd name="T39" fmla="*/ 75 h 4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259" h="493">
                      <a:moveTo>
                        <a:pt x="1218" y="75"/>
                      </a:moveTo>
                      <a:cubicBezTo>
                        <a:pt x="1152" y="64"/>
                        <a:pt x="1063" y="0"/>
                        <a:pt x="1019" y="37"/>
                      </a:cubicBezTo>
                      <a:cubicBezTo>
                        <a:pt x="974" y="74"/>
                        <a:pt x="793" y="186"/>
                        <a:pt x="742" y="193"/>
                      </a:cubicBezTo>
                      <a:cubicBezTo>
                        <a:pt x="691" y="200"/>
                        <a:pt x="693" y="291"/>
                        <a:pt x="612" y="311"/>
                      </a:cubicBezTo>
                      <a:cubicBezTo>
                        <a:pt x="531" y="330"/>
                        <a:pt x="415" y="321"/>
                        <a:pt x="356" y="305"/>
                      </a:cubicBezTo>
                      <a:cubicBezTo>
                        <a:pt x="297" y="290"/>
                        <a:pt x="260" y="312"/>
                        <a:pt x="237" y="355"/>
                      </a:cubicBezTo>
                      <a:cubicBezTo>
                        <a:pt x="214" y="397"/>
                        <a:pt x="210" y="361"/>
                        <a:pt x="185" y="335"/>
                      </a:cubicBezTo>
                      <a:cubicBezTo>
                        <a:pt x="160" y="308"/>
                        <a:pt x="91" y="309"/>
                        <a:pt x="53" y="328"/>
                      </a:cubicBezTo>
                      <a:cubicBezTo>
                        <a:pt x="14" y="347"/>
                        <a:pt x="0" y="399"/>
                        <a:pt x="14" y="429"/>
                      </a:cubicBezTo>
                      <a:cubicBezTo>
                        <a:pt x="29" y="460"/>
                        <a:pt x="59" y="484"/>
                        <a:pt x="59" y="484"/>
                      </a:cubicBezTo>
                      <a:cubicBezTo>
                        <a:pt x="166" y="493"/>
                        <a:pt x="166" y="493"/>
                        <a:pt x="166" y="493"/>
                      </a:cubicBezTo>
                      <a:cubicBezTo>
                        <a:pt x="283" y="464"/>
                        <a:pt x="283" y="464"/>
                        <a:pt x="283" y="464"/>
                      </a:cubicBezTo>
                      <a:cubicBezTo>
                        <a:pt x="479" y="401"/>
                        <a:pt x="479" y="401"/>
                        <a:pt x="479" y="401"/>
                      </a:cubicBezTo>
                      <a:cubicBezTo>
                        <a:pt x="611" y="389"/>
                        <a:pt x="611" y="389"/>
                        <a:pt x="611" y="389"/>
                      </a:cubicBezTo>
                      <a:cubicBezTo>
                        <a:pt x="726" y="361"/>
                        <a:pt x="726" y="361"/>
                        <a:pt x="726" y="361"/>
                      </a:cubicBezTo>
                      <a:cubicBezTo>
                        <a:pt x="726" y="361"/>
                        <a:pt x="788" y="334"/>
                        <a:pt x="760" y="342"/>
                      </a:cubicBezTo>
                      <a:cubicBezTo>
                        <a:pt x="732" y="350"/>
                        <a:pt x="669" y="351"/>
                        <a:pt x="701" y="318"/>
                      </a:cubicBezTo>
                      <a:cubicBezTo>
                        <a:pt x="732" y="285"/>
                        <a:pt x="942" y="165"/>
                        <a:pt x="984" y="159"/>
                      </a:cubicBezTo>
                      <a:cubicBezTo>
                        <a:pt x="1026" y="152"/>
                        <a:pt x="1120" y="146"/>
                        <a:pt x="1186" y="126"/>
                      </a:cubicBezTo>
                      <a:cubicBezTo>
                        <a:pt x="1252" y="106"/>
                        <a:pt x="1259" y="75"/>
                        <a:pt x="1218" y="75"/>
                      </a:cubicBezTo>
                      <a:close/>
                    </a:path>
                  </a:pathLst>
                </a:custGeom>
                <a:solidFill>
                  <a:srgbClr val="BD90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2" name="Freeform 118">
                  <a:extLst>
                    <a:ext uri="{FF2B5EF4-FFF2-40B4-BE49-F238E27FC236}">
                      <a16:creationId xmlns:a16="http://schemas.microsoft.com/office/drawing/2014/main" id="{5F0268C0-6F6E-4549-BBA9-455F4F18D2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53186" y="4776683"/>
                  <a:ext cx="395200" cy="305520"/>
                </a:xfrm>
                <a:custGeom>
                  <a:avLst/>
                  <a:gdLst>
                    <a:gd name="T0" fmla="*/ 194 w 208"/>
                    <a:gd name="T1" fmla="*/ 45 h 161"/>
                    <a:gd name="T2" fmla="*/ 145 w 208"/>
                    <a:gd name="T3" fmla="*/ 133 h 161"/>
                    <a:gd name="T4" fmla="*/ 23 w 208"/>
                    <a:gd name="T5" fmla="*/ 110 h 161"/>
                    <a:gd name="T6" fmla="*/ 111 w 208"/>
                    <a:gd name="T7" fmla="*/ 4 h 161"/>
                    <a:gd name="T8" fmla="*/ 194 w 208"/>
                    <a:gd name="T9" fmla="*/ 45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8" h="161">
                      <a:moveTo>
                        <a:pt x="194" y="45"/>
                      </a:moveTo>
                      <a:cubicBezTo>
                        <a:pt x="205" y="78"/>
                        <a:pt x="208" y="119"/>
                        <a:pt x="145" y="133"/>
                      </a:cubicBezTo>
                      <a:cubicBezTo>
                        <a:pt x="83" y="148"/>
                        <a:pt x="44" y="161"/>
                        <a:pt x="23" y="110"/>
                      </a:cubicBezTo>
                      <a:cubicBezTo>
                        <a:pt x="0" y="55"/>
                        <a:pt x="42" y="7"/>
                        <a:pt x="111" y="4"/>
                      </a:cubicBezTo>
                      <a:cubicBezTo>
                        <a:pt x="181" y="0"/>
                        <a:pt x="186" y="22"/>
                        <a:pt x="194" y="45"/>
                      </a:cubicBezTo>
                      <a:close/>
                    </a:path>
                  </a:pathLst>
                </a:custGeom>
                <a:solidFill>
                  <a:srgbClr val="EBC2A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3" name="Freeform 119">
                  <a:extLst>
                    <a:ext uri="{FF2B5EF4-FFF2-40B4-BE49-F238E27FC236}">
                      <a16:creationId xmlns:a16="http://schemas.microsoft.com/office/drawing/2014/main" id="{4FE3696E-FDBF-4C80-9FBE-4132BD32E2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3906" y="4465084"/>
                  <a:ext cx="720480" cy="167200"/>
                </a:xfrm>
                <a:custGeom>
                  <a:avLst/>
                  <a:gdLst>
                    <a:gd name="T0" fmla="*/ 343 w 379"/>
                    <a:gd name="T1" fmla="*/ 34 h 88"/>
                    <a:gd name="T2" fmla="*/ 226 w 379"/>
                    <a:gd name="T3" fmla="*/ 72 h 88"/>
                    <a:gd name="T4" fmla="*/ 138 w 379"/>
                    <a:gd name="T5" fmla="*/ 76 h 88"/>
                    <a:gd name="T6" fmla="*/ 23 w 379"/>
                    <a:gd name="T7" fmla="*/ 12 h 88"/>
                    <a:gd name="T8" fmla="*/ 86 w 379"/>
                    <a:gd name="T9" fmla="*/ 7 h 88"/>
                    <a:gd name="T10" fmla="*/ 108 w 379"/>
                    <a:gd name="T11" fmla="*/ 33 h 88"/>
                    <a:gd name="T12" fmla="*/ 217 w 379"/>
                    <a:gd name="T13" fmla="*/ 18 h 88"/>
                    <a:gd name="T14" fmla="*/ 320 w 379"/>
                    <a:gd name="T15" fmla="*/ 23 h 88"/>
                    <a:gd name="T16" fmla="*/ 343 w 379"/>
                    <a:gd name="T17" fmla="*/ 34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79" h="88">
                      <a:moveTo>
                        <a:pt x="343" y="34"/>
                      </a:moveTo>
                      <a:cubicBezTo>
                        <a:pt x="306" y="43"/>
                        <a:pt x="265" y="60"/>
                        <a:pt x="226" y="72"/>
                      </a:cubicBezTo>
                      <a:cubicBezTo>
                        <a:pt x="186" y="84"/>
                        <a:pt x="161" y="88"/>
                        <a:pt x="138" y="76"/>
                      </a:cubicBezTo>
                      <a:cubicBezTo>
                        <a:pt x="114" y="64"/>
                        <a:pt x="47" y="24"/>
                        <a:pt x="23" y="12"/>
                      </a:cubicBezTo>
                      <a:cubicBezTo>
                        <a:pt x="0" y="0"/>
                        <a:pt x="72" y="2"/>
                        <a:pt x="86" y="7"/>
                      </a:cubicBezTo>
                      <a:cubicBezTo>
                        <a:pt x="101" y="12"/>
                        <a:pt x="91" y="48"/>
                        <a:pt x="108" y="33"/>
                      </a:cubicBezTo>
                      <a:cubicBezTo>
                        <a:pt x="126" y="19"/>
                        <a:pt x="181" y="19"/>
                        <a:pt x="217" y="18"/>
                      </a:cubicBezTo>
                      <a:cubicBezTo>
                        <a:pt x="253" y="18"/>
                        <a:pt x="300" y="26"/>
                        <a:pt x="320" y="23"/>
                      </a:cubicBezTo>
                      <a:cubicBezTo>
                        <a:pt x="339" y="21"/>
                        <a:pt x="379" y="33"/>
                        <a:pt x="343" y="34"/>
                      </a:cubicBezTo>
                      <a:close/>
                    </a:path>
                  </a:pathLst>
                </a:custGeom>
                <a:solidFill>
                  <a:srgbClr val="DCAC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4" name="Freeform 120">
                  <a:extLst>
                    <a:ext uri="{FF2B5EF4-FFF2-40B4-BE49-F238E27FC236}">
                      <a16:creationId xmlns:a16="http://schemas.microsoft.com/office/drawing/2014/main" id="{2A7DD50E-B4A0-420F-BA25-0D37B97B88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9826" y="4335883"/>
                  <a:ext cx="793440" cy="658160"/>
                </a:xfrm>
                <a:custGeom>
                  <a:avLst/>
                  <a:gdLst>
                    <a:gd name="T0" fmla="*/ 418 w 418"/>
                    <a:gd name="T1" fmla="*/ 200 h 347"/>
                    <a:gd name="T2" fmla="*/ 379 w 418"/>
                    <a:gd name="T3" fmla="*/ 221 h 347"/>
                    <a:gd name="T4" fmla="*/ 373 w 418"/>
                    <a:gd name="T5" fmla="*/ 178 h 347"/>
                    <a:gd name="T6" fmla="*/ 339 w 418"/>
                    <a:gd name="T7" fmla="*/ 170 h 347"/>
                    <a:gd name="T8" fmla="*/ 298 w 418"/>
                    <a:gd name="T9" fmla="*/ 126 h 347"/>
                    <a:gd name="T10" fmla="*/ 227 w 418"/>
                    <a:gd name="T11" fmla="*/ 123 h 347"/>
                    <a:gd name="T12" fmla="*/ 176 w 418"/>
                    <a:gd name="T13" fmla="*/ 48 h 347"/>
                    <a:gd name="T14" fmla="*/ 21 w 418"/>
                    <a:gd name="T15" fmla="*/ 15 h 347"/>
                    <a:gd name="T16" fmla="*/ 56 w 418"/>
                    <a:gd name="T17" fmla="*/ 100 h 347"/>
                    <a:gd name="T18" fmla="*/ 173 w 418"/>
                    <a:gd name="T19" fmla="*/ 209 h 347"/>
                    <a:gd name="T20" fmla="*/ 320 w 418"/>
                    <a:gd name="T21" fmla="*/ 324 h 347"/>
                    <a:gd name="T22" fmla="*/ 354 w 418"/>
                    <a:gd name="T23" fmla="*/ 306 h 347"/>
                    <a:gd name="T24" fmla="*/ 418 w 418"/>
                    <a:gd name="T25" fmla="*/ 200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18" h="347">
                      <a:moveTo>
                        <a:pt x="418" y="200"/>
                      </a:moveTo>
                      <a:cubicBezTo>
                        <a:pt x="406" y="200"/>
                        <a:pt x="395" y="202"/>
                        <a:pt x="379" y="221"/>
                      </a:cubicBezTo>
                      <a:cubicBezTo>
                        <a:pt x="363" y="239"/>
                        <a:pt x="392" y="192"/>
                        <a:pt x="373" y="178"/>
                      </a:cubicBezTo>
                      <a:cubicBezTo>
                        <a:pt x="354" y="165"/>
                        <a:pt x="353" y="164"/>
                        <a:pt x="339" y="170"/>
                      </a:cubicBezTo>
                      <a:cubicBezTo>
                        <a:pt x="325" y="176"/>
                        <a:pt x="324" y="142"/>
                        <a:pt x="298" y="126"/>
                      </a:cubicBezTo>
                      <a:cubicBezTo>
                        <a:pt x="273" y="111"/>
                        <a:pt x="261" y="113"/>
                        <a:pt x="227" y="123"/>
                      </a:cubicBezTo>
                      <a:cubicBezTo>
                        <a:pt x="193" y="133"/>
                        <a:pt x="275" y="101"/>
                        <a:pt x="176" y="48"/>
                      </a:cubicBezTo>
                      <a:cubicBezTo>
                        <a:pt x="115" y="15"/>
                        <a:pt x="43" y="0"/>
                        <a:pt x="21" y="15"/>
                      </a:cubicBezTo>
                      <a:cubicBezTo>
                        <a:pt x="0" y="30"/>
                        <a:pt x="28" y="81"/>
                        <a:pt x="56" y="100"/>
                      </a:cubicBezTo>
                      <a:cubicBezTo>
                        <a:pt x="83" y="119"/>
                        <a:pt x="151" y="193"/>
                        <a:pt x="173" y="209"/>
                      </a:cubicBezTo>
                      <a:cubicBezTo>
                        <a:pt x="194" y="225"/>
                        <a:pt x="295" y="301"/>
                        <a:pt x="320" y="324"/>
                      </a:cubicBezTo>
                      <a:cubicBezTo>
                        <a:pt x="346" y="347"/>
                        <a:pt x="360" y="341"/>
                        <a:pt x="354" y="306"/>
                      </a:cubicBezTo>
                      <a:cubicBezTo>
                        <a:pt x="348" y="270"/>
                        <a:pt x="376" y="244"/>
                        <a:pt x="418" y="200"/>
                      </a:cubicBezTo>
                      <a:close/>
                    </a:path>
                  </a:pathLst>
                </a:custGeom>
                <a:solidFill>
                  <a:srgbClr val="DCAC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Freeform 121">
                  <a:extLst>
                    <a:ext uri="{FF2B5EF4-FFF2-40B4-BE49-F238E27FC236}">
                      <a16:creationId xmlns:a16="http://schemas.microsoft.com/office/drawing/2014/main" id="{C042B7F0-9770-44C9-8332-46651C77B3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87426" y="4161084"/>
                  <a:ext cx="414960" cy="281200"/>
                </a:xfrm>
                <a:custGeom>
                  <a:avLst/>
                  <a:gdLst>
                    <a:gd name="T0" fmla="*/ 30 w 219"/>
                    <a:gd name="T1" fmla="*/ 24 h 148"/>
                    <a:gd name="T2" fmla="*/ 20 w 219"/>
                    <a:gd name="T3" fmla="*/ 85 h 148"/>
                    <a:gd name="T4" fmla="*/ 209 w 219"/>
                    <a:gd name="T5" fmla="*/ 148 h 148"/>
                    <a:gd name="T6" fmla="*/ 133 w 219"/>
                    <a:gd name="T7" fmla="*/ 56 h 148"/>
                    <a:gd name="T8" fmla="*/ 30 w 219"/>
                    <a:gd name="T9" fmla="*/ 24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9" h="148">
                      <a:moveTo>
                        <a:pt x="30" y="24"/>
                      </a:moveTo>
                      <a:cubicBezTo>
                        <a:pt x="0" y="42"/>
                        <a:pt x="6" y="63"/>
                        <a:pt x="20" y="85"/>
                      </a:cubicBezTo>
                      <a:cubicBezTo>
                        <a:pt x="53" y="76"/>
                        <a:pt x="186" y="118"/>
                        <a:pt x="209" y="148"/>
                      </a:cubicBezTo>
                      <a:cubicBezTo>
                        <a:pt x="219" y="113"/>
                        <a:pt x="177" y="100"/>
                        <a:pt x="133" y="56"/>
                      </a:cubicBezTo>
                      <a:cubicBezTo>
                        <a:pt x="112" y="35"/>
                        <a:pt x="71" y="0"/>
                        <a:pt x="30" y="24"/>
                      </a:cubicBezTo>
                      <a:close/>
                    </a:path>
                  </a:pathLst>
                </a:custGeom>
                <a:solidFill>
                  <a:srgbClr val="DCAC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6" name="Freeform 122">
                  <a:extLst>
                    <a:ext uri="{FF2B5EF4-FFF2-40B4-BE49-F238E27FC236}">
                      <a16:creationId xmlns:a16="http://schemas.microsoft.com/office/drawing/2014/main" id="{5CD695AB-08D4-4178-A907-2B26234B08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47986" y="4440764"/>
                  <a:ext cx="335920" cy="231040"/>
                </a:xfrm>
                <a:custGeom>
                  <a:avLst/>
                  <a:gdLst>
                    <a:gd name="T0" fmla="*/ 18 w 177"/>
                    <a:gd name="T1" fmla="*/ 36 h 122"/>
                    <a:gd name="T2" fmla="*/ 145 w 177"/>
                    <a:gd name="T3" fmla="*/ 108 h 122"/>
                    <a:gd name="T4" fmla="*/ 162 w 177"/>
                    <a:gd name="T5" fmla="*/ 90 h 122"/>
                    <a:gd name="T6" fmla="*/ 18 w 177"/>
                    <a:gd name="T7" fmla="*/ 36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7" h="122">
                      <a:moveTo>
                        <a:pt x="18" y="36"/>
                      </a:moveTo>
                      <a:cubicBezTo>
                        <a:pt x="39" y="44"/>
                        <a:pt x="120" y="93"/>
                        <a:pt x="145" y="108"/>
                      </a:cubicBezTo>
                      <a:cubicBezTo>
                        <a:pt x="171" y="122"/>
                        <a:pt x="177" y="106"/>
                        <a:pt x="162" y="90"/>
                      </a:cubicBezTo>
                      <a:cubicBezTo>
                        <a:pt x="146" y="73"/>
                        <a:pt x="0" y="0"/>
                        <a:pt x="18" y="36"/>
                      </a:cubicBezTo>
                      <a:close/>
                    </a:path>
                  </a:pathLst>
                </a:custGeom>
                <a:solidFill>
                  <a:srgbClr val="DCAC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7" name="Freeform 123">
                  <a:extLst>
                    <a:ext uri="{FF2B5EF4-FFF2-40B4-BE49-F238E27FC236}">
                      <a16:creationId xmlns:a16="http://schemas.microsoft.com/office/drawing/2014/main" id="{01B790C7-003A-4A5A-8406-534C6F160C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656306" y="4756924"/>
                  <a:ext cx="235600" cy="229520"/>
                </a:xfrm>
                <a:custGeom>
                  <a:avLst/>
                  <a:gdLst>
                    <a:gd name="T0" fmla="*/ 109 w 124"/>
                    <a:gd name="T1" fmla="*/ 105 h 121"/>
                    <a:gd name="T2" fmla="*/ 89 w 124"/>
                    <a:gd name="T3" fmla="*/ 15 h 121"/>
                    <a:gd name="T4" fmla="*/ 109 w 124"/>
                    <a:gd name="T5" fmla="*/ 105 h 121"/>
                    <a:gd name="T6" fmla="*/ 46 w 124"/>
                    <a:gd name="T7" fmla="*/ 120 h 121"/>
                    <a:gd name="T8" fmla="*/ 46 w 124"/>
                    <a:gd name="T9" fmla="*/ 118 h 121"/>
                    <a:gd name="T10" fmla="*/ 48 w 124"/>
                    <a:gd name="T11" fmla="*/ 121 h 121"/>
                    <a:gd name="T12" fmla="*/ 46 w 124"/>
                    <a:gd name="T13" fmla="*/ 120 h 121"/>
                    <a:gd name="T14" fmla="*/ 46 w 124"/>
                    <a:gd name="T15" fmla="*/ 40 h 121"/>
                    <a:gd name="T16" fmla="*/ 46 w 124"/>
                    <a:gd name="T17" fmla="*/ 5 h 121"/>
                    <a:gd name="T18" fmla="*/ 49 w 124"/>
                    <a:gd name="T19" fmla="*/ 0 h 121"/>
                    <a:gd name="T20" fmla="*/ 76 w 124"/>
                    <a:gd name="T21" fmla="*/ 103 h 121"/>
                    <a:gd name="T22" fmla="*/ 46 w 124"/>
                    <a:gd name="T23" fmla="*/ 40 h 121"/>
                    <a:gd name="T24" fmla="*/ 46 w 124"/>
                    <a:gd name="T25" fmla="*/ 5 h 121"/>
                    <a:gd name="T26" fmla="*/ 46 w 124"/>
                    <a:gd name="T27" fmla="*/ 40 h 121"/>
                    <a:gd name="T28" fmla="*/ 46 w 124"/>
                    <a:gd name="T29" fmla="*/ 5 h 121"/>
                    <a:gd name="T30" fmla="*/ 46 w 124"/>
                    <a:gd name="T31" fmla="*/ 118 h 121"/>
                    <a:gd name="T32" fmla="*/ 16 w 124"/>
                    <a:gd name="T33" fmla="*/ 8 h 121"/>
                    <a:gd name="T34" fmla="*/ 46 w 124"/>
                    <a:gd name="T35" fmla="*/ 120 h 121"/>
                    <a:gd name="T36" fmla="*/ 46 w 124"/>
                    <a:gd name="T37" fmla="*/ 118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24" h="121">
                      <a:moveTo>
                        <a:pt x="109" y="105"/>
                      </a:moveTo>
                      <a:cubicBezTo>
                        <a:pt x="112" y="80"/>
                        <a:pt x="107" y="44"/>
                        <a:pt x="89" y="15"/>
                      </a:cubicBezTo>
                      <a:cubicBezTo>
                        <a:pt x="123" y="43"/>
                        <a:pt x="124" y="79"/>
                        <a:pt x="109" y="105"/>
                      </a:cubicBezTo>
                      <a:close/>
                      <a:moveTo>
                        <a:pt x="46" y="120"/>
                      </a:moveTo>
                      <a:cubicBezTo>
                        <a:pt x="46" y="118"/>
                        <a:pt x="46" y="118"/>
                        <a:pt x="46" y="118"/>
                      </a:cubicBezTo>
                      <a:cubicBezTo>
                        <a:pt x="47" y="119"/>
                        <a:pt x="47" y="120"/>
                        <a:pt x="48" y="121"/>
                      </a:cubicBezTo>
                      <a:cubicBezTo>
                        <a:pt x="47" y="121"/>
                        <a:pt x="47" y="121"/>
                        <a:pt x="46" y="120"/>
                      </a:cubicBezTo>
                      <a:close/>
                      <a:moveTo>
                        <a:pt x="46" y="40"/>
                      </a:moveTo>
                      <a:cubicBezTo>
                        <a:pt x="46" y="5"/>
                        <a:pt x="46" y="5"/>
                        <a:pt x="46" y="5"/>
                      </a:cubicBezTo>
                      <a:cubicBezTo>
                        <a:pt x="47" y="3"/>
                        <a:pt x="48" y="1"/>
                        <a:pt x="49" y="0"/>
                      </a:cubicBezTo>
                      <a:cubicBezTo>
                        <a:pt x="49" y="19"/>
                        <a:pt x="68" y="89"/>
                        <a:pt x="76" y="103"/>
                      </a:cubicBezTo>
                      <a:cubicBezTo>
                        <a:pt x="63" y="95"/>
                        <a:pt x="51" y="66"/>
                        <a:pt x="46" y="40"/>
                      </a:cubicBezTo>
                      <a:close/>
                      <a:moveTo>
                        <a:pt x="46" y="5"/>
                      </a:moveTo>
                      <a:cubicBezTo>
                        <a:pt x="46" y="40"/>
                        <a:pt x="46" y="40"/>
                        <a:pt x="46" y="40"/>
                      </a:cubicBezTo>
                      <a:cubicBezTo>
                        <a:pt x="43" y="27"/>
                        <a:pt x="43" y="13"/>
                        <a:pt x="46" y="5"/>
                      </a:cubicBezTo>
                      <a:close/>
                      <a:moveTo>
                        <a:pt x="46" y="118"/>
                      </a:moveTo>
                      <a:cubicBezTo>
                        <a:pt x="30" y="92"/>
                        <a:pt x="16" y="38"/>
                        <a:pt x="16" y="8"/>
                      </a:cubicBezTo>
                      <a:cubicBezTo>
                        <a:pt x="0" y="43"/>
                        <a:pt x="11" y="99"/>
                        <a:pt x="46" y="120"/>
                      </a:cubicBezTo>
                      <a:lnTo>
                        <a:pt x="46" y="118"/>
                      </a:lnTo>
                      <a:close/>
                    </a:path>
                  </a:pathLst>
                </a:custGeom>
                <a:solidFill>
                  <a:srgbClr val="7D60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8" name="Freeform 124">
                  <a:extLst>
                    <a:ext uri="{FF2B5EF4-FFF2-40B4-BE49-F238E27FC236}">
                      <a16:creationId xmlns:a16="http://schemas.microsoft.com/office/drawing/2014/main" id="{29FF028C-0425-41A5-BBA9-7FAD3BCA71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13986" y="4802524"/>
                  <a:ext cx="1410560" cy="446880"/>
                </a:xfrm>
                <a:custGeom>
                  <a:avLst/>
                  <a:gdLst>
                    <a:gd name="T0" fmla="*/ 0 w 743"/>
                    <a:gd name="T1" fmla="*/ 115 h 235"/>
                    <a:gd name="T2" fmla="*/ 289 w 743"/>
                    <a:gd name="T3" fmla="*/ 105 h 235"/>
                    <a:gd name="T4" fmla="*/ 708 w 743"/>
                    <a:gd name="T5" fmla="*/ 22 h 235"/>
                    <a:gd name="T6" fmla="*/ 508 w 743"/>
                    <a:gd name="T7" fmla="*/ 65 h 235"/>
                    <a:gd name="T8" fmla="*/ 0 w 743"/>
                    <a:gd name="T9" fmla="*/ 115 h 2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43" h="235">
                      <a:moveTo>
                        <a:pt x="0" y="115"/>
                      </a:moveTo>
                      <a:cubicBezTo>
                        <a:pt x="31" y="147"/>
                        <a:pt x="116" y="167"/>
                        <a:pt x="289" y="105"/>
                      </a:cubicBezTo>
                      <a:cubicBezTo>
                        <a:pt x="462" y="43"/>
                        <a:pt x="673" y="44"/>
                        <a:pt x="708" y="22"/>
                      </a:cubicBezTo>
                      <a:cubicBezTo>
                        <a:pt x="743" y="0"/>
                        <a:pt x="696" y="54"/>
                        <a:pt x="508" y="65"/>
                      </a:cubicBezTo>
                      <a:cubicBezTo>
                        <a:pt x="320" y="76"/>
                        <a:pt x="123" y="235"/>
                        <a:pt x="0" y="115"/>
                      </a:cubicBezTo>
                      <a:close/>
                    </a:path>
                  </a:pathLst>
                </a:custGeom>
                <a:solidFill>
                  <a:srgbClr val="7D60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9" name="Freeform 125">
                  <a:extLst>
                    <a:ext uri="{FF2B5EF4-FFF2-40B4-BE49-F238E27FC236}">
                      <a16:creationId xmlns:a16="http://schemas.microsoft.com/office/drawing/2014/main" id="{DAABB05B-B6EA-498A-A28D-B97071D54A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33426" y="4497003"/>
                  <a:ext cx="646000" cy="220400"/>
                </a:xfrm>
                <a:custGeom>
                  <a:avLst/>
                  <a:gdLst>
                    <a:gd name="T0" fmla="*/ 340 w 340"/>
                    <a:gd name="T1" fmla="*/ 26 h 116"/>
                    <a:gd name="T2" fmla="*/ 188 w 340"/>
                    <a:gd name="T3" fmla="*/ 67 h 116"/>
                    <a:gd name="T4" fmla="*/ 111 w 340"/>
                    <a:gd name="T5" fmla="*/ 103 h 116"/>
                    <a:gd name="T6" fmla="*/ 112 w 340"/>
                    <a:gd name="T7" fmla="*/ 75 h 116"/>
                    <a:gd name="T8" fmla="*/ 32 w 340"/>
                    <a:gd name="T9" fmla="*/ 19 h 116"/>
                    <a:gd name="T10" fmla="*/ 128 w 340"/>
                    <a:gd name="T11" fmla="*/ 70 h 116"/>
                    <a:gd name="T12" fmla="*/ 340 w 340"/>
                    <a:gd name="T13" fmla="*/ 26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0" h="116">
                      <a:moveTo>
                        <a:pt x="340" y="26"/>
                      </a:moveTo>
                      <a:cubicBezTo>
                        <a:pt x="286" y="47"/>
                        <a:pt x="219" y="57"/>
                        <a:pt x="188" y="67"/>
                      </a:cubicBezTo>
                      <a:cubicBezTo>
                        <a:pt x="156" y="76"/>
                        <a:pt x="132" y="91"/>
                        <a:pt x="111" y="103"/>
                      </a:cubicBezTo>
                      <a:cubicBezTo>
                        <a:pt x="90" y="116"/>
                        <a:pt x="139" y="96"/>
                        <a:pt x="112" y="75"/>
                      </a:cubicBezTo>
                      <a:cubicBezTo>
                        <a:pt x="85" y="55"/>
                        <a:pt x="64" y="38"/>
                        <a:pt x="32" y="19"/>
                      </a:cubicBezTo>
                      <a:cubicBezTo>
                        <a:pt x="0" y="0"/>
                        <a:pt x="105" y="60"/>
                        <a:pt x="128" y="70"/>
                      </a:cubicBezTo>
                      <a:cubicBezTo>
                        <a:pt x="151" y="80"/>
                        <a:pt x="270" y="38"/>
                        <a:pt x="340" y="26"/>
                      </a:cubicBezTo>
                      <a:close/>
                    </a:path>
                  </a:pathLst>
                </a:custGeom>
                <a:solidFill>
                  <a:srgbClr val="7D60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0" name="Freeform 126">
                  <a:extLst>
                    <a:ext uri="{FF2B5EF4-FFF2-40B4-BE49-F238E27FC236}">
                      <a16:creationId xmlns:a16="http://schemas.microsoft.com/office/drawing/2014/main" id="{C3122125-355F-4F3D-8BAF-EE41D027F2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89346" y="3831244"/>
                  <a:ext cx="933280" cy="890720"/>
                </a:xfrm>
                <a:custGeom>
                  <a:avLst/>
                  <a:gdLst>
                    <a:gd name="T0" fmla="*/ 212 w 492"/>
                    <a:gd name="T1" fmla="*/ 18 h 469"/>
                    <a:gd name="T2" fmla="*/ 114 w 492"/>
                    <a:gd name="T3" fmla="*/ 205 h 469"/>
                    <a:gd name="T4" fmla="*/ 125 w 492"/>
                    <a:gd name="T5" fmla="*/ 323 h 469"/>
                    <a:gd name="T6" fmla="*/ 276 w 492"/>
                    <a:gd name="T7" fmla="*/ 469 h 469"/>
                    <a:gd name="T8" fmla="*/ 315 w 492"/>
                    <a:gd name="T9" fmla="*/ 6 h 469"/>
                    <a:gd name="T10" fmla="*/ 212 w 492"/>
                    <a:gd name="T11" fmla="*/ 18 h 4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92" h="469">
                      <a:moveTo>
                        <a:pt x="212" y="18"/>
                      </a:moveTo>
                      <a:cubicBezTo>
                        <a:pt x="205" y="158"/>
                        <a:pt x="196" y="211"/>
                        <a:pt x="114" y="205"/>
                      </a:cubicBezTo>
                      <a:cubicBezTo>
                        <a:pt x="31" y="200"/>
                        <a:pt x="0" y="295"/>
                        <a:pt x="125" y="323"/>
                      </a:cubicBezTo>
                      <a:cubicBezTo>
                        <a:pt x="220" y="345"/>
                        <a:pt x="224" y="420"/>
                        <a:pt x="276" y="469"/>
                      </a:cubicBezTo>
                      <a:cubicBezTo>
                        <a:pt x="276" y="469"/>
                        <a:pt x="492" y="61"/>
                        <a:pt x="315" y="6"/>
                      </a:cubicBezTo>
                      <a:cubicBezTo>
                        <a:pt x="298" y="0"/>
                        <a:pt x="236" y="14"/>
                        <a:pt x="212" y="18"/>
                      </a:cubicBezTo>
                      <a:close/>
                    </a:path>
                  </a:pathLst>
                </a:custGeom>
                <a:solidFill>
                  <a:srgbClr val="BD90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1" name="Freeform 127">
                  <a:extLst>
                    <a:ext uri="{FF2B5EF4-FFF2-40B4-BE49-F238E27FC236}">
                      <a16:creationId xmlns:a16="http://schemas.microsoft.com/office/drawing/2014/main" id="{0805D9FA-1DF4-4C15-B196-CD5D8D2A5F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08865" y="3806924"/>
                  <a:ext cx="430160" cy="1197760"/>
                </a:xfrm>
                <a:custGeom>
                  <a:avLst/>
                  <a:gdLst>
                    <a:gd name="T0" fmla="*/ 79 w 227"/>
                    <a:gd name="T1" fmla="*/ 12 h 631"/>
                    <a:gd name="T2" fmla="*/ 15 w 227"/>
                    <a:gd name="T3" fmla="*/ 22 h 631"/>
                    <a:gd name="T4" fmla="*/ 86 w 227"/>
                    <a:gd name="T5" fmla="*/ 624 h 631"/>
                    <a:gd name="T6" fmla="*/ 181 w 227"/>
                    <a:gd name="T7" fmla="*/ 572 h 631"/>
                    <a:gd name="T8" fmla="*/ 79 w 227"/>
                    <a:gd name="T9" fmla="*/ 12 h 6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7" h="631">
                      <a:moveTo>
                        <a:pt x="79" y="12"/>
                      </a:moveTo>
                      <a:cubicBezTo>
                        <a:pt x="62" y="0"/>
                        <a:pt x="15" y="22"/>
                        <a:pt x="15" y="22"/>
                      </a:cubicBezTo>
                      <a:cubicBezTo>
                        <a:pt x="0" y="99"/>
                        <a:pt x="41" y="473"/>
                        <a:pt x="86" y="624"/>
                      </a:cubicBezTo>
                      <a:cubicBezTo>
                        <a:pt x="86" y="624"/>
                        <a:pt x="136" y="631"/>
                        <a:pt x="181" y="572"/>
                      </a:cubicBezTo>
                      <a:cubicBezTo>
                        <a:pt x="227" y="512"/>
                        <a:pt x="211" y="59"/>
                        <a:pt x="79" y="12"/>
                      </a:cubicBezTo>
                      <a:close/>
                    </a:path>
                  </a:pathLst>
                </a:custGeom>
                <a:solidFill>
                  <a:srgbClr val="DBF4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2" name="Freeform 128">
                  <a:extLst>
                    <a:ext uri="{FF2B5EF4-FFF2-40B4-BE49-F238E27FC236}">
                      <a16:creationId xmlns:a16="http://schemas.microsoft.com/office/drawing/2014/main" id="{B6A7583C-9ADC-467B-92C1-3BDA7E5828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80305" y="3670124"/>
                  <a:ext cx="1226640" cy="1328479"/>
                </a:xfrm>
                <a:custGeom>
                  <a:avLst/>
                  <a:gdLst>
                    <a:gd name="T0" fmla="*/ 416 w 646"/>
                    <a:gd name="T1" fmla="*/ 27 h 700"/>
                    <a:gd name="T2" fmla="*/ 363 w 646"/>
                    <a:gd name="T3" fmla="*/ 27 h 700"/>
                    <a:gd name="T4" fmla="*/ 34 w 646"/>
                    <a:gd name="T5" fmla="*/ 64 h 700"/>
                    <a:gd name="T6" fmla="*/ 13 w 646"/>
                    <a:gd name="T7" fmla="*/ 231 h 700"/>
                    <a:gd name="T8" fmla="*/ 72 w 646"/>
                    <a:gd name="T9" fmla="*/ 700 h 700"/>
                    <a:gd name="T10" fmla="*/ 410 w 646"/>
                    <a:gd name="T11" fmla="*/ 692 h 700"/>
                    <a:gd name="T12" fmla="*/ 646 w 646"/>
                    <a:gd name="T13" fmla="*/ 696 h 700"/>
                    <a:gd name="T14" fmla="*/ 646 w 646"/>
                    <a:gd name="T15" fmla="*/ 0 h 700"/>
                    <a:gd name="T16" fmla="*/ 416 w 646"/>
                    <a:gd name="T17" fmla="*/ 27 h 7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46" h="700">
                      <a:moveTo>
                        <a:pt x="416" y="27"/>
                      </a:moveTo>
                      <a:cubicBezTo>
                        <a:pt x="397" y="27"/>
                        <a:pt x="379" y="27"/>
                        <a:pt x="363" y="27"/>
                      </a:cubicBezTo>
                      <a:cubicBezTo>
                        <a:pt x="229" y="23"/>
                        <a:pt x="69" y="60"/>
                        <a:pt x="34" y="64"/>
                      </a:cubicBezTo>
                      <a:cubicBezTo>
                        <a:pt x="0" y="67"/>
                        <a:pt x="7" y="126"/>
                        <a:pt x="13" y="231"/>
                      </a:cubicBezTo>
                      <a:cubicBezTo>
                        <a:pt x="18" y="337"/>
                        <a:pt x="62" y="668"/>
                        <a:pt x="72" y="700"/>
                      </a:cubicBezTo>
                      <a:cubicBezTo>
                        <a:pt x="190" y="694"/>
                        <a:pt x="303" y="692"/>
                        <a:pt x="410" y="692"/>
                      </a:cubicBezTo>
                      <a:cubicBezTo>
                        <a:pt x="646" y="696"/>
                        <a:pt x="646" y="696"/>
                        <a:pt x="646" y="696"/>
                      </a:cubicBezTo>
                      <a:cubicBezTo>
                        <a:pt x="646" y="0"/>
                        <a:pt x="646" y="0"/>
                        <a:pt x="646" y="0"/>
                      </a:cubicBezTo>
                      <a:lnTo>
                        <a:pt x="416" y="27"/>
                      </a:ln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Freeform 129">
                  <a:extLst>
                    <a:ext uri="{FF2B5EF4-FFF2-40B4-BE49-F238E27FC236}">
                      <a16:creationId xmlns:a16="http://schemas.microsoft.com/office/drawing/2014/main" id="{2542FBD3-C86F-4FAC-9F82-09E169211F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12225" y="3702044"/>
                  <a:ext cx="1194720" cy="1257040"/>
                </a:xfrm>
                <a:custGeom>
                  <a:avLst/>
                  <a:gdLst>
                    <a:gd name="T0" fmla="*/ 629 w 629"/>
                    <a:gd name="T1" fmla="*/ 0 h 662"/>
                    <a:gd name="T2" fmla="*/ 345 w 629"/>
                    <a:gd name="T3" fmla="*/ 24 h 662"/>
                    <a:gd name="T4" fmla="*/ 33 w 629"/>
                    <a:gd name="T5" fmla="*/ 59 h 662"/>
                    <a:gd name="T6" fmla="*/ 12 w 629"/>
                    <a:gd name="T7" fmla="*/ 218 h 662"/>
                    <a:gd name="T8" fmla="*/ 69 w 629"/>
                    <a:gd name="T9" fmla="*/ 662 h 662"/>
                    <a:gd name="T10" fmla="*/ 420 w 629"/>
                    <a:gd name="T11" fmla="*/ 644 h 662"/>
                    <a:gd name="T12" fmla="*/ 629 w 629"/>
                    <a:gd name="T13" fmla="*/ 652 h 662"/>
                    <a:gd name="T14" fmla="*/ 629 w 629"/>
                    <a:gd name="T15" fmla="*/ 0 h 6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29" h="662">
                      <a:moveTo>
                        <a:pt x="629" y="0"/>
                      </a:moveTo>
                      <a:cubicBezTo>
                        <a:pt x="603" y="1"/>
                        <a:pt x="419" y="26"/>
                        <a:pt x="345" y="24"/>
                      </a:cubicBezTo>
                      <a:cubicBezTo>
                        <a:pt x="271" y="22"/>
                        <a:pt x="66" y="56"/>
                        <a:pt x="33" y="59"/>
                      </a:cubicBezTo>
                      <a:cubicBezTo>
                        <a:pt x="0" y="62"/>
                        <a:pt x="7" y="118"/>
                        <a:pt x="12" y="218"/>
                      </a:cubicBezTo>
                      <a:cubicBezTo>
                        <a:pt x="18" y="318"/>
                        <a:pt x="59" y="631"/>
                        <a:pt x="69" y="662"/>
                      </a:cubicBezTo>
                      <a:cubicBezTo>
                        <a:pt x="110" y="646"/>
                        <a:pt x="252" y="642"/>
                        <a:pt x="420" y="644"/>
                      </a:cubicBezTo>
                      <a:cubicBezTo>
                        <a:pt x="629" y="652"/>
                        <a:pt x="629" y="652"/>
                        <a:pt x="629" y="652"/>
                      </a:cubicBezTo>
                      <a:lnTo>
                        <a:pt x="629" y="0"/>
                      </a:lnTo>
                      <a:close/>
                    </a:path>
                  </a:pathLst>
                </a:custGeom>
                <a:solidFill>
                  <a:srgbClr val="1835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4" name="Freeform 130">
                  <a:extLst>
                    <a:ext uri="{FF2B5EF4-FFF2-40B4-BE49-F238E27FC236}">
                      <a16:creationId xmlns:a16="http://schemas.microsoft.com/office/drawing/2014/main" id="{904D772B-116C-4DC4-B0EB-0C27104778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50545" y="4471164"/>
                  <a:ext cx="775200" cy="85120"/>
                </a:xfrm>
                <a:custGeom>
                  <a:avLst/>
                  <a:gdLst>
                    <a:gd name="T0" fmla="*/ 0 w 408"/>
                    <a:gd name="T1" fmla="*/ 45 h 45"/>
                    <a:gd name="T2" fmla="*/ 408 w 408"/>
                    <a:gd name="T3" fmla="*/ 0 h 45"/>
                    <a:gd name="T4" fmla="*/ 0 w 408"/>
                    <a:gd name="T5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8" h="45">
                      <a:moveTo>
                        <a:pt x="0" y="45"/>
                      </a:moveTo>
                      <a:cubicBezTo>
                        <a:pt x="140" y="18"/>
                        <a:pt x="310" y="6"/>
                        <a:pt x="408" y="0"/>
                      </a:cubicBezTo>
                      <a:cubicBezTo>
                        <a:pt x="315" y="24"/>
                        <a:pt x="146" y="37"/>
                        <a:pt x="0" y="45"/>
                      </a:cubicBez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 131">
                  <a:extLst>
                    <a:ext uri="{FF2B5EF4-FFF2-40B4-BE49-F238E27FC236}">
                      <a16:creationId xmlns:a16="http://schemas.microsoft.com/office/drawing/2014/main" id="{5E72C523-3E83-4BB7-8978-26A0E9B0406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902865" y="4305483"/>
                  <a:ext cx="197600" cy="173280"/>
                </a:xfrm>
                <a:custGeom>
                  <a:avLst/>
                  <a:gdLst>
                    <a:gd name="T0" fmla="*/ 70 w 104"/>
                    <a:gd name="T1" fmla="*/ 4 h 91"/>
                    <a:gd name="T2" fmla="*/ 52 w 104"/>
                    <a:gd name="T3" fmla="*/ 0 h 91"/>
                    <a:gd name="T4" fmla="*/ 52 w 104"/>
                    <a:gd name="T5" fmla="*/ 11 h 91"/>
                    <a:gd name="T6" fmla="*/ 66 w 104"/>
                    <a:gd name="T7" fmla="*/ 14 h 91"/>
                    <a:gd name="T8" fmla="*/ 84 w 104"/>
                    <a:gd name="T9" fmla="*/ 60 h 91"/>
                    <a:gd name="T10" fmla="*/ 52 w 104"/>
                    <a:gd name="T11" fmla="*/ 81 h 91"/>
                    <a:gd name="T12" fmla="*/ 52 w 104"/>
                    <a:gd name="T13" fmla="*/ 91 h 91"/>
                    <a:gd name="T14" fmla="*/ 94 w 104"/>
                    <a:gd name="T15" fmla="*/ 64 h 91"/>
                    <a:gd name="T16" fmla="*/ 70 w 104"/>
                    <a:gd name="T17" fmla="*/ 4 h 91"/>
                    <a:gd name="T18" fmla="*/ 52 w 104"/>
                    <a:gd name="T19" fmla="*/ 0 h 91"/>
                    <a:gd name="T20" fmla="*/ 10 w 104"/>
                    <a:gd name="T21" fmla="*/ 27 h 91"/>
                    <a:gd name="T22" fmla="*/ 33 w 104"/>
                    <a:gd name="T23" fmla="*/ 88 h 91"/>
                    <a:gd name="T24" fmla="*/ 52 w 104"/>
                    <a:gd name="T25" fmla="*/ 91 h 91"/>
                    <a:gd name="T26" fmla="*/ 52 w 104"/>
                    <a:gd name="T27" fmla="*/ 81 h 91"/>
                    <a:gd name="T28" fmla="*/ 38 w 104"/>
                    <a:gd name="T29" fmla="*/ 78 h 91"/>
                    <a:gd name="T30" fmla="*/ 20 w 104"/>
                    <a:gd name="T31" fmla="*/ 32 h 91"/>
                    <a:gd name="T32" fmla="*/ 52 w 104"/>
                    <a:gd name="T33" fmla="*/ 11 h 91"/>
                    <a:gd name="T34" fmla="*/ 52 w 104"/>
                    <a:gd name="T35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04" h="91">
                      <a:moveTo>
                        <a:pt x="70" y="4"/>
                      </a:moveTo>
                      <a:cubicBezTo>
                        <a:pt x="64" y="1"/>
                        <a:pt x="58" y="0"/>
                        <a:pt x="52" y="0"/>
                      </a:cubicBezTo>
                      <a:cubicBezTo>
                        <a:pt x="52" y="11"/>
                        <a:pt x="52" y="11"/>
                        <a:pt x="52" y="11"/>
                      </a:cubicBezTo>
                      <a:cubicBezTo>
                        <a:pt x="56" y="11"/>
                        <a:pt x="61" y="12"/>
                        <a:pt x="66" y="14"/>
                      </a:cubicBezTo>
                      <a:cubicBezTo>
                        <a:pt x="83" y="21"/>
                        <a:pt x="91" y="42"/>
                        <a:pt x="84" y="60"/>
                      </a:cubicBezTo>
                      <a:cubicBezTo>
                        <a:pt x="78" y="73"/>
                        <a:pt x="65" y="81"/>
                        <a:pt x="52" y="81"/>
                      </a:cubicBezTo>
                      <a:cubicBezTo>
                        <a:pt x="52" y="91"/>
                        <a:pt x="52" y="91"/>
                        <a:pt x="52" y="91"/>
                      </a:cubicBezTo>
                      <a:cubicBezTo>
                        <a:pt x="69" y="91"/>
                        <a:pt x="86" y="81"/>
                        <a:pt x="94" y="64"/>
                      </a:cubicBezTo>
                      <a:cubicBezTo>
                        <a:pt x="104" y="41"/>
                        <a:pt x="93" y="14"/>
                        <a:pt x="70" y="4"/>
                      </a:cubicBezTo>
                      <a:close/>
                      <a:moveTo>
                        <a:pt x="52" y="0"/>
                      </a:moveTo>
                      <a:cubicBezTo>
                        <a:pt x="34" y="0"/>
                        <a:pt x="17" y="10"/>
                        <a:pt x="10" y="27"/>
                      </a:cubicBezTo>
                      <a:cubicBezTo>
                        <a:pt x="0" y="51"/>
                        <a:pt x="10" y="78"/>
                        <a:pt x="33" y="88"/>
                      </a:cubicBezTo>
                      <a:cubicBezTo>
                        <a:pt x="39" y="90"/>
                        <a:pt x="46" y="91"/>
                        <a:pt x="52" y="91"/>
                      </a:cubicBezTo>
                      <a:cubicBezTo>
                        <a:pt x="52" y="81"/>
                        <a:pt x="52" y="81"/>
                        <a:pt x="52" y="81"/>
                      </a:cubicBezTo>
                      <a:cubicBezTo>
                        <a:pt x="47" y="81"/>
                        <a:pt x="42" y="80"/>
                        <a:pt x="38" y="78"/>
                      </a:cubicBezTo>
                      <a:cubicBezTo>
                        <a:pt x="20" y="70"/>
                        <a:pt x="12" y="49"/>
                        <a:pt x="20" y="32"/>
                      </a:cubicBezTo>
                      <a:cubicBezTo>
                        <a:pt x="25" y="19"/>
                        <a:pt x="38" y="11"/>
                        <a:pt x="52" y="11"/>
                      </a:cubicBez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6" name="Freeform 132">
                  <a:extLst>
                    <a:ext uri="{FF2B5EF4-FFF2-40B4-BE49-F238E27FC236}">
                      <a16:creationId xmlns:a16="http://schemas.microsoft.com/office/drawing/2014/main" id="{66127E9B-0F48-4A10-B718-BAB45E6915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92545" y="4349564"/>
                  <a:ext cx="38000" cy="38000"/>
                </a:xfrm>
                <a:custGeom>
                  <a:avLst/>
                  <a:gdLst>
                    <a:gd name="T0" fmla="*/ 14 w 20"/>
                    <a:gd name="T1" fmla="*/ 2 h 20"/>
                    <a:gd name="T2" fmla="*/ 2 w 20"/>
                    <a:gd name="T3" fmla="*/ 6 h 20"/>
                    <a:gd name="T4" fmla="*/ 7 w 20"/>
                    <a:gd name="T5" fmla="*/ 18 h 20"/>
                    <a:gd name="T6" fmla="*/ 18 w 20"/>
                    <a:gd name="T7" fmla="*/ 13 h 20"/>
                    <a:gd name="T8" fmla="*/ 14 w 20"/>
                    <a:gd name="T9" fmla="*/ 2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4" y="2"/>
                      </a:moveTo>
                      <a:cubicBezTo>
                        <a:pt x="9" y="0"/>
                        <a:pt x="4" y="2"/>
                        <a:pt x="2" y="6"/>
                      </a:cubicBezTo>
                      <a:cubicBezTo>
                        <a:pt x="0" y="11"/>
                        <a:pt x="2" y="16"/>
                        <a:pt x="7" y="18"/>
                      </a:cubicBezTo>
                      <a:cubicBezTo>
                        <a:pt x="11" y="20"/>
                        <a:pt x="16" y="18"/>
                        <a:pt x="18" y="13"/>
                      </a:cubicBezTo>
                      <a:cubicBezTo>
                        <a:pt x="20" y="9"/>
                        <a:pt x="18" y="4"/>
                        <a:pt x="14" y="2"/>
                      </a:cubicBez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7" name="Freeform 133">
                  <a:extLst>
                    <a:ext uri="{FF2B5EF4-FFF2-40B4-BE49-F238E27FC236}">
                      <a16:creationId xmlns:a16="http://schemas.microsoft.com/office/drawing/2014/main" id="{30478293-5C8F-433A-A51A-A1C728888C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71265" y="4398204"/>
                  <a:ext cx="38000" cy="36480"/>
                </a:xfrm>
                <a:custGeom>
                  <a:avLst/>
                  <a:gdLst>
                    <a:gd name="T0" fmla="*/ 14 w 20"/>
                    <a:gd name="T1" fmla="*/ 1 h 19"/>
                    <a:gd name="T2" fmla="*/ 2 w 20"/>
                    <a:gd name="T3" fmla="*/ 6 h 19"/>
                    <a:gd name="T4" fmla="*/ 7 w 20"/>
                    <a:gd name="T5" fmla="*/ 18 h 19"/>
                    <a:gd name="T6" fmla="*/ 18 w 20"/>
                    <a:gd name="T7" fmla="*/ 13 h 19"/>
                    <a:gd name="T8" fmla="*/ 14 w 20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19">
                      <a:moveTo>
                        <a:pt x="14" y="1"/>
                      </a:moveTo>
                      <a:cubicBezTo>
                        <a:pt x="9" y="0"/>
                        <a:pt x="4" y="2"/>
                        <a:pt x="2" y="6"/>
                      </a:cubicBezTo>
                      <a:cubicBezTo>
                        <a:pt x="0" y="10"/>
                        <a:pt x="2" y="16"/>
                        <a:pt x="7" y="18"/>
                      </a:cubicBezTo>
                      <a:cubicBezTo>
                        <a:pt x="11" y="19"/>
                        <a:pt x="16" y="17"/>
                        <a:pt x="18" y="13"/>
                      </a:cubicBezTo>
                      <a:cubicBezTo>
                        <a:pt x="20" y="9"/>
                        <a:pt x="18" y="3"/>
                        <a:pt x="14" y="1"/>
                      </a:cubicBez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8" name="Freeform 134">
                  <a:extLst>
                    <a:ext uri="{FF2B5EF4-FFF2-40B4-BE49-F238E27FC236}">
                      <a16:creationId xmlns:a16="http://schemas.microsoft.com/office/drawing/2014/main" id="{745EE870-FDA9-42C0-BE06-AC19BB0CF94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115665" y="4282684"/>
                  <a:ext cx="183920" cy="173280"/>
                </a:xfrm>
                <a:custGeom>
                  <a:avLst/>
                  <a:gdLst>
                    <a:gd name="T0" fmla="*/ 94 w 97"/>
                    <a:gd name="T1" fmla="*/ 39 h 91"/>
                    <a:gd name="T2" fmla="*/ 48 w 97"/>
                    <a:gd name="T3" fmla="*/ 0 h 91"/>
                    <a:gd name="T4" fmla="*/ 48 w 97"/>
                    <a:gd name="T5" fmla="*/ 11 h 91"/>
                    <a:gd name="T6" fmla="*/ 83 w 97"/>
                    <a:gd name="T7" fmla="*/ 41 h 91"/>
                    <a:gd name="T8" fmla="*/ 53 w 97"/>
                    <a:gd name="T9" fmla="*/ 80 h 91"/>
                    <a:gd name="T10" fmla="*/ 48 w 97"/>
                    <a:gd name="T11" fmla="*/ 81 h 91"/>
                    <a:gd name="T12" fmla="*/ 48 w 97"/>
                    <a:gd name="T13" fmla="*/ 91 h 91"/>
                    <a:gd name="T14" fmla="*/ 55 w 97"/>
                    <a:gd name="T15" fmla="*/ 91 h 91"/>
                    <a:gd name="T16" fmla="*/ 94 w 97"/>
                    <a:gd name="T17" fmla="*/ 39 h 91"/>
                    <a:gd name="T18" fmla="*/ 48 w 97"/>
                    <a:gd name="T19" fmla="*/ 0 h 91"/>
                    <a:gd name="T20" fmla="*/ 42 w 97"/>
                    <a:gd name="T21" fmla="*/ 0 h 91"/>
                    <a:gd name="T22" fmla="*/ 3 w 97"/>
                    <a:gd name="T23" fmla="*/ 52 h 91"/>
                    <a:gd name="T24" fmla="*/ 48 w 97"/>
                    <a:gd name="T25" fmla="*/ 91 h 91"/>
                    <a:gd name="T26" fmla="*/ 48 w 97"/>
                    <a:gd name="T27" fmla="*/ 81 h 91"/>
                    <a:gd name="T28" fmla="*/ 14 w 97"/>
                    <a:gd name="T29" fmla="*/ 50 h 91"/>
                    <a:gd name="T30" fmla="*/ 44 w 97"/>
                    <a:gd name="T31" fmla="*/ 11 h 91"/>
                    <a:gd name="T32" fmla="*/ 48 w 97"/>
                    <a:gd name="T33" fmla="*/ 11 h 91"/>
                    <a:gd name="T34" fmla="*/ 48 w 97"/>
                    <a:gd name="T35" fmla="*/ 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7" h="91">
                      <a:moveTo>
                        <a:pt x="94" y="39"/>
                      </a:moveTo>
                      <a:cubicBezTo>
                        <a:pt x="91" y="16"/>
                        <a:pt x="71" y="0"/>
                        <a:pt x="48" y="0"/>
                      </a:cubicBezTo>
                      <a:cubicBezTo>
                        <a:pt x="48" y="11"/>
                        <a:pt x="48" y="11"/>
                        <a:pt x="48" y="11"/>
                      </a:cubicBezTo>
                      <a:cubicBezTo>
                        <a:pt x="66" y="11"/>
                        <a:pt x="81" y="23"/>
                        <a:pt x="83" y="41"/>
                      </a:cubicBezTo>
                      <a:cubicBezTo>
                        <a:pt x="86" y="60"/>
                        <a:pt x="72" y="78"/>
                        <a:pt x="53" y="80"/>
                      </a:cubicBezTo>
                      <a:cubicBezTo>
                        <a:pt x="52" y="80"/>
                        <a:pt x="50" y="81"/>
                        <a:pt x="48" y="81"/>
                      </a:cubicBezTo>
                      <a:cubicBezTo>
                        <a:pt x="48" y="91"/>
                        <a:pt x="48" y="91"/>
                        <a:pt x="48" y="91"/>
                      </a:cubicBezTo>
                      <a:cubicBezTo>
                        <a:pt x="51" y="91"/>
                        <a:pt x="53" y="91"/>
                        <a:pt x="55" y="91"/>
                      </a:cubicBezTo>
                      <a:cubicBezTo>
                        <a:pt x="80" y="87"/>
                        <a:pt x="97" y="64"/>
                        <a:pt x="94" y="39"/>
                      </a:cubicBezTo>
                      <a:close/>
                      <a:moveTo>
                        <a:pt x="48" y="0"/>
                      </a:moveTo>
                      <a:cubicBezTo>
                        <a:pt x="46" y="0"/>
                        <a:pt x="44" y="0"/>
                        <a:pt x="42" y="0"/>
                      </a:cubicBezTo>
                      <a:cubicBezTo>
                        <a:pt x="17" y="4"/>
                        <a:pt x="0" y="27"/>
                        <a:pt x="3" y="52"/>
                      </a:cubicBezTo>
                      <a:cubicBezTo>
                        <a:pt x="6" y="75"/>
                        <a:pt x="26" y="91"/>
                        <a:pt x="48" y="91"/>
                      </a:cubicBezTo>
                      <a:cubicBezTo>
                        <a:pt x="48" y="81"/>
                        <a:pt x="48" y="81"/>
                        <a:pt x="48" y="81"/>
                      </a:cubicBezTo>
                      <a:cubicBezTo>
                        <a:pt x="31" y="81"/>
                        <a:pt x="16" y="68"/>
                        <a:pt x="14" y="50"/>
                      </a:cubicBezTo>
                      <a:cubicBezTo>
                        <a:pt x="11" y="31"/>
                        <a:pt x="25" y="14"/>
                        <a:pt x="44" y="11"/>
                      </a:cubicBezTo>
                      <a:cubicBezTo>
                        <a:pt x="45" y="11"/>
                        <a:pt x="47" y="11"/>
                        <a:pt x="48" y="11"/>
                      </a:cubicBezTo>
                      <a:lnTo>
                        <a:pt x="48" y="0"/>
                      </a:ln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9" name="Freeform 135">
                  <a:extLst>
                    <a:ext uri="{FF2B5EF4-FFF2-40B4-BE49-F238E27FC236}">
                      <a16:creationId xmlns:a16="http://schemas.microsoft.com/office/drawing/2014/main" id="{FD99EB14-8EBB-4B6C-AB4A-CB001EFA34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7505" y="4348043"/>
                  <a:ext cx="34960" cy="34960"/>
                </a:xfrm>
                <a:custGeom>
                  <a:avLst/>
                  <a:gdLst>
                    <a:gd name="T0" fmla="*/ 18 w 19"/>
                    <a:gd name="T1" fmla="*/ 8 h 19"/>
                    <a:gd name="T2" fmla="*/ 8 w 19"/>
                    <a:gd name="T3" fmla="*/ 1 h 19"/>
                    <a:gd name="T4" fmla="*/ 1 w 19"/>
                    <a:gd name="T5" fmla="*/ 11 h 19"/>
                    <a:gd name="T6" fmla="*/ 10 w 19"/>
                    <a:gd name="T7" fmla="*/ 18 h 19"/>
                    <a:gd name="T8" fmla="*/ 18 w 19"/>
                    <a:gd name="T9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" h="19">
                      <a:moveTo>
                        <a:pt x="18" y="8"/>
                      </a:moveTo>
                      <a:cubicBezTo>
                        <a:pt x="17" y="4"/>
                        <a:pt x="13" y="0"/>
                        <a:pt x="8" y="1"/>
                      </a:cubicBezTo>
                      <a:cubicBezTo>
                        <a:pt x="3" y="2"/>
                        <a:pt x="0" y="6"/>
                        <a:pt x="1" y="11"/>
                      </a:cubicBezTo>
                      <a:cubicBezTo>
                        <a:pt x="1" y="16"/>
                        <a:pt x="6" y="19"/>
                        <a:pt x="10" y="18"/>
                      </a:cubicBezTo>
                      <a:cubicBezTo>
                        <a:pt x="15" y="18"/>
                        <a:pt x="19" y="13"/>
                        <a:pt x="18" y="8"/>
                      </a:cubicBez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0" name="Freeform 136">
                  <a:extLst>
                    <a:ext uri="{FF2B5EF4-FFF2-40B4-BE49-F238E27FC236}">
                      <a16:creationId xmlns:a16="http://schemas.microsoft.com/office/drawing/2014/main" id="{1B4FE654-0D3B-4EAB-859D-F2D3A16609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64305" y="4355644"/>
                  <a:ext cx="34960" cy="34960"/>
                </a:xfrm>
                <a:custGeom>
                  <a:avLst/>
                  <a:gdLst>
                    <a:gd name="T0" fmla="*/ 18 w 19"/>
                    <a:gd name="T1" fmla="*/ 8 h 19"/>
                    <a:gd name="T2" fmla="*/ 9 w 19"/>
                    <a:gd name="T3" fmla="*/ 1 h 19"/>
                    <a:gd name="T4" fmla="*/ 1 w 19"/>
                    <a:gd name="T5" fmla="*/ 11 h 19"/>
                    <a:gd name="T6" fmla="*/ 11 w 19"/>
                    <a:gd name="T7" fmla="*/ 18 h 19"/>
                    <a:gd name="T8" fmla="*/ 18 w 19"/>
                    <a:gd name="T9" fmla="*/ 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" h="19">
                      <a:moveTo>
                        <a:pt x="18" y="8"/>
                      </a:moveTo>
                      <a:cubicBezTo>
                        <a:pt x="18" y="4"/>
                        <a:pt x="13" y="0"/>
                        <a:pt x="9" y="1"/>
                      </a:cubicBezTo>
                      <a:cubicBezTo>
                        <a:pt x="4" y="1"/>
                        <a:pt x="0" y="6"/>
                        <a:pt x="1" y="11"/>
                      </a:cubicBezTo>
                      <a:cubicBezTo>
                        <a:pt x="2" y="15"/>
                        <a:pt x="6" y="19"/>
                        <a:pt x="11" y="18"/>
                      </a:cubicBezTo>
                      <a:cubicBezTo>
                        <a:pt x="16" y="18"/>
                        <a:pt x="19" y="13"/>
                        <a:pt x="18" y="8"/>
                      </a:cubicBez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1" name="Freeform 137">
                  <a:extLst>
                    <a:ext uri="{FF2B5EF4-FFF2-40B4-BE49-F238E27FC236}">
                      <a16:creationId xmlns:a16="http://schemas.microsoft.com/office/drawing/2014/main" id="{099118A1-B92C-4A6C-AB50-B206C2720A7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685505" y="4317643"/>
                  <a:ext cx="177840" cy="173280"/>
                </a:xfrm>
                <a:custGeom>
                  <a:avLst/>
                  <a:gdLst>
                    <a:gd name="T0" fmla="*/ 93 w 94"/>
                    <a:gd name="T1" fmla="*/ 48 h 92"/>
                    <a:gd name="T2" fmla="*/ 49 w 94"/>
                    <a:gd name="T3" fmla="*/ 0 h 92"/>
                    <a:gd name="T4" fmla="*/ 47 w 94"/>
                    <a:gd name="T5" fmla="*/ 0 h 92"/>
                    <a:gd name="T6" fmla="*/ 47 w 94"/>
                    <a:gd name="T7" fmla="*/ 11 h 92"/>
                    <a:gd name="T8" fmla="*/ 49 w 94"/>
                    <a:gd name="T9" fmla="*/ 11 h 92"/>
                    <a:gd name="T10" fmla="*/ 82 w 94"/>
                    <a:gd name="T11" fmla="*/ 48 h 92"/>
                    <a:gd name="T12" fmla="*/ 47 w 94"/>
                    <a:gd name="T13" fmla="*/ 81 h 92"/>
                    <a:gd name="T14" fmla="*/ 47 w 94"/>
                    <a:gd name="T15" fmla="*/ 92 h 92"/>
                    <a:gd name="T16" fmla="*/ 93 w 94"/>
                    <a:gd name="T17" fmla="*/ 48 h 92"/>
                    <a:gd name="T18" fmla="*/ 47 w 94"/>
                    <a:gd name="T19" fmla="*/ 0 h 92"/>
                    <a:gd name="T20" fmla="*/ 1 w 94"/>
                    <a:gd name="T21" fmla="*/ 44 h 92"/>
                    <a:gd name="T22" fmla="*/ 45 w 94"/>
                    <a:gd name="T23" fmla="*/ 92 h 92"/>
                    <a:gd name="T24" fmla="*/ 47 w 94"/>
                    <a:gd name="T25" fmla="*/ 92 h 92"/>
                    <a:gd name="T26" fmla="*/ 47 w 94"/>
                    <a:gd name="T27" fmla="*/ 81 h 92"/>
                    <a:gd name="T28" fmla="*/ 45 w 94"/>
                    <a:gd name="T29" fmla="*/ 81 h 92"/>
                    <a:gd name="T30" fmla="*/ 12 w 94"/>
                    <a:gd name="T31" fmla="*/ 44 h 92"/>
                    <a:gd name="T32" fmla="*/ 47 w 94"/>
                    <a:gd name="T33" fmla="*/ 11 h 92"/>
                    <a:gd name="T34" fmla="*/ 47 w 94"/>
                    <a:gd name="T35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" h="92">
                      <a:moveTo>
                        <a:pt x="93" y="48"/>
                      </a:moveTo>
                      <a:cubicBezTo>
                        <a:pt x="94" y="23"/>
                        <a:pt x="75" y="2"/>
                        <a:pt x="49" y="0"/>
                      </a:cubicBezTo>
                      <a:cubicBezTo>
                        <a:pt x="49" y="0"/>
                        <a:pt x="48" y="0"/>
                        <a:pt x="47" y="0"/>
                      </a:cubicBezTo>
                      <a:cubicBezTo>
                        <a:pt x="47" y="11"/>
                        <a:pt x="47" y="11"/>
                        <a:pt x="47" y="11"/>
                      </a:cubicBezTo>
                      <a:cubicBezTo>
                        <a:pt x="48" y="11"/>
                        <a:pt x="48" y="11"/>
                        <a:pt x="49" y="11"/>
                      </a:cubicBezTo>
                      <a:cubicBezTo>
                        <a:pt x="68" y="12"/>
                        <a:pt x="83" y="28"/>
                        <a:pt x="82" y="48"/>
                      </a:cubicBezTo>
                      <a:cubicBezTo>
                        <a:pt x="81" y="66"/>
                        <a:pt x="66" y="81"/>
                        <a:pt x="47" y="81"/>
                      </a:cubicBezTo>
                      <a:cubicBezTo>
                        <a:pt x="47" y="92"/>
                        <a:pt x="47" y="92"/>
                        <a:pt x="47" y="92"/>
                      </a:cubicBezTo>
                      <a:cubicBezTo>
                        <a:pt x="71" y="92"/>
                        <a:pt x="92" y="73"/>
                        <a:pt x="93" y="48"/>
                      </a:cubicBezTo>
                      <a:close/>
                      <a:moveTo>
                        <a:pt x="47" y="0"/>
                      </a:moveTo>
                      <a:cubicBezTo>
                        <a:pt x="23" y="0"/>
                        <a:pt x="3" y="19"/>
                        <a:pt x="1" y="44"/>
                      </a:cubicBezTo>
                      <a:cubicBezTo>
                        <a:pt x="0" y="69"/>
                        <a:pt x="20" y="90"/>
                        <a:pt x="45" y="92"/>
                      </a:cubicBezTo>
                      <a:cubicBezTo>
                        <a:pt x="46" y="92"/>
                        <a:pt x="46" y="92"/>
                        <a:pt x="47" y="92"/>
                      </a:cubicBezTo>
                      <a:cubicBezTo>
                        <a:pt x="47" y="81"/>
                        <a:pt x="47" y="81"/>
                        <a:pt x="47" y="81"/>
                      </a:cubicBezTo>
                      <a:cubicBezTo>
                        <a:pt x="47" y="81"/>
                        <a:pt x="46" y="81"/>
                        <a:pt x="45" y="81"/>
                      </a:cubicBezTo>
                      <a:cubicBezTo>
                        <a:pt x="26" y="80"/>
                        <a:pt x="11" y="64"/>
                        <a:pt x="12" y="44"/>
                      </a:cubicBezTo>
                      <a:cubicBezTo>
                        <a:pt x="13" y="26"/>
                        <a:pt x="29" y="11"/>
                        <a:pt x="47" y="11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2" name="Freeform 138">
                  <a:extLst>
                    <a:ext uri="{FF2B5EF4-FFF2-40B4-BE49-F238E27FC236}">
                      <a16:creationId xmlns:a16="http://schemas.microsoft.com/office/drawing/2014/main" id="{90A4BF26-E635-4527-8367-F98349ABB5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84305" y="4389084"/>
                  <a:ext cx="33440" cy="33440"/>
                </a:xfrm>
                <a:custGeom>
                  <a:avLst/>
                  <a:gdLst>
                    <a:gd name="T0" fmla="*/ 18 w 18"/>
                    <a:gd name="T1" fmla="*/ 9 h 18"/>
                    <a:gd name="T2" fmla="*/ 9 w 18"/>
                    <a:gd name="T3" fmla="*/ 0 h 18"/>
                    <a:gd name="T4" fmla="*/ 0 w 18"/>
                    <a:gd name="T5" fmla="*/ 8 h 18"/>
                    <a:gd name="T6" fmla="*/ 9 w 18"/>
                    <a:gd name="T7" fmla="*/ 17 h 18"/>
                    <a:gd name="T8" fmla="*/ 18 w 18"/>
                    <a:gd name="T9" fmla="*/ 9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" h="18">
                      <a:moveTo>
                        <a:pt x="18" y="9"/>
                      </a:moveTo>
                      <a:cubicBezTo>
                        <a:pt x="18" y="4"/>
                        <a:pt x="14" y="0"/>
                        <a:pt x="9" y="0"/>
                      </a:cubicBezTo>
                      <a:cubicBezTo>
                        <a:pt x="5" y="0"/>
                        <a:pt x="0" y="3"/>
                        <a:pt x="0" y="8"/>
                      </a:cubicBezTo>
                      <a:cubicBezTo>
                        <a:pt x="0" y="13"/>
                        <a:pt x="4" y="17"/>
                        <a:pt x="9" y="17"/>
                      </a:cubicBezTo>
                      <a:cubicBezTo>
                        <a:pt x="13" y="18"/>
                        <a:pt x="17" y="14"/>
                        <a:pt x="18" y="9"/>
                      </a:cubicBez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3" name="Freeform 139">
                  <a:extLst>
                    <a:ext uri="{FF2B5EF4-FFF2-40B4-BE49-F238E27FC236}">
                      <a16:creationId xmlns:a16="http://schemas.microsoft.com/office/drawing/2014/main" id="{7F4B8534-3873-49A8-B334-30A0205123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31105" y="4386044"/>
                  <a:ext cx="33440" cy="33440"/>
                </a:xfrm>
                <a:custGeom>
                  <a:avLst/>
                  <a:gdLst>
                    <a:gd name="T0" fmla="*/ 18 w 18"/>
                    <a:gd name="T1" fmla="*/ 10 h 18"/>
                    <a:gd name="T2" fmla="*/ 10 w 18"/>
                    <a:gd name="T3" fmla="*/ 1 h 18"/>
                    <a:gd name="T4" fmla="*/ 0 w 18"/>
                    <a:gd name="T5" fmla="*/ 9 h 18"/>
                    <a:gd name="T6" fmla="*/ 9 w 18"/>
                    <a:gd name="T7" fmla="*/ 18 h 18"/>
                    <a:gd name="T8" fmla="*/ 18 w 18"/>
                    <a:gd name="T9" fmla="*/ 1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" h="18">
                      <a:moveTo>
                        <a:pt x="18" y="10"/>
                      </a:moveTo>
                      <a:cubicBezTo>
                        <a:pt x="18" y="5"/>
                        <a:pt x="14" y="1"/>
                        <a:pt x="10" y="1"/>
                      </a:cubicBezTo>
                      <a:cubicBezTo>
                        <a:pt x="5" y="0"/>
                        <a:pt x="1" y="4"/>
                        <a:pt x="0" y="9"/>
                      </a:cubicBezTo>
                      <a:cubicBezTo>
                        <a:pt x="0" y="14"/>
                        <a:pt x="4" y="18"/>
                        <a:pt x="9" y="18"/>
                      </a:cubicBezTo>
                      <a:cubicBezTo>
                        <a:pt x="14" y="18"/>
                        <a:pt x="18" y="15"/>
                        <a:pt x="18" y="10"/>
                      </a:cubicBezTo>
                      <a:close/>
                    </a:path>
                  </a:pathLst>
                </a:custGeom>
                <a:solidFill>
                  <a:srgbClr val="1028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78" name="Freeform 129">
                <a:extLst>
                  <a:ext uri="{FF2B5EF4-FFF2-40B4-BE49-F238E27FC236}">
                    <a16:creationId xmlns:a16="http://schemas.microsoft.com/office/drawing/2014/main" id="{00E0B10F-4B4D-4C3E-B77B-6B0057E33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9545" y="3664043"/>
                <a:ext cx="1194720" cy="1340641"/>
              </a:xfrm>
              <a:custGeom>
                <a:avLst/>
                <a:gdLst>
                  <a:gd name="T0" fmla="*/ 629 w 629"/>
                  <a:gd name="T1" fmla="*/ 0 h 662"/>
                  <a:gd name="T2" fmla="*/ 345 w 629"/>
                  <a:gd name="T3" fmla="*/ 24 h 662"/>
                  <a:gd name="T4" fmla="*/ 33 w 629"/>
                  <a:gd name="T5" fmla="*/ 59 h 662"/>
                  <a:gd name="T6" fmla="*/ 12 w 629"/>
                  <a:gd name="T7" fmla="*/ 218 h 662"/>
                  <a:gd name="T8" fmla="*/ 69 w 629"/>
                  <a:gd name="T9" fmla="*/ 662 h 662"/>
                  <a:gd name="T10" fmla="*/ 420 w 629"/>
                  <a:gd name="T11" fmla="*/ 644 h 662"/>
                  <a:gd name="T12" fmla="*/ 629 w 629"/>
                  <a:gd name="T13" fmla="*/ 652 h 662"/>
                  <a:gd name="T14" fmla="*/ 629 w 629"/>
                  <a:gd name="T15" fmla="*/ 0 h 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9" h="662">
                    <a:moveTo>
                      <a:pt x="629" y="0"/>
                    </a:moveTo>
                    <a:cubicBezTo>
                      <a:pt x="603" y="1"/>
                      <a:pt x="419" y="26"/>
                      <a:pt x="345" y="24"/>
                    </a:cubicBezTo>
                    <a:cubicBezTo>
                      <a:pt x="271" y="22"/>
                      <a:pt x="66" y="56"/>
                      <a:pt x="33" y="59"/>
                    </a:cubicBezTo>
                    <a:cubicBezTo>
                      <a:pt x="0" y="62"/>
                      <a:pt x="7" y="118"/>
                      <a:pt x="12" y="218"/>
                    </a:cubicBezTo>
                    <a:cubicBezTo>
                      <a:pt x="18" y="318"/>
                      <a:pt x="59" y="631"/>
                      <a:pt x="69" y="662"/>
                    </a:cubicBezTo>
                    <a:cubicBezTo>
                      <a:pt x="110" y="646"/>
                      <a:pt x="252" y="642"/>
                      <a:pt x="420" y="644"/>
                    </a:cubicBezTo>
                    <a:cubicBezTo>
                      <a:pt x="629" y="652"/>
                      <a:pt x="629" y="652"/>
                      <a:pt x="629" y="652"/>
                    </a:cubicBezTo>
                    <a:lnTo>
                      <a:pt x="629" y="0"/>
                    </a:lnTo>
                    <a:close/>
                  </a:path>
                </a:pathLst>
              </a:custGeom>
              <a:solidFill>
                <a:srgbClr val="1835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5" name="Group 5">
              <a:extLst>
                <a:ext uri="{FF2B5EF4-FFF2-40B4-BE49-F238E27FC236}">
                  <a16:creationId xmlns:a16="http://schemas.microsoft.com/office/drawing/2014/main" id="{9B76B299-BCAC-4C91-AFDB-FB176B196971}"/>
                </a:ext>
              </a:extLst>
            </p:cNvPr>
            <p:cNvGrpSpPr/>
            <p:nvPr/>
          </p:nvGrpSpPr>
          <p:grpSpPr>
            <a:xfrm>
              <a:off x="7890331" y="1920703"/>
              <a:ext cx="2044929" cy="3300187"/>
              <a:chOff x="7890331" y="1920703"/>
              <a:chExt cx="2044929" cy="3300187"/>
            </a:xfrm>
          </p:grpSpPr>
          <p:grpSp>
            <p:nvGrpSpPr>
              <p:cNvPr id="166" name="Group 6">
                <a:extLst>
                  <a:ext uri="{FF2B5EF4-FFF2-40B4-BE49-F238E27FC236}">
                    <a16:creationId xmlns:a16="http://schemas.microsoft.com/office/drawing/2014/main" id="{45A817B8-BD3B-4BCE-B02F-15290C4EECDB}"/>
                  </a:ext>
                </a:extLst>
              </p:cNvPr>
              <p:cNvGrpSpPr/>
              <p:nvPr/>
            </p:nvGrpSpPr>
            <p:grpSpPr>
              <a:xfrm>
                <a:off x="7890331" y="1920703"/>
                <a:ext cx="2044929" cy="3300187"/>
                <a:chOff x="3606014" y="1693837"/>
                <a:chExt cx="1447871" cy="2298210"/>
              </a:xfrm>
            </p:grpSpPr>
            <p:grpSp>
              <p:nvGrpSpPr>
                <p:cNvPr id="168" name="Group 8">
                  <a:extLst>
                    <a:ext uri="{FF2B5EF4-FFF2-40B4-BE49-F238E27FC236}">
                      <a16:creationId xmlns:a16="http://schemas.microsoft.com/office/drawing/2014/main" id="{CE1198B8-C32F-455F-ABE9-12FBFEEE2E40}"/>
                    </a:ext>
                  </a:extLst>
                </p:cNvPr>
                <p:cNvGrpSpPr/>
                <p:nvPr/>
              </p:nvGrpSpPr>
              <p:grpSpPr>
                <a:xfrm>
                  <a:off x="3606014" y="2288191"/>
                  <a:ext cx="1447871" cy="1703856"/>
                  <a:chOff x="1087898" y="4607261"/>
                  <a:chExt cx="1447871" cy="1703856"/>
                </a:xfrm>
              </p:grpSpPr>
              <p:sp>
                <p:nvSpPr>
                  <p:cNvPr id="175" name="Freeform 15">
                    <a:extLst>
                      <a:ext uri="{FF2B5EF4-FFF2-40B4-BE49-F238E27FC236}">
                        <a16:creationId xmlns:a16="http://schemas.microsoft.com/office/drawing/2014/main" id="{7C5174D1-E928-4B60-A058-CA0DCCE74497}"/>
                      </a:ext>
                    </a:extLst>
                  </p:cNvPr>
                  <p:cNvSpPr/>
                  <p:nvPr/>
                </p:nvSpPr>
                <p:spPr>
                  <a:xfrm>
                    <a:off x="1087898" y="4607261"/>
                    <a:ext cx="1404934" cy="1641864"/>
                  </a:xfrm>
                  <a:custGeom>
                    <a:avLst/>
                    <a:gdLst>
                      <a:gd name="connsiteX0" fmla="*/ 461907 w 1404934"/>
                      <a:gd name="connsiteY0" fmla="*/ 1561582 h 1641864"/>
                      <a:gd name="connsiteX1" fmla="*/ 460409 w 1404934"/>
                      <a:gd name="connsiteY1" fmla="*/ 1562298 h 1641864"/>
                      <a:gd name="connsiteX2" fmla="*/ 464264 w 1404934"/>
                      <a:gd name="connsiteY2" fmla="*/ 1564031 h 1641864"/>
                      <a:gd name="connsiteX3" fmla="*/ 633532 w 1404934"/>
                      <a:gd name="connsiteY3" fmla="*/ 0 h 1641864"/>
                      <a:gd name="connsiteX4" fmla="*/ 642264 w 1404934"/>
                      <a:gd name="connsiteY4" fmla="*/ 89 h 1641864"/>
                      <a:gd name="connsiteX5" fmla="*/ 859611 w 1404934"/>
                      <a:gd name="connsiteY5" fmla="*/ 4927 h 1641864"/>
                      <a:gd name="connsiteX6" fmla="*/ 869679 w 1404934"/>
                      <a:gd name="connsiteY6" fmla="*/ 4849 h 1641864"/>
                      <a:gd name="connsiteX7" fmla="*/ 888124 w 1404934"/>
                      <a:gd name="connsiteY7" fmla="*/ 5035 h 1641864"/>
                      <a:gd name="connsiteX8" fmla="*/ 920629 w 1404934"/>
                      <a:gd name="connsiteY8" fmla="*/ 5097 h 1641864"/>
                      <a:gd name="connsiteX9" fmla="*/ 1028230 w 1404934"/>
                      <a:gd name="connsiteY9" fmla="*/ 154932 h 1641864"/>
                      <a:gd name="connsiteX10" fmla="*/ 1403068 w 1404934"/>
                      <a:gd name="connsiteY10" fmla="*/ 1061042 h 1641864"/>
                      <a:gd name="connsiteX11" fmla="*/ 817301 w 1404934"/>
                      <a:gd name="connsiteY11" fmla="*/ 1625687 h 1641864"/>
                      <a:gd name="connsiteX12" fmla="*/ 745274 w 1404934"/>
                      <a:gd name="connsiteY12" fmla="*/ 1632820 h 1641864"/>
                      <a:gd name="connsiteX13" fmla="*/ 710413 w 1404934"/>
                      <a:gd name="connsiteY13" fmla="*/ 1629831 h 1641864"/>
                      <a:gd name="connsiteX14" fmla="*/ 665846 w 1404934"/>
                      <a:gd name="connsiteY14" fmla="*/ 1622274 h 1641864"/>
                      <a:gd name="connsiteX15" fmla="*/ 660377 w 1404934"/>
                      <a:gd name="connsiteY15" fmla="*/ 1624890 h 1641864"/>
                      <a:gd name="connsiteX16" fmla="*/ 710412 w 1404934"/>
                      <a:gd name="connsiteY16" fmla="*/ 1633702 h 1641864"/>
                      <a:gd name="connsiteX17" fmla="*/ 745275 w 1404934"/>
                      <a:gd name="connsiteY17" fmla="*/ 1636691 h 1641864"/>
                      <a:gd name="connsiteX18" fmla="*/ 693045 w 1404934"/>
                      <a:gd name="connsiteY18" fmla="*/ 1641864 h 1641864"/>
                      <a:gd name="connsiteX19" fmla="*/ 327 w 1404934"/>
                      <a:gd name="connsiteY19" fmla="*/ 987094 h 1641864"/>
                      <a:gd name="connsiteX20" fmla="*/ 470498 w 1404934"/>
                      <a:gd name="connsiteY20" fmla="*/ 4261 h 1641864"/>
                      <a:gd name="connsiteX21" fmla="*/ 578637 w 1404934"/>
                      <a:gd name="connsiteY21" fmla="*/ 3616 h 1641864"/>
                      <a:gd name="connsiteX22" fmla="*/ 580705 w 1404934"/>
                      <a:gd name="connsiteY22" fmla="*/ 3620 h 1641864"/>
                      <a:gd name="connsiteX23" fmla="*/ 583039 w 1404934"/>
                      <a:gd name="connsiteY23" fmla="*/ 390 h 1641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404934" h="1641864">
                        <a:moveTo>
                          <a:pt x="461907" y="1561582"/>
                        </a:moveTo>
                        <a:lnTo>
                          <a:pt x="460409" y="1562298"/>
                        </a:lnTo>
                        <a:lnTo>
                          <a:pt x="464264" y="1564031"/>
                        </a:lnTo>
                        <a:close/>
                        <a:moveTo>
                          <a:pt x="633532" y="0"/>
                        </a:moveTo>
                        <a:lnTo>
                          <a:pt x="642264" y="89"/>
                        </a:lnTo>
                        <a:cubicBezTo>
                          <a:pt x="727181" y="1424"/>
                          <a:pt x="662491" y="6085"/>
                          <a:pt x="859611" y="4927"/>
                        </a:cubicBezTo>
                        <a:lnTo>
                          <a:pt x="869679" y="4849"/>
                        </a:lnTo>
                        <a:lnTo>
                          <a:pt x="888124" y="5035"/>
                        </a:lnTo>
                        <a:lnTo>
                          <a:pt x="920629" y="5097"/>
                        </a:lnTo>
                        <a:lnTo>
                          <a:pt x="1028230" y="154932"/>
                        </a:lnTo>
                        <a:cubicBezTo>
                          <a:pt x="1268780" y="496356"/>
                          <a:pt x="1423881" y="773581"/>
                          <a:pt x="1403068" y="1061042"/>
                        </a:cubicBezTo>
                        <a:cubicBezTo>
                          <a:pt x="1382255" y="1348502"/>
                          <a:pt x="1106847" y="1571999"/>
                          <a:pt x="817301" y="1625687"/>
                        </a:cubicBezTo>
                        <a:lnTo>
                          <a:pt x="745274" y="1632820"/>
                        </a:lnTo>
                        <a:lnTo>
                          <a:pt x="710413" y="1629831"/>
                        </a:lnTo>
                        <a:lnTo>
                          <a:pt x="665846" y="1622274"/>
                        </a:lnTo>
                        <a:lnTo>
                          <a:pt x="660377" y="1624890"/>
                        </a:lnTo>
                        <a:lnTo>
                          <a:pt x="710412" y="1633702"/>
                        </a:lnTo>
                        <a:lnTo>
                          <a:pt x="745275" y="1636691"/>
                        </a:lnTo>
                        <a:lnTo>
                          <a:pt x="693045" y="1641864"/>
                        </a:lnTo>
                        <a:cubicBezTo>
                          <a:pt x="461599" y="1631238"/>
                          <a:pt x="25694" y="1548414"/>
                          <a:pt x="327" y="987094"/>
                        </a:cubicBezTo>
                        <a:cubicBezTo>
                          <a:pt x="-10973" y="552383"/>
                          <a:pt x="272795" y="292425"/>
                          <a:pt x="470498" y="4261"/>
                        </a:cubicBezTo>
                        <a:cubicBezTo>
                          <a:pt x="515612" y="3844"/>
                          <a:pt x="550833" y="3648"/>
                          <a:pt x="578637" y="3616"/>
                        </a:cubicBezTo>
                        <a:lnTo>
                          <a:pt x="580705" y="3620"/>
                        </a:lnTo>
                        <a:lnTo>
                          <a:pt x="583039" y="390"/>
                        </a:lnTo>
                        <a:close/>
                      </a:path>
                    </a:pathLst>
                  </a:custGeom>
                  <a:solidFill>
                    <a:srgbClr val="90BC3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 16">
                    <a:extLst>
                      <a:ext uri="{FF2B5EF4-FFF2-40B4-BE49-F238E27FC236}">
                        <a16:creationId xmlns:a16="http://schemas.microsoft.com/office/drawing/2014/main" id="{629B79AC-CF70-484E-9735-FE390C4A81AE}"/>
                      </a:ext>
                    </a:extLst>
                  </p:cNvPr>
                  <p:cNvSpPr/>
                  <p:nvPr/>
                </p:nvSpPr>
                <p:spPr>
                  <a:xfrm rot="17518257">
                    <a:off x="1241806" y="5017155"/>
                    <a:ext cx="1617639" cy="970286"/>
                  </a:xfrm>
                  <a:custGeom>
                    <a:avLst/>
                    <a:gdLst>
                      <a:gd name="connsiteX0" fmla="*/ 1617639 w 1617639"/>
                      <a:gd name="connsiteY0" fmla="*/ 103706 h 970286"/>
                      <a:gd name="connsiteX1" fmla="*/ 818462 w 1617639"/>
                      <a:gd name="connsiteY1" fmla="*/ 946838 h 970286"/>
                      <a:gd name="connsiteX2" fmla="*/ 17768 w 1617639"/>
                      <a:gd name="connsiteY2" fmla="*/ 504238 h 970286"/>
                      <a:gd name="connsiteX3" fmla="*/ 0 w 1617639"/>
                      <a:gd name="connsiteY3" fmla="*/ 446371 h 970286"/>
                      <a:gd name="connsiteX4" fmla="*/ 33562 w 1617639"/>
                      <a:gd name="connsiteY4" fmla="*/ 510498 h 970286"/>
                      <a:gd name="connsiteX5" fmla="*/ 776356 w 1617639"/>
                      <a:gd name="connsiteY5" fmla="*/ 842469 h 970286"/>
                      <a:gd name="connsiteX6" fmla="*/ 1476418 w 1617639"/>
                      <a:gd name="connsiteY6" fmla="*/ 155845 h 970286"/>
                      <a:gd name="connsiteX7" fmla="*/ 1575113 w 1617639"/>
                      <a:gd name="connsiteY7" fmla="*/ 0 h 970286"/>
                      <a:gd name="connsiteX8" fmla="*/ 1576582 w 1617639"/>
                      <a:gd name="connsiteY8" fmla="*/ 3662 h 970286"/>
                      <a:gd name="connsiteX9" fmla="*/ 1617639 w 1617639"/>
                      <a:gd name="connsiteY9" fmla="*/ 103706 h 970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17639" h="970286">
                        <a:moveTo>
                          <a:pt x="1617639" y="103706"/>
                        </a:moveTo>
                        <a:cubicBezTo>
                          <a:pt x="1347232" y="537049"/>
                          <a:pt x="1132028" y="845983"/>
                          <a:pt x="818462" y="946838"/>
                        </a:cubicBezTo>
                        <a:cubicBezTo>
                          <a:pt x="504896" y="1047693"/>
                          <a:pt x="144395" y="808907"/>
                          <a:pt x="17768" y="504238"/>
                        </a:cubicBezTo>
                        <a:lnTo>
                          <a:pt x="0" y="446371"/>
                        </a:lnTo>
                        <a:lnTo>
                          <a:pt x="33562" y="510498"/>
                        </a:lnTo>
                        <a:cubicBezTo>
                          <a:pt x="191681" y="758928"/>
                          <a:pt x="501986" y="930717"/>
                          <a:pt x="776356" y="842469"/>
                        </a:cubicBezTo>
                        <a:cubicBezTo>
                          <a:pt x="1050726" y="754221"/>
                          <a:pt x="1249788" y="506663"/>
                          <a:pt x="1476418" y="155845"/>
                        </a:cubicBezTo>
                        <a:lnTo>
                          <a:pt x="1575113" y="0"/>
                        </a:lnTo>
                        <a:lnTo>
                          <a:pt x="1576582" y="3662"/>
                        </a:lnTo>
                        <a:cubicBezTo>
                          <a:pt x="1587014" y="29435"/>
                          <a:pt x="1600374" y="62025"/>
                          <a:pt x="1617639" y="103706"/>
                        </a:cubicBezTo>
                        <a:close/>
                      </a:path>
                    </a:pathLst>
                  </a:custGeom>
                  <a:solidFill>
                    <a:srgbClr val="90BC33">
                      <a:lumMod val="75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69" name="Freeform 9">
                  <a:extLst>
                    <a:ext uri="{FF2B5EF4-FFF2-40B4-BE49-F238E27FC236}">
                      <a16:creationId xmlns:a16="http://schemas.microsoft.com/office/drawing/2014/main" id="{96EB4529-3B3C-4E70-86E5-027AED2E1C6B}"/>
                    </a:ext>
                  </a:extLst>
                </p:cNvPr>
                <p:cNvSpPr/>
                <p:nvPr/>
              </p:nvSpPr>
              <p:spPr>
                <a:xfrm>
                  <a:off x="4074658" y="1987923"/>
                  <a:ext cx="855945" cy="378698"/>
                </a:xfrm>
                <a:custGeom>
                  <a:avLst/>
                  <a:gdLst>
                    <a:gd name="connsiteX0" fmla="*/ 0 w 813575"/>
                    <a:gd name="connsiteY0" fmla="*/ 227668 h 359952"/>
                    <a:gd name="connsiteX1" fmla="*/ 0 w 813575"/>
                    <a:gd name="connsiteY1" fmla="*/ 227669 h 359952"/>
                    <a:gd name="connsiteX2" fmla="*/ 0 w 813575"/>
                    <a:gd name="connsiteY2" fmla="*/ 227669 h 359952"/>
                    <a:gd name="connsiteX3" fmla="*/ 754470 w 813575"/>
                    <a:gd name="connsiteY3" fmla="*/ 0 h 359952"/>
                    <a:gd name="connsiteX4" fmla="*/ 813575 w 813575"/>
                    <a:gd name="connsiteY4" fmla="*/ 63104 h 359952"/>
                    <a:gd name="connsiteX5" fmla="*/ 677979 w 813575"/>
                    <a:gd name="connsiteY5" fmla="*/ 134209 h 359952"/>
                    <a:gd name="connsiteX6" fmla="*/ 451952 w 813575"/>
                    <a:gd name="connsiteY6" fmla="*/ 192967 h 359952"/>
                    <a:gd name="connsiteX7" fmla="*/ 447885 w 813575"/>
                    <a:gd name="connsiteY7" fmla="*/ 194508 h 359952"/>
                    <a:gd name="connsiteX8" fmla="*/ 454205 w 813575"/>
                    <a:gd name="connsiteY8" fmla="*/ 194498 h 359952"/>
                    <a:gd name="connsiteX9" fmla="*/ 577761 w 813575"/>
                    <a:gd name="connsiteY9" fmla="*/ 201824 h 359952"/>
                    <a:gd name="connsiteX10" fmla="*/ 793638 w 813575"/>
                    <a:gd name="connsiteY10" fmla="*/ 273694 h 359952"/>
                    <a:gd name="connsiteX11" fmla="*/ 794913 w 813575"/>
                    <a:gd name="connsiteY11" fmla="*/ 359952 h 359952"/>
                    <a:gd name="connsiteX12" fmla="*/ 647385 w 813575"/>
                    <a:gd name="connsiteY12" fmla="*/ 324697 h 359952"/>
                    <a:gd name="connsiteX13" fmla="*/ 441503 w 813575"/>
                    <a:gd name="connsiteY13" fmla="*/ 220904 h 359952"/>
                    <a:gd name="connsiteX14" fmla="*/ 434139 w 813575"/>
                    <a:gd name="connsiteY14" fmla="*/ 218156 h 359952"/>
                    <a:gd name="connsiteX15" fmla="*/ 438079 w 813575"/>
                    <a:gd name="connsiteY15" fmla="*/ 227669 h 359952"/>
                    <a:gd name="connsiteX16" fmla="*/ 438078 w 813575"/>
                    <a:gd name="connsiteY16" fmla="*/ 227669 h 359952"/>
                    <a:gd name="connsiteX17" fmla="*/ 393972 w 813575"/>
                    <a:gd name="connsiteY17" fmla="*/ 271775 h 359952"/>
                    <a:gd name="connsiteX18" fmla="*/ 44106 w 813575"/>
                    <a:gd name="connsiteY18" fmla="*/ 271774 h 359952"/>
                    <a:gd name="connsiteX19" fmla="*/ 12918 w 813575"/>
                    <a:gd name="connsiteY19" fmla="*/ 258856 h 359952"/>
                    <a:gd name="connsiteX20" fmla="*/ 0 w 813575"/>
                    <a:gd name="connsiteY20" fmla="*/ 227669 h 359952"/>
                    <a:gd name="connsiteX21" fmla="*/ 12918 w 813575"/>
                    <a:gd name="connsiteY21" fmla="*/ 196482 h 359952"/>
                    <a:gd name="connsiteX22" fmla="*/ 44106 w 813575"/>
                    <a:gd name="connsiteY22" fmla="*/ 183563 h 359952"/>
                    <a:gd name="connsiteX23" fmla="*/ 393973 w 813575"/>
                    <a:gd name="connsiteY23" fmla="*/ 183563 h 359952"/>
                    <a:gd name="connsiteX24" fmla="*/ 415151 w 813575"/>
                    <a:gd name="connsiteY24" fmla="*/ 192335 h 359952"/>
                    <a:gd name="connsiteX25" fmla="*/ 413741 w 813575"/>
                    <a:gd name="connsiteY25" fmla="*/ 191225 h 359952"/>
                    <a:gd name="connsiteX26" fmla="*/ 542382 w 813575"/>
                    <a:gd name="connsiteY26" fmla="*/ 89012 h 359952"/>
                    <a:gd name="connsiteX27" fmla="*/ 754470 w 813575"/>
                    <a:gd name="connsiteY27" fmla="*/ 0 h 359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813575" h="359952">
                      <a:moveTo>
                        <a:pt x="0" y="227668"/>
                      </a:moveTo>
                      <a:lnTo>
                        <a:pt x="0" y="227669"/>
                      </a:lnTo>
                      <a:lnTo>
                        <a:pt x="0" y="227669"/>
                      </a:lnTo>
                      <a:close/>
                      <a:moveTo>
                        <a:pt x="754470" y="0"/>
                      </a:moveTo>
                      <a:lnTo>
                        <a:pt x="813575" y="63104"/>
                      </a:lnTo>
                      <a:cubicBezTo>
                        <a:pt x="768376" y="86806"/>
                        <a:pt x="754470" y="124415"/>
                        <a:pt x="677979" y="134209"/>
                      </a:cubicBezTo>
                      <a:cubicBezTo>
                        <a:pt x="477192" y="131723"/>
                        <a:pt x="497348" y="169166"/>
                        <a:pt x="451952" y="192967"/>
                      </a:cubicBezTo>
                      <a:lnTo>
                        <a:pt x="447885" y="194508"/>
                      </a:lnTo>
                      <a:lnTo>
                        <a:pt x="454205" y="194498"/>
                      </a:lnTo>
                      <a:cubicBezTo>
                        <a:pt x="493098" y="192264"/>
                        <a:pt x="530780" y="186314"/>
                        <a:pt x="577761" y="201824"/>
                      </a:cubicBezTo>
                      <a:cubicBezTo>
                        <a:pt x="666174" y="262297"/>
                        <a:pt x="707783" y="267086"/>
                        <a:pt x="793638" y="273694"/>
                      </a:cubicBezTo>
                      <a:lnTo>
                        <a:pt x="794913" y="359952"/>
                      </a:lnTo>
                      <a:cubicBezTo>
                        <a:pt x="745737" y="348200"/>
                        <a:pt x="710299" y="367425"/>
                        <a:pt x="647385" y="324697"/>
                      </a:cubicBezTo>
                      <a:cubicBezTo>
                        <a:pt x="501123" y="191298"/>
                        <a:pt x="490891" y="232710"/>
                        <a:pt x="441503" y="220904"/>
                      </a:cubicBezTo>
                      <a:lnTo>
                        <a:pt x="434139" y="218156"/>
                      </a:lnTo>
                      <a:lnTo>
                        <a:pt x="438079" y="227669"/>
                      </a:lnTo>
                      <a:lnTo>
                        <a:pt x="438078" y="227669"/>
                      </a:lnTo>
                      <a:cubicBezTo>
                        <a:pt x="438078" y="252028"/>
                        <a:pt x="418331" y="271775"/>
                        <a:pt x="393972" y="271775"/>
                      </a:cubicBezTo>
                      <a:lnTo>
                        <a:pt x="44106" y="271774"/>
                      </a:lnTo>
                      <a:cubicBezTo>
                        <a:pt x="31926" y="271774"/>
                        <a:pt x="20900" y="266837"/>
                        <a:pt x="12918" y="258856"/>
                      </a:cubicBezTo>
                      <a:lnTo>
                        <a:pt x="0" y="227669"/>
                      </a:lnTo>
                      <a:lnTo>
                        <a:pt x="12918" y="196482"/>
                      </a:lnTo>
                      <a:cubicBezTo>
                        <a:pt x="20900" y="188500"/>
                        <a:pt x="31926" y="183563"/>
                        <a:pt x="44106" y="183563"/>
                      </a:cubicBezTo>
                      <a:lnTo>
                        <a:pt x="393973" y="183563"/>
                      </a:lnTo>
                      <a:lnTo>
                        <a:pt x="415151" y="192335"/>
                      </a:lnTo>
                      <a:lnTo>
                        <a:pt x="413741" y="191225"/>
                      </a:lnTo>
                      <a:cubicBezTo>
                        <a:pt x="457780" y="158313"/>
                        <a:pt x="480959" y="114970"/>
                        <a:pt x="542382" y="89012"/>
                      </a:cubicBezTo>
                      <a:cubicBezTo>
                        <a:pt x="650164" y="75566"/>
                        <a:pt x="684933" y="51691"/>
                        <a:pt x="754470" y="0"/>
                      </a:cubicBezTo>
                      <a:close/>
                    </a:path>
                  </a:pathLst>
                </a:cu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0">
                  <a:extLst>
                    <a:ext uri="{FF2B5EF4-FFF2-40B4-BE49-F238E27FC236}">
                      <a16:creationId xmlns:a16="http://schemas.microsoft.com/office/drawing/2014/main" id="{192AF10D-0D2B-470C-B810-1C428BF3ED60}"/>
                    </a:ext>
                  </a:extLst>
                </p:cNvPr>
                <p:cNvGrpSpPr/>
                <p:nvPr/>
              </p:nvGrpSpPr>
              <p:grpSpPr>
                <a:xfrm>
                  <a:off x="3966166" y="1693837"/>
                  <a:ext cx="662753" cy="458447"/>
                  <a:chOff x="3977399" y="1764456"/>
                  <a:chExt cx="662753" cy="458447"/>
                </a:xfrm>
              </p:grpSpPr>
              <p:sp>
                <p:nvSpPr>
                  <p:cNvPr id="171" name="Rectangle 3">
                    <a:extLst>
                      <a:ext uri="{FF2B5EF4-FFF2-40B4-BE49-F238E27FC236}">
                        <a16:creationId xmlns:a16="http://schemas.microsoft.com/office/drawing/2014/main" id="{97F4A343-0E50-4A68-981A-761A46D5DF88}"/>
                      </a:ext>
                    </a:extLst>
                  </p:cNvPr>
                  <p:cNvSpPr/>
                  <p:nvPr/>
                </p:nvSpPr>
                <p:spPr>
                  <a:xfrm>
                    <a:off x="3977399" y="1764456"/>
                    <a:ext cx="662753" cy="458447"/>
                  </a:xfrm>
                  <a:custGeom>
                    <a:avLst/>
                    <a:gdLst>
                      <a:gd name="connsiteX0" fmla="*/ 0 w 573057"/>
                      <a:gd name="connsiteY0" fmla="*/ 0 h 313935"/>
                      <a:gd name="connsiteX1" fmla="*/ 573057 w 573057"/>
                      <a:gd name="connsiteY1" fmla="*/ 0 h 313935"/>
                      <a:gd name="connsiteX2" fmla="*/ 573057 w 573057"/>
                      <a:gd name="connsiteY2" fmla="*/ 313935 h 313935"/>
                      <a:gd name="connsiteX3" fmla="*/ 0 w 573057"/>
                      <a:gd name="connsiteY3" fmla="*/ 313935 h 313935"/>
                      <a:gd name="connsiteX4" fmla="*/ 0 w 573057"/>
                      <a:gd name="connsiteY4" fmla="*/ 0 h 313935"/>
                      <a:gd name="connsiteX0" fmla="*/ 0 w 573057"/>
                      <a:gd name="connsiteY0" fmla="*/ 0 h 316427"/>
                      <a:gd name="connsiteX1" fmla="*/ 573057 w 573057"/>
                      <a:gd name="connsiteY1" fmla="*/ 0 h 316427"/>
                      <a:gd name="connsiteX2" fmla="*/ 573057 w 573057"/>
                      <a:gd name="connsiteY2" fmla="*/ 313935 h 316427"/>
                      <a:gd name="connsiteX3" fmla="*/ 171917 w 573057"/>
                      <a:gd name="connsiteY3" fmla="*/ 316427 h 316427"/>
                      <a:gd name="connsiteX4" fmla="*/ 0 w 573057"/>
                      <a:gd name="connsiteY4" fmla="*/ 0 h 316427"/>
                      <a:gd name="connsiteX0" fmla="*/ 0 w 573057"/>
                      <a:gd name="connsiteY0" fmla="*/ 0 h 321410"/>
                      <a:gd name="connsiteX1" fmla="*/ 573057 w 573057"/>
                      <a:gd name="connsiteY1" fmla="*/ 0 h 321410"/>
                      <a:gd name="connsiteX2" fmla="*/ 558108 w 573057"/>
                      <a:gd name="connsiteY2" fmla="*/ 321410 h 321410"/>
                      <a:gd name="connsiteX3" fmla="*/ 171917 w 573057"/>
                      <a:gd name="connsiteY3" fmla="*/ 316427 h 321410"/>
                      <a:gd name="connsiteX4" fmla="*/ 0 w 573057"/>
                      <a:gd name="connsiteY4" fmla="*/ 0 h 321410"/>
                      <a:gd name="connsiteX0" fmla="*/ 0 w 680194"/>
                      <a:gd name="connsiteY0" fmla="*/ 9966 h 331376"/>
                      <a:gd name="connsiteX1" fmla="*/ 680194 w 680194"/>
                      <a:gd name="connsiteY1" fmla="*/ 0 h 331376"/>
                      <a:gd name="connsiteX2" fmla="*/ 558108 w 680194"/>
                      <a:gd name="connsiteY2" fmla="*/ 331376 h 331376"/>
                      <a:gd name="connsiteX3" fmla="*/ 171917 w 680194"/>
                      <a:gd name="connsiteY3" fmla="*/ 326393 h 331376"/>
                      <a:gd name="connsiteX4" fmla="*/ 0 w 680194"/>
                      <a:gd name="connsiteY4" fmla="*/ 9966 h 331376"/>
                      <a:gd name="connsiteX0" fmla="*/ 0 w 680194"/>
                      <a:gd name="connsiteY0" fmla="*/ 9966 h 331376"/>
                      <a:gd name="connsiteX1" fmla="*/ 680194 w 680194"/>
                      <a:gd name="connsiteY1" fmla="*/ 0 h 331376"/>
                      <a:gd name="connsiteX2" fmla="*/ 558108 w 680194"/>
                      <a:gd name="connsiteY2" fmla="*/ 331376 h 331376"/>
                      <a:gd name="connsiteX3" fmla="*/ 171917 w 680194"/>
                      <a:gd name="connsiteY3" fmla="*/ 326393 h 331376"/>
                      <a:gd name="connsiteX4" fmla="*/ 0 w 680194"/>
                      <a:gd name="connsiteY4" fmla="*/ 9966 h 331376"/>
                      <a:gd name="connsiteX0" fmla="*/ 0 w 680194"/>
                      <a:gd name="connsiteY0" fmla="*/ 9966 h 331376"/>
                      <a:gd name="connsiteX1" fmla="*/ 498309 w 680194"/>
                      <a:gd name="connsiteY1" fmla="*/ 2490 h 331376"/>
                      <a:gd name="connsiteX2" fmla="*/ 680194 w 680194"/>
                      <a:gd name="connsiteY2" fmla="*/ 0 h 331376"/>
                      <a:gd name="connsiteX3" fmla="*/ 558108 w 680194"/>
                      <a:gd name="connsiteY3" fmla="*/ 331376 h 331376"/>
                      <a:gd name="connsiteX4" fmla="*/ 171917 w 680194"/>
                      <a:gd name="connsiteY4" fmla="*/ 326393 h 331376"/>
                      <a:gd name="connsiteX5" fmla="*/ 0 w 680194"/>
                      <a:gd name="connsiteY5" fmla="*/ 9966 h 331376"/>
                      <a:gd name="connsiteX0" fmla="*/ 0 w 680194"/>
                      <a:gd name="connsiteY0" fmla="*/ 9966 h 331376"/>
                      <a:gd name="connsiteX1" fmla="*/ 306460 w 680194"/>
                      <a:gd name="connsiteY1" fmla="*/ 9965 h 331376"/>
                      <a:gd name="connsiteX2" fmla="*/ 498309 w 680194"/>
                      <a:gd name="connsiteY2" fmla="*/ 2490 h 331376"/>
                      <a:gd name="connsiteX3" fmla="*/ 680194 w 680194"/>
                      <a:gd name="connsiteY3" fmla="*/ 0 h 331376"/>
                      <a:gd name="connsiteX4" fmla="*/ 558108 w 680194"/>
                      <a:gd name="connsiteY4" fmla="*/ 331376 h 331376"/>
                      <a:gd name="connsiteX5" fmla="*/ 171917 w 680194"/>
                      <a:gd name="connsiteY5" fmla="*/ 326393 h 331376"/>
                      <a:gd name="connsiteX6" fmla="*/ 0 w 680194"/>
                      <a:gd name="connsiteY6" fmla="*/ 9966 h 331376"/>
                      <a:gd name="connsiteX0" fmla="*/ 0 w 680194"/>
                      <a:gd name="connsiteY0" fmla="*/ 134545 h 455955"/>
                      <a:gd name="connsiteX1" fmla="*/ 470902 w 680194"/>
                      <a:gd name="connsiteY1" fmla="*/ 0 h 455955"/>
                      <a:gd name="connsiteX2" fmla="*/ 498309 w 680194"/>
                      <a:gd name="connsiteY2" fmla="*/ 127069 h 455955"/>
                      <a:gd name="connsiteX3" fmla="*/ 680194 w 680194"/>
                      <a:gd name="connsiteY3" fmla="*/ 124579 h 455955"/>
                      <a:gd name="connsiteX4" fmla="*/ 558108 w 680194"/>
                      <a:gd name="connsiteY4" fmla="*/ 455955 h 455955"/>
                      <a:gd name="connsiteX5" fmla="*/ 171917 w 680194"/>
                      <a:gd name="connsiteY5" fmla="*/ 450972 h 455955"/>
                      <a:gd name="connsiteX6" fmla="*/ 0 w 680194"/>
                      <a:gd name="connsiteY6" fmla="*/ 134545 h 455955"/>
                      <a:gd name="connsiteX0" fmla="*/ 0 w 680194"/>
                      <a:gd name="connsiteY0" fmla="*/ 134545 h 455955"/>
                      <a:gd name="connsiteX1" fmla="*/ 296493 w 680194"/>
                      <a:gd name="connsiteY1" fmla="*/ 47340 h 455955"/>
                      <a:gd name="connsiteX2" fmla="*/ 470902 w 680194"/>
                      <a:gd name="connsiteY2" fmla="*/ 0 h 455955"/>
                      <a:gd name="connsiteX3" fmla="*/ 498309 w 680194"/>
                      <a:gd name="connsiteY3" fmla="*/ 127069 h 455955"/>
                      <a:gd name="connsiteX4" fmla="*/ 680194 w 680194"/>
                      <a:gd name="connsiteY4" fmla="*/ 124579 h 455955"/>
                      <a:gd name="connsiteX5" fmla="*/ 558108 w 680194"/>
                      <a:gd name="connsiteY5" fmla="*/ 455955 h 455955"/>
                      <a:gd name="connsiteX6" fmla="*/ 171917 w 680194"/>
                      <a:gd name="connsiteY6" fmla="*/ 450972 h 455955"/>
                      <a:gd name="connsiteX7" fmla="*/ 0 w 680194"/>
                      <a:gd name="connsiteY7" fmla="*/ 134545 h 455955"/>
                      <a:gd name="connsiteX0" fmla="*/ 0 w 680194"/>
                      <a:gd name="connsiteY0" fmla="*/ 134545 h 455955"/>
                      <a:gd name="connsiteX1" fmla="*/ 281544 w 680194"/>
                      <a:gd name="connsiteY1" fmla="*/ 79731 h 455955"/>
                      <a:gd name="connsiteX2" fmla="*/ 470902 w 680194"/>
                      <a:gd name="connsiteY2" fmla="*/ 0 h 455955"/>
                      <a:gd name="connsiteX3" fmla="*/ 498309 w 680194"/>
                      <a:gd name="connsiteY3" fmla="*/ 127069 h 455955"/>
                      <a:gd name="connsiteX4" fmla="*/ 680194 w 680194"/>
                      <a:gd name="connsiteY4" fmla="*/ 124579 h 455955"/>
                      <a:gd name="connsiteX5" fmla="*/ 558108 w 680194"/>
                      <a:gd name="connsiteY5" fmla="*/ 455955 h 455955"/>
                      <a:gd name="connsiteX6" fmla="*/ 171917 w 680194"/>
                      <a:gd name="connsiteY6" fmla="*/ 450972 h 455955"/>
                      <a:gd name="connsiteX7" fmla="*/ 0 w 680194"/>
                      <a:gd name="connsiteY7" fmla="*/ 134545 h 455955"/>
                      <a:gd name="connsiteX0" fmla="*/ 0 w 680194"/>
                      <a:gd name="connsiteY0" fmla="*/ 134545 h 455955"/>
                      <a:gd name="connsiteX1" fmla="*/ 154475 w 680194"/>
                      <a:gd name="connsiteY1" fmla="*/ 104646 h 455955"/>
                      <a:gd name="connsiteX2" fmla="*/ 281544 w 680194"/>
                      <a:gd name="connsiteY2" fmla="*/ 79731 h 455955"/>
                      <a:gd name="connsiteX3" fmla="*/ 470902 w 680194"/>
                      <a:gd name="connsiteY3" fmla="*/ 0 h 455955"/>
                      <a:gd name="connsiteX4" fmla="*/ 498309 w 680194"/>
                      <a:gd name="connsiteY4" fmla="*/ 127069 h 455955"/>
                      <a:gd name="connsiteX5" fmla="*/ 680194 w 680194"/>
                      <a:gd name="connsiteY5" fmla="*/ 124579 h 455955"/>
                      <a:gd name="connsiteX6" fmla="*/ 558108 w 680194"/>
                      <a:gd name="connsiteY6" fmla="*/ 455955 h 455955"/>
                      <a:gd name="connsiteX7" fmla="*/ 171917 w 680194"/>
                      <a:gd name="connsiteY7" fmla="*/ 450972 h 455955"/>
                      <a:gd name="connsiteX8" fmla="*/ 0 w 680194"/>
                      <a:gd name="connsiteY8" fmla="*/ 134545 h 455955"/>
                      <a:gd name="connsiteX0" fmla="*/ 0 w 680194"/>
                      <a:gd name="connsiteY0" fmla="*/ 134545 h 455955"/>
                      <a:gd name="connsiteX1" fmla="*/ 149492 w 680194"/>
                      <a:gd name="connsiteY1" fmla="*/ 49832 h 455955"/>
                      <a:gd name="connsiteX2" fmla="*/ 281544 w 680194"/>
                      <a:gd name="connsiteY2" fmla="*/ 79731 h 455955"/>
                      <a:gd name="connsiteX3" fmla="*/ 470902 w 680194"/>
                      <a:gd name="connsiteY3" fmla="*/ 0 h 455955"/>
                      <a:gd name="connsiteX4" fmla="*/ 498309 w 680194"/>
                      <a:gd name="connsiteY4" fmla="*/ 127069 h 455955"/>
                      <a:gd name="connsiteX5" fmla="*/ 680194 w 680194"/>
                      <a:gd name="connsiteY5" fmla="*/ 124579 h 455955"/>
                      <a:gd name="connsiteX6" fmla="*/ 558108 w 680194"/>
                      <a:gd name="connsiteY6" fmla="*/ 455955 h 455955"/>
                      <a:gd name="connsiteX7" fmla="*/ 171917 w 680194"/>
                      <a:gd name="connsiteY7" fmla="*/ 450972 h 455955"/>
                      <a:gd name="connsiteX8" fmla="*/ 0 w 680194"/>
                      <a:gd name="connsiteY8" fmla="*/ 134545 h 455955"/>
                      <a:gd name="connsiteX0" fmla="*/ 0 w 662753"/>
                      <a:gd name="connsiteY0" fmla="*/ 159460 h 455955"/>
                      <a:gd name="connsiteX1" fmla="*/ 132051 w 662753"/>
                      <a:gd name="connsiteY1" fmla="*/ 49832 h 455955"/>
                      <a:gd name="connsiteX2" fmla="*/ 264103 w 662753"/>
                      <a:gd name="connsiteY2" fmla="*/ 79731 h 455955"/>
                      <a:gd name="connsiteX3" fmla="*/ 453461 w 662753"/>
                      <a:gd name="connsiteY3" fmla="*/ 0 h 455955"/>
                      <a:gd name="connsiteX4" fmla="*/ 480868 w 662753"/>
                      <a:gd name="connsiteY4" fmla="*/ 127069 h 455955"/>
                      <a:gd name="connsiteX5" fmla="*/ 662753 w 662753"/>
                      <a:gd name="connsiteY5" fmla="*/ 124579 h 455955"/>
                      <a:gd name="connsiteX6" fmla="*/ 540667 w 662753"/>
                      <a:gd name="connsiteY6" fmla="*/ 455955 h 455955"/>
                      <a:gd name="connsiteX7" fmla="*/ 154476 w 662753"/>
                      <a:gd name="connsiteY7" fmla="*/ 450972 h 455955"/>
                      <a:gd name="connsiteX8" fmla="*/ 0 w 662753"/>
                      <a:gd name="connsiteY8" fmla="*/ 159460 h 455955"/>
                      <a:gd name="connsiteX0" fmla="*/ 0 w 662753"/>
                      <a:gd name="connsiteY0" fmla="*/ 161952 h 458447"/>
                      <a:gd name="connsiteX1" fmla="*/ 132051 w 662753"/>
                      <a:gd name="connsiteY1" fmla="*/ 52324 h 458447"/>
                      <a:gd name="connsiteX2" fmla="*/ 264103 w 662753"/>
                      <a:gd name="connsiteY2" fmla="*/ 82223 h 458447"/>
                      <a:gd name="connsiteX3" fmla="*/ 448478 w 662753"/>
                      <a:gd name="connsiteY3" fmla="*/ 0 h 458447"/>
                      <a:gd name="connsiteX4" fmla="*/ 480868 w 662753"/>
                      <a:gd name="connsiteY4" fmla="*/ 129561 h 458447"/>
                      <a:gd name="connsiteX5" fmla="*/ 662753 w 662753"/>
                      <a:gd name="connsiteY5" fmla="*/ 127071 h 458447"/>
                      <a:gd name="connsiteX6" fmla="*/ 540667 w 662753"/>
                      <a:gd name="connsiteY6" fmla="*/ 458447 h 458447"/>
                      <a:gd name="connsiteX7" fmla="*/ 154476 w 662753"/>
                      <a:gd name="connsiteY7" fmla="*/ 453464 h 458447"/>
                      <a:gd name="connsiteX8" fmla="*/ 0 w 662753"/>
                      <a:gd name="connsiteY8" fmla="*/ 161952 h 458447"/>
                      <a:gd name="connsiteX0" fmla="*/ 0 w 662753"/>
                      <a:gd name="connsiteY0" fmla="*/ 161952 h 458447"/>
                      <a:gd name="connsiteX1" fmla="*/ 132051 w 662753"/>
                      <a:gd name="connsiteY1" fmla="*/ 52324 h 458447"/>
                      <a:gd name="connsiteX2" fmla="*/ 264103 w 662753"/>
                      <a:gd name="connsiteY2" fmla="*/ 82223 h 458447"/>
                      <a:gd name="connsiteX3" fmla="*/ 448478 w 662753"/>
                      <a:gd name="connsiteY3" fmla="*/ 0 h 458447"/>
                      <a:gd name="connsiteX4" fmla="*/ 473393 w 662753"/>
                      <a:gd name="connsiteY4" fmla="*/ 132052 h 458447"/>
                      <a:gd name="connsiteX5" fmla="*/ 662753 w 662753"/>
                      <a:gd name="connsiteY5" fmla="*/ 127071 h 458447"/>
                      <a:gd name="connsiteX6" fmla="*/ 540667 w 662753"/>
                      <a:gd name="connsiteY6" fmla="*/ 458447 h 458447"/>
                      <a:gd name="connsiteX7" fmla="*/ 154476 w 662753"/>
                      <a:gd name="connsiteY7" fmla="*/ 453464 h 458447"/>
                      <a:gd name="connsiteX8" fmla="*/ 0 w 662753"/>
                      <a:gd name="connsiteY8" fmla="*/ 161952 h 458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2753" h="458447">
                        <a:moveTo>
                          <a:pt x="0" y="161952"/>
                        </a:moveTo>
                        <a:lnTo>
                          <a:pt x="132051" y="52324"/>
                        </a:lnTo>
                        <a:lnTo>
                          <a:pt x="264103" y="82223"/>
                        </a:lnTo>
                        <a:lnTo>
                          <a:pt x="448478" y="0"/>
                        </a:lnTo>
                        <a:lnTo>
                          <a:pt x="473393" y="132052"/>
                        </a:lnTo>
                        <a:lnTo>
                          <a:pt x="662753" y="127071"/>
                        </a:lnTo>
                        <a:lnTo>
                          <a:pt x="540667" y="458447"/>
                        </a:lnTo>
                        <a:lnTo>
                          <a:pt x="154476" y="453464"/>
                        </a:lnTo>
                        <a:lnTo>
                          <a:pt x="0" y="161952"/>
                        </a:lnTo>
                        <a:close/>
                      </a:path>
                    </a:pathLst>
                  </a:custGeom>
                  <a:solidFill>
                    <a:srgbClr val="90BC3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2" name="Right Triangle 7">
                    <a:extLst>
                      <a:ext uri="{FF2B5EF4-FFF2-40B4-BE49-F238E27FC236}">
                        <a16:creationId xmlns:a16="http://schemas.microsoft.com/office/drawing/2014/main" id="{E6C50DF0-BB02-45BF-B33B-8CF999CA5685}"/>
                      </a:ext>
                    </a:extLst>
                  </p:cNvPr>
                  <p:cNvSpPr/>
                  <p:nvPr/>
                </p:nvSpPr>
                <p:spPr>
                  <a:xfrm flipH="1">
                    <a:off x="4467009" y="1894019"/>
                    <a:ext cx="168159" cy="328884"/>
                  </a:xfrm>
                  <a:custGeom>
                    <a:avLst/>
                    <a:gdLst>
                      <a:gd name="connsiteX0" fmla="*/ 0 w 66004"/>
                      <a:gd name="connsiteY0" fmla="*/ 276562 h 276562"/>
                      <a:gd name="connsiteX1" fmla="*/ 0 w 66004"/>
                      <a:gd name="connsiteY1" fmla="*/ 0 h 276562"/>
                      <a:gd name="connsiteX2" fmla="*/ 66004 w 66004"/>
                      <a:gd name="connsiteY2" fmla="*/ 276562 h 276562"/>
                      <a:gd name="connsiteX3" fmla="*/ 0 w 66004"/>
                      <a:gd name="connsiteY3" fmla="*/ 276562 h 276562"/>
                      <a:gd name="connsiteX0" fmla="*/ 119595 w 185599"/>
                      <a:gd name="connsiteY0" fmla="*/ 328884 h 328884"/>
                      <a:gd name="connsiteX1" fmla="*/ 0 w 185599"/>
                      <a:gd name="connsiteY1" fmla="*/ 0 h 328884"/>
                      <a:gd name="connsiteX2" fmla="*/ 185599 w 185599"/>
                      <a:gd name="connsiteY2" fmla="*/ 328884 h 328884"/>
                      <a:gd name="connsiteX3" fmla="*/ 119595 w 185599"/>
                      <a:gd name="connsiteY3" fmla="*/ 328884 h 328884"/>
                      <a:gd name="connsiteX0" fmla="*/ 119595 w 168159"/>
                      <a:gd name="connsiteY0" fmla="*/ 328884 h 328884"/>
                      <a:gd name="connsiteX1" fmla="*/ 0 w 168159"/>
                      <a:gd name="connsiteY1" fmla="*/ 0 h 328884"/>
                      <a:gd name="connsiteX2" fmla="*/ 168159 w 168159"/>
                      <a:gd name="connsiteY2" fmla="*/ 323900 h 328884"/>
                      <a:gd name="connsiteX3" fmla="*/ 119595 w 168159"/>
                      <a:gd name="connsiteY3" fmla="*/ 328884 h 328884"/>
                      <a:gd name="connsiteX0" fmla="*/ 119595 w 168159"/>
                      <a:gd name="connsiteY0" fmla="*/ 328884 h 328884"/>
                      <a:gd name="connsiteX1" fmla="*/ 0 w 168159"/>
                      <a:gd name="connsiteY1" fmla="*/ 0 h 328884"/>
                      <a:gd name="connsiteX2" fmla="*/ 168159 w 168159"/>
                      <a:gd name="connsiteY2" fmla="*/ 323900 h 328884"/>
                      <a:gd name="connsiteX3" fmla="*/ 119595 w 168159"/>
                      <a:gd name="connsiteY3" fmla="*/ 328884 h 3288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159" h="328884">
                        <a:moveTo>
                          <a:pt x="119595" y="328884"/>
                        </a:moveTo>
                        <a:lnTo>
                          <a:pt x="0" y="0"/>
                        </a:lnTo>
                        <a:lnTo>
                          <a:pt x="168159" y="323900"/>
                        </a:lnTo>
                        <a:lnTo>
                          <a:pt x="119595" y="328884"/>
                        </a:lnTo>
                        <a:close/>
                      </a:path>
                    </a:pathLst>
                  </a:custGeom>
                  <a:solidFill>
                    <a:srgbClr val="90BC33">
                      <a:lumMod val="75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3" name="Right Triangle 7">
                    <a:extLst>
                      <a:ext uri="{FF2B5EF4-FFF2-40B4-BE49-F238E27FC236}">
                        <a16:creationId xmlns:a16="http://schemas.microsoft.com/office/drawing/2014/main" id="{87DA990A-A61E-48EA-A4D0-425A09E795E2}"/>
                      </a:ext>
                    </a:extLst>
                  </p:cNvPr>
                  <p:cNvSpPr/>
                  <p:nvPr/>
                </p:nvSpPr>
                <p:spPr>
                  <a:xfrm rot="9064593" flipH="1">
                    <a:off x="4301250" y="1800541"/>
                    <a:ext cx="195303" cy="248622"/>
                  </a:xfrm>
                  <a:custGeom>
                    <a:avLst/>
                    <a:gdLst>
                      <a:gd name="connsiteX0" fmla="*/ 0 w 66004"/>
                      <a:gd name="connsiteY0" fmla="*/ 276562 h 276562"/>
                      <a:gd name="connsiteX1" fmla="*/ 0 w 66004"/>
                      <a:gd name="connsiteY1" fmla="*/ 0 h 276562"/>
                      <a:gd name="connsiteX2" fmla="*/ 66004 w 66004"/>
                      <a:gd name="connsiteY2" fmla="*/ 276562 h 276562"/>
                      <a:gd name="connsiteX3" fmla="*/ 0 w 66004"/>
                      <a:gd name="connsiteY3" fmla="*/ 276562 h 276562"/>
                      <a:gd name="connsiteX0" fmla="*/ 119595 w 185599"/>
                      <a:gd name="connsiteY0" fmla="*/ 328884 h 328884"/>
                      <a:gd name="connsiteX1" fmla="*/ 0 w 185599"/>
                      <a:gd name="connsiteY1" fmla="*/ 0 h 328884"/>
                      <a:gd name="connsiteX2" fmla="*/ 185599 w 185599"/>
                      <a:gd name="connsiteY2" fmla="*/ 328884 h 328884"/>
                      <a:gd name="connsiteX3" fmla="*/ 119595 w 185599"/>
                      <a:gd name="connsiteY3" fmla="*/ 328884 h 328884"/>
                      <a:gd name="connsiteX0" fmla="*/ 119595 w 168159"/>
                      <a:gd name="connsiteY0" fmla="*/ 328884 h 328884"/>
                      <a:gd name="connsiteX1" fmla="*/ 0 w 168159"/>
                      <a:gd name="connsiteY1" fmla="*/ 0 h 328884"/>
                      <a:gd name="connsiteX2" fmla="*/ 168159 w 168159"/>
                      <a:gd name="connsiteY2" fmla="*/ 323900 h 328884"/>
                      <a:gd name="connsiteX3" fmla="*/ 119595 w 168159"/>
                      <a:gd name="connsiteY3" fmla="*/ 328884 h 328884"/>
                      <a:gd name="connsiteX0" fmla="*/ 119595 w 168159"/>
                      <a:gd name="connsiteY0" fmla="*/ 328884 h 328884"/>
                      <a:gd name="connsiteX1" fmla="*/ 0 w 168159"/>
                      <a:gd name="connsiteY1" fmla="*/ 0 h 328884"/>
                      <a:gd name="connsiteX2" fmla="*/ 168159 w 168159"/>
                      <a:gd name="connsiteY2" fmla="*/ 323900 h 328884"/>
                      <a:gd name="connsiteX3" fmla="*/ 119595 w 168159"/>
                      <a:gd name="connsiteY3" fmla="*/ 328884 h 328884"/>
                      <a:gd name="connsiteX0" fmla="*/ 0 w 48564"/>
                      <a:gd name="connsiteY0" fmla="*/ 132097 h 132097"/>
                      <a:gd name="connsiteX1" fmla="*/ 3375 w 48564"/>
                      <a:gd name="connsiteY1" fmla="*/ 0 h 132097"/>
                      <a:gd name="connsiteX2" fmla="*/ 48564 w 48564"/>
                      <a:gd name="connsiteY2" fmla="*/ 127113 h 132097"/>
                      <a:gd name="connsiteX3" fmla="*/ 0 w 48564"/>
                      <a:gd name="connsiteY3" fmla="*/ 132097 h 132097"/>
                      <a:gd name="connsiteX0" fmla="*/ 0 w 48564"/>
                      <a:gd name="connsiteY0" fmla="*/ 132097 h 132097"/>
                      <a:gd name="connsiteX1" fmla="*/ 2631 w 48564"/>
                      <a:gd name="connsiteY1" fmla="*/ 66384 h 132097"/>
                      <a:gd name="connsiteX2" fmla="*/ 3375 w 48564"/>
                      <a:gd name="connsiteY2" fmla="*/ 0 h 132097"/>
                      <a:gd name="connsiteX3" fmla="*/ 48564 w 48564"/>
                      <a:gd name="connsiteY3" fmla="*/ 127113 h 132097"/>
                      <a:gd name="connsiteX4" fmla="*/ 0 w 48564"/>
                      <a:gd name="connsiteY4" fmla="*/ 132097 h 132097"/>
                      <a:gd name="connsiteX0" fmla="*/ 146739 w 195303"/>
                      <a:gd name="connsiteY0" fmla="*/ 253606 h 253606"/>
                      <a:gd name="connsiteX1" fmla="*/ 0 w 195303"/>
                      <a:gd name="connsiteY1" fmla="*/ 0 h 253606"/>
                      <a:gd name="connsiteX2" fmla="*/ 150114 w 195303"/>
                      <a:gd name="connsiteY2" fmla="*/ 121509 h 253606"/>
                      <a:gd name="connsiteX3" fmla="*/ 195303 w 195303"/>
                      <a:gd name="connsiteY3" fmla="*/ 248622 h 253606"/>
                      <a:gd name="connsiteX4" fmla="*/ 146739 w 195303"/>
                      <a:gd name="connsiteY4" fmla="*/ 253606 h 253606"/>
                      <a:gd name="connsiteX0" fmla="*/ 195303 w 195303"/>
                      <a:gd name="connsiteY0" fmla="*/ 248622 h 248622"/>
                      <a:gd name="connsiteX1" fmla="*/ 0 w 195303"/>
                      <a:gd name="connsiteY1" fmla="*/ 0 h 248622"/>
                      <a:gd name="connsiteX2" fmla="*/ 150114 w 195303"/>
                      <a:gd name="connsiteY2" fmla="*/ 121509 h 248622"/>
                      <a:gd name="connsiteX3" fmla="*/ 195303 w 195303"/>
                      <a:gd name="connsiteY3" fmla="*/ 248622 h 248622"/>
                      <a:gd name="connsiteX0" fmla="*/ 195303 w 195303"/>
                      <a:gd name="connsiteY0" fmla="*/ 248622 h 248622"/>
                      <a:gd name="connsiteX1" fmla="*/ 0 w 195303"/>
                      <a:gd name="connsiteY1" fmla="*/ 0 h 248622"/>
                      <a:gd name="connsiteX2" fmla="*/ 152524 w 195303"/>
                      <a:gd name="connsiteY2" fmla="*/ 125870 h 248622"/>
                      <a:gd name="connsiteX3" fmla="*/ 195303 w 195303"/>
                      <a:gd name="connsiteY3" fmla="*/ 248622 h 248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5303" h="248622">
                        <a:moveTo>
                          <a:pt x="195303" y="248622"/>
                        </a:moveTo>
                        <a:lnTo>
                          <a:pt x="0" y="0"/>
                        </a:lnTo>
                        <a:lnTo>
                          <a:pt x="152524" y="125870"/>
                        </a:lnTo>
                        <a:lnTo>
                          <a:pt x="195303" y="248622"/>
                        </a:lnTo>
                        <a:close/>
                      </a:path>
                    </a:pathLst>
                  </a:custGeom>
                  <a:solidFill>
                    <a:srgbClr val="90BC33">
                      <a:lumMod val="75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4" name="Right Triangle 7">
                    <a:extLst>
                      <a:ext uri="{FF2B5EF4-FFF2-40B4-BE49-F238E27FC236}">
                        <a16:creationId xmlns:a16="http://schemas.microsoft.com/office/drawing/2014/main" id="{1207FC03-C416-458F-9BA8-45ED5D74AD3A}"/>
                      </a:ext>
                    </a:extLst>
                  </p:cNvPr>
                  <p:cNvSpPr/>
                  <p:nvPr/>
                </p:nvSpPr>
                <p:spPr>
                  <a:xfrm rot="9064593" flipH="1">
                    <a:off x="4162290" y="1780844"/>
                    <a:ext cx="100400" cy="256875"/>
                  </a:xfrm>
                  <a:custGeom>
                    <a:avLst/>
                    <a:gdLst>
                      <a:gd name="connsiteX0" fmla="*/ 0 w 66004"/>
                      <a:gd name="connsiteY0" fmla="*/ 276562 h 276562"/>
                      <a:gd name="connsiteX1" fmla="*/ 0 w 66004"/>
                      <a:gd name="connsiteY1" fmla="*/ 0 h 276562"/>
                      <a:gd name="connsiteX2" fmla="*/ 66004 w 66004"/>
                      <a:gd name="connsiteY2" fmla="*/ 276562 h 276562"/>
                      <a:gd name="connsiteX3" fmla="*/ 0 w 66004"/>
                      <a:gd name="connsiteY3" fmla="*/ 276562 h 276562"/>
                      <a:gd name="connsiteX0" fmla="*/ 119595 w 185599"/>
                      <a:gd name="connsiteY0" fmla="*/ 328884 h 328884"/>
                      <a:gd name="connsiteX1" fmla="*/ 0 w 185599"/>
                      <a:gd name="connsiteY1" fmla="*/ 0 h 328884"/>
                      <a:gd name="connsiteX2" fmla="*/ 185599 w 185599"/>
                      <a:gd name="connsiteY2" fmla="*/ 328884 h 328884"/>
                      <a:gd name="connsiteX3" fmla="*/ 119595 w 185599"/>
                      <a:gd name="connsiteY3" fmla="*/ 328884 h 328884"/>
                      <a:gd name="connsiteX0" fmla="*/ 119595 w 168159"/>
                      <a:gd name="connsiteY0" fmla="*/ 328884 h 328884"/>
                      <a:gd name="connsiteX1" fmla="*/ 0 w 168159"/>
                      <a:gd name="connsiteY1" fmla="*/ 0 h 328884"/>
                      <a:gd name="connsiteX2" fmla="*/ 168159 w 168159"/>
                      <a:gd name="connsiteY2" fmla="*/ 323900 h 328884"/>
                      <a:gd name="connsiteX3" fmla="*/ 119595 w 168159"/>
                      <a:gd name="connsiteY3" fmla="*/ 328884 h 328884"/>
                      <a:gd name="connsiteX0" fmla="*/ 119595 w 168159"/>
                      <a:gd name="connsiteY0" fmla="*/ 328884 h 328884"/>
                      <a:gd name="connsiteX1" fmla="*/ 0 w 168159"/>
                      <a:gd name="connsiteY1" fmla="*/ 0 h 328884"/>
                      <a:gd name="connsiteX2" fmla="*/ 168159 w 168159"/>
                      <a:gd name="connsiteY2" fmla="*/ 323900 h 328884"/>
                      <a:gd name="connsiteX3" fmla="*/ 119595 w 168159"/>
                      <a:gd name="connsiteY3" fmla="*/ 328884 h 328884"/>
                      <a:gd name="connsiteX0" fmla="*/ 0 w 48564"/>
                      <a:gd name="connsiteY0" fmla="*/ 132097 h 132097"/>
                      <a:gd name="connsiteX1" fmla="*/ 3375 w 48564"/>
                      <a:gd name="connsiteY1" fmla="*/ 0 h 132097"/>
                      <a:gd name="connsiteX2" fmla="*/ 48564 w 48564"/>
                      <a:gd name="connsiteY2" fmla="*/ 127113 h 132097"/>
                      <a:gd name="connsiteX3" fmla="*/ 0 w 48564"/>
                      <a:gd name="connsiteY3" fmla="*/ 132097 h 132097"/>
                      <a:gd name="connsiteX0" fmla="*/ 0 w 48564"/>
                      <a:gd name="connsiteY0" fmla="*/ 132097 h 132097"/>
                      <a:gd name="connsiteX1" fmla="*/ 2631 w 48564"/>
                      <a:gd name="connsiteY1" fmla="*/ 66384 h 132097"/>
                      <a:gd name="connsiteX2" fmla="*/ 3375 w 48564"/>
                      <a:gd name="connsiteY2" fmla="*/ 0 h 132097"/>
                      <a:gd name="connsiteX3" fmla="*/ 48564 w 48564"/>
                      <a:gd name="connsiteY3" fmla="*/ 127113 h 132097"/>
                      <a:gd name="connsiteX4" fmla="*/ 0 w 48564"/>
                      <a:gd name="connsiteY4" fmla="*/ 132097 h 132097"/>
                      <a:gd name="connsiteX0" fmla="*/ 146739 w 195303"/>
                      <a:gd name="connsiteY0" fmla="*/ 253606 h 253606"/>
                      <a:gd name="connsiteX1" fmla="*/ 0 w 195303"/>
                      <a:gd name="connsiteY1" fmla="*/ 0 h 253606"/>
                      <a:gd name="connsiteX2" fmla="*/ 150114 w 195303"/>
                      <a:gd name="connsiteY2" fmla="*/ 121509 h 253606"/>
                      <a:gd name="connsiteX3" fmla="*/ 195303 w 195303"/>
                      <a:gd name="connsiteY3" fmla="*/ 248622 h 253606"/>
                      <a:gd name="connsiteX4" fmla="*/ 146739 w 195303"/>
                      <a:gd name="connsiteY4" fmla="*/ 253606 h 253606"/>
                      <a:gd name="connsiteX0" fmla="*/ 195303 w 195303"/>
                      <a:gd name="connsiteY0" fmla="*/ 248622 h 248622"/>
                      <a:gd name="connsiteX1" fmla="*/ 0 w 195303"/>
                      <a:gd name="connsiteY1" fmla="*/ 0 h 248622"/>
                      <a:gd name="connsiteX2" fmla="*/ 150114 w 195303"/>
                      <a:gd name="connsiteY2" fmla="*/ 121509 h 248622"/>
                      <a:gd name="connsiteX3" fmla="*/ 195303 w 195303"/>
                      <a:gd name="connsiteY3" fmla="*/ 248622 h 248622"/>
                      <a:gd name="connsiteX0" fmla="*/ 140496 w 140496"/>
                      <a:gd name="connsiteY0" fmla="*/ 298833 h 298833"/>
                      <a:gd name="connsiteX1" fmla="*/ 0 w 140496"/>
                      <a:gd name="connsiteY1" fmla="*/ 0 h 298833"/>
                      <a:gd name="connsiteX2" fmla="*/ 95307 w 140496"/>
                      <a:gd name="connsiteY2" fmla="*/ 171720 h 298833"/>
                      <a:gd name="connsiteX3" fmla="*/ 140496 w 140496"/>
                      <a:gd name="connsiteY3" fmla="*/ 298833 h 298833"/>
                      <a:gd name="connsiteX0" fmla="*/ 0 w 100400"/>
                      <a:gd name="connsiteY0" fmla="*/ 256875 h 256875"/>
                      <a:gd name="connsiteX1" fmla="*/ 5093 w 100400"/>
                      <a:gd name="connsiteY1" fmla="*/ 0 h 256875"/>
                      <a:gd name="connsiteX2" fmla="*/ 100400 w 100400"/>
                      <a:gd name="connsiteY2" fmla="*/ 171720 h 256875"/>
                      <a:gd name="connsiteX3" fmla="*/ 0 w 100400"/>
                      <a:gd name="connsiteY3" fmla="*/ 256875 h 2568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0400" h="256875">
                        <a:moveTo>
                          <a:pt x="0" y="256875"/>
                        </a:moveTo>
                        <a:lnTo>
                          <a:pt x="5093" y="0"/>
                        </a:lnTo>
                        <a:lnTo>
                          <a:pt x="100400" y="171720"/>
                        </a:lnTo>
                        <a:lnTo>
                          <a:pt x="0" y="256875"/>
                        </a:lnTo>
                        <a:close/>
                      </a:path>
                    </a:pathLst>
                  </a:custGeom>
                  <a:solidFill>
                    <a:srgbClr val="90BC33">
                      <a:lumMod val="75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7" name="Text Placeholder 33">
                <a:extLst>
                  <a:ext uri="{FF2B5EF4-FFF2-40B4-BE49-F238E27FC236}">
                    <a16:creationId xmlns:a16="http://schemas.microsoft.com/office/drawing/2014/main" id="{085B3BBB-00DC-4915-859D-04590FE518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79370" y="3593722"/>
                <a:ext cx="882497" cy="747485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AU" sz="5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 Light" panose="020F0302020204030204"/>
                    <a:ea typeface="Adobe Heiti Std R" panose="020B0400000000000000" pitchFamily="34" charset="-128"/>
                    <a:cs typeface="+mn-cs"/>
                  </a:rPr>
                  <a:t>$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715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</p:bld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5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7709</TotalTime>
  <Words>1900</Words>
  <Application>Microsoft Office PowerPoint</Application>
  <PresentationFormat>宽屏</PresentationFormat>
  <Paragraphs>261</Paragraphs>
  <Slides>21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0" baseType="lpstr">
      <vt:lpstr>Adobe Heiti Std R</vt:lpstr>
      <vt:lpstr>Clear Sans</vt:lpstr>
      <vt:lpstr>Clear Sans Light</vt:lpstr>
      <vt:lpstr>Lato</vt:lpstr>
      <vt:lpstr>Lato Light</vt:lpstr>
      <vt:lpstr>Lato Regular</vt:lpstr>
      <vt:lpstr>Open Sans Light</vt:lpstr>
      <vt:lpstr>DengXian</vt:lpstr>
      <vt:lpstr>DengXian</vt:lpstr>
      <vt:lpstr>等线 Light</vt:lpstr>
      <vt:lpstr>SimSun</vt:lpstr>
      <vt:lpstr>SimSun</vt:lpstr>
      <vt:lpstr>微软雅黑</vt:lpstr>
      <vt:lpstr>张海山锐线体简</vt:lpstr>
      <vt:lpstr>Arial</vt:lpstr>
      <vt:lpstr>Calibri</vt:lpstr>
      <vt:lpstr>Calibri Light</vt:lpstr>
      <vt:lpstr>Open Sans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 </cp:lastModifiedBy>
  <cp:revision>1034</cp:revision>
  <cp:lastPrinted>2017-11-16T05:18:46Z</cp:lastPrinted>
  <dcterms:created xsi:type="dcterms:W3CDTF">2017-11-14T11:09:58Z</dcterms:created>
  <dcterms:modified xsi:type="dcterms:W3CDTF">2018-10-15T05:40:39Z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